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57" r:id="rId6"/>
    <p:sldId id="259" r:id="rId7"/>
    <p:sldId id="260" r:id="rId8"/>
    <p:sldId id="261" r:id="rId9"/>
    <p:sldId id="262" r:id="rId10"/>
    <p:sldId id="265" r:id="rId11"/>
    <p:sldId id="263" r:id="rId12"/>
    <p:sldId id="264" r:id="rId13"/>
    <p:sldId id="26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7" autoAdjust="0"/>
    <p:restoredTop sz="94660"/>
  </p:normalViewPr>
  <p:slideViewPr>
    <p:cSldViewPr snapToGrid="0">
      <p:cViewPr varScale="1">
        <p:scale>
          <a:sx n="83" d="100"/>
          <a:sy n="83" d="100"/>
        </p:scale>
        <p:origin x="219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body" idx="1"/>
          </p:nvPr>
        </p:nvSpPr>
        <p:spPr>
          <a:xfrm>
            <a:off x="75805" y="883568"/>
            <a:ext cx="120452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1219170" lvl="1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marL="1828754" lvl="2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marL="3047924" lvl="4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Google Shape;20;p2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21" name="Google Shape;21;p2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22" name="Google Shape;22;p2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492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09AFB-9169-4785-A7FD-5F994B58CB0E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070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ctrTitle"/>
          </p:nvPr>
        </p:nvSpPr>
        <p:spPr>
          <a:xfrm>
            <a:off x="914400" y="2130428"/>
            <a:ext cx="103632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1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None/>
              <a:defRPr sz="2000" b="0">
                <a:solidFill>
                  <a:srgbClr val="000000"/>
                </a:solidFill>
              </a:defRPr>
            </a:lvl1pPr>
            <a:lvl2pPr lvl="1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27" name="Google Shape;27;p3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4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75805" y="883568"/>
            <a:ext cx="59184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6197600" y="883568"/>
            <a:ext cx="59944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812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75805" y="883571"/>
            <a:ext cx="5918400" cy="28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6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45" name="Google Shape;45;p6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  <p:cxnSp>
        <p:nvCxnSpPr>
          <p:cNvPr id="47" name="Google Shape;47;p6"/>
          <p:cNvCxnSpPr/>
          <p:nvPr/>
        </p:nvCxnSpPr>
        <p:spPr>
          <a:xfrm>
            <a:off x="111453" y="3729789"/>
            <a:ext cx="11948400" cy="0"/>
          </a:xfrm>
          <a:prstGeom prst="straightConnector1">
            <a:avLst/>
          </a:prstGeom>
          <a:noFill/>
          <a:ln w="25400" cap="flat" cmpd="sng">
            <a:solidFill>
              <a:srgbClr val="9C1B1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8" name="Google Shape;48;p6"/>
          <p:cNvCxnSpPr/>
          <p:nvPr/>
        </p:nvCxnSpPr>
        <p:spPr>
          <a:xfrm>
            <a:off x="6096000" y="883568"/>
            <a:ext cx="0" cy="5645600"/>
          </a:xfrm>
          <a:prstGeom prst="straightConnector1">
            <a:avLst/>
          </a:prstGeom>
          <a:noFill/>
          <a:ln w="25400" cap="flat" cmpd="sng">
            <a:solidFill>
              <a:srgbClr val="9C1B1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" name="Google Shape;49;p6"/>
          <p:cNvSpPr txBox="1">
            <a:spLocks noGrp="1"/>
          </p:cNvSpPr>
          <p:nvPr>
            <p:ph type="body" idx="2"/>
          </p:nvPr>
        </p:nvSpPr>
        <p:spPr>
          <a:xfrm>
            <a:off x="6197601" y="883571"/>
            <a:ext cx="5918400" cy="2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Google Shape;50;p6"/>
          <p:cNvSpPr txBox="1">
            <a:spLocks noGrp="1"/>
          </p:cNvSpPr>
          <p:nvPr>
            <p:ph type="body" idx="3"/>
          </p:nvPr>
        </p:nvSpPr>
        <p:spPr>
          <a:xfrm>
            <a:off x="75805" y="3704308"/>
            <a:ext cx="5918400" cy="28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Google Shape;51;p6"/>
          <p:cNvSpPr txBox="1">
            <a:spLocks noGrp="1"/>
          </p:cNvSpPr>
          <p:nvPr>
            <p:ph type="body" idx="4"/>
          </p:nvPr>
        </p:nvSpPr>
        <p:spPr>
          <a:xfrm>
            <a:off x="6197601" y="3704307"/>
            <a:ext cx="5918400" cy="2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680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873409"/>
            <a:ext cx="1270000" cy="56872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1"/>
          </p:nvPr>
        </p:nvSpPr>
        <p:spPr>
          <a:xfrm>
            <a:off x="1371600" y="883568"/>
            <a:ext cx="107492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1219170" lvl="1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marL="1828754" lvl="2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marL="3047924" lvl="4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Google Shape;65;p9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66" name="Google Shape;66;p9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093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/>
          <p:nvPr/>
        </p:nvSpPr>
        <p:spPr>
          <a:xfrm>
            <a:off x="0" y="873409"/>
            <a:ext cx="1270000" cy="56872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0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1351280" y="883568"/>
            <a:ext cx="52732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2" name="Google Shape;72;p10"/>
          <p:cNvSpPr txBox="1">
            <a:spLocks noGrp="1"/>
          </p:cNvSpPr>
          <p:nvPr>
            <p:ph type="body" idx="2"/>
          </p:nvPr>
        </p:nvSpPr>
        <p:spPr>
          <a:xfrm>
            <a:off x="6725923" y="883568"/>
            <a:ext cx="54660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3" name="Google Shape;73;p10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74" name="Google Shape;74;p10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75" name="Google Shape;75;p10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756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wo Content">
  <p:cSld name="3_Two Conten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1"/>
          <p:cNvSpPr/>
          <p:nvPr/>
        </p:nvSpPr>
        <p:spPr>
          <a:xfrm>
            <a:off x="0" y="873409"/>
            <a:ext cx="1270000" cy="56872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1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body" idx="1"/>
          </p:nvPr>
        </p:nvSpPr>
        <p:spPr>
          <a:xfrm>
            <a:off x="1341120" y="883571"/>
            <a:ext cx="5293200" cy="28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0" name="Google Shape;80;p11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81" name="Google Shape;81;p11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82" name="Google Shape;82;p11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  <p:cxnSp>
        <p:nvCxnSpPr>
          <p:cNvPr id="83" name="Google Shape;83;p11"/>
          <p:cNvCxnSpPr/>
          <p:nvPr/>
        </p:nvCxnSpPr>
        <p:spPr>
          <a:xfrm>
            <a:off x="1341120" y="3729789"/>
            <a:ext cx="10718800" cy="0"/>
          </a:xfrm>
          <a:prstGeom prst="straightConnector1">
            <a:avLst/>
          </a:prstGeom>
          <a:noFill/>
          <a:ln w="25400" cap="flat" cmpd="sng">
            <a:solidFill>
              <a:srgbClr val="9C1B1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4" name="Google Shape;84;p11"/>
          <p:cNvCxnSpPr/>
          <p:nvPr/>
        </p:nvCxnSpPr>
        <p:spPr>
          <a:xfrm>
            <a:off x="6705600" y="883568"/>
            <a:ext cx="0" cy="5645600"/>
          </a:xfrm>
          <a:prstGeom prst="straightConnector1">
            <a:avLst/>
          </a:prstGeom>
          <a:noFill/>
          <a:ln w="25400" cap="flat" cmpd="sng">
            <a:solidFill>
              <a:srgbClr val="9C1B1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5" name="Google Shape;85;p11"/>
          <p:cNvSpPr txBox="1">
            <a:spLocks noGrp="1"/>
          </p:cNvSpPr>
          <p:nvPr>
            <p:ph type="body" idx="2"/>
          </p:nvPr>
        </p:nvSpPr>
        <p:spPr>
          <a:xfrm>
            <a:off x="6776721" y="883571"/>
            <a:ext cx="5339600" cy="2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6" name="Google Shape;86;p11"/>
          <p:cNvSpPr txBox="1">
            <a:spLocks noGrp="1"/>
          </p:cNvSpPr>
          <p:nvPr>
            <p:ph type="body" idx="3"/>
          </p:nvPr>
        </p:nvSpPr>
        <p:spPr>
          <a:xfrm>
            <a:off x="1341120" y="3704308"/>
            <a:ext cx="5293200" cy="28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7" name="Google Shape;87;p11"/>
          <p:cNvSpPr txBox="1">
            <a:spLocks noGrp="1"/>
          </p:cNvSpPr>
          <p:nvPr>
            <p:ph type="body" idx="4"/>
          </p:nvPr>
        </p:nvSpPr>
        <p:spPr>
          <a:xfrm>
            <a:off x="6776721" y="3704307"/>
            <a:ext cx="5339600" cy="2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8429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2"/>
          <p:cNvSpPr/>
          <p:nvPr/>
        </p:nvSpPr>
        <p:spPr>
          <a:xfrm>
            <a:off x="0" y="873409"/>
            <a:ext cx="1270000" cy="56872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2"/>
          <p:cNvSpPr txBox="1">
            <a:spLocks noGrp="1"/>
          </p:cNvSpPr>
          <p:nvPr>
            <p:ph type="body" idx="1"/>
          </p:nvPr>
        </p:nvSpPr>
        <p:spPr>
          <a:xfrm>
            <a:off x="1991361" y="2906713"/>
            <a:ext cx="9334800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l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 sz="2800">
                <a:solidFill>
                  <a:srgbClr val="888888"/>
                </a:solidFill>
              </a:defRPr>
            </a:lvl1pPr>
            <a:lvl2pPr marL="1219170" lvl="1" indent="-304792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2pPr>
            <a:lvl3pPr marL="1828754" lvl="2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3pPr>
            <a:lvl4pPr marL="2438339" lvl="3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467">
                <a:solidFill>
                  <a:srgbClr val="888888"/>
                </a:solidFill>
              </a:defRPr>
            </a:lvl4pPr>
            <a:lvl5pPr marL="3047924" lvl="4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467">
                <a:solidFill>
                  <a:srgbClr val="888888"/>
                </a:solidFill>
              </a:defRPr>
            </a:lvl5pPr>
            <a:lvl6pPr marL="3657509" lvl="5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467">
                <a:solidFill>
                  <a:srgbClr val="888888"/>
                </a:solidFill>
              </a:defRPr>
            </a:lvl6pPr>
            <a:lvl7pPr marL="4267093" lvl="6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467">
                <a:solidFill>
                  <a:srgbClr val="888888"/>
                </a:solidFill>
              </a:defRPr>
            </a:lvl7pPr>
            <a:lvl8pPr marL="4876678" lvl="7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467">
                <a:solidFill>
                  <a:srgbClr val="888888"/>
                </a:solidFill>
              </a:defRPr>
            </a:lvl8pPr>
            <a:lvl9pPr marL="5486263" lvl="8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467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1" name="Google Shape;91;p12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92" name="Google Shape;92;p12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93" name="Google Shape;93;p12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708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/>
          <p:nvPr/>
        </p:nvSpPr>
        <p:spPr>
          <a:xfrm>
            <a:off x="0" y="873409"/>
            <a:ext cx="1270000" cy="56872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3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97" name="Google Shape;97;p13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98" name="Google Shape;98;p13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029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3565" y="6550527"/>
            <a:ext cx="12192000" cy="3076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5805" y="883568"/>
            <a:ext cx="120452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4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–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»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6B609AFB-9169-4785-A7FD-5F994B58CB0E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US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Google Shape;11;p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" y="2"/>
            <a:ext cx="2566735" cy="641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737600" y="-116906"/>
            <a:ext cx="3457965" cy="75859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"/>
          <p:cNvSpPr/>
          <p:nvPr/>
        </p:nvSpPr>
        <p:spPr>
          <a:xfrm>
            <a:off x="0" y="3"/>
            <a:ext cx="12192000" cy="8836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pic>
        <p:nvPicPr>
          <p:cNvPr id="15" name="Google Shape;15;p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675" y="-153990"/>
            <a:ext cx="1272255" cy="1272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0488824" y="1"/>
            <a:ext cx="1703176" cy="5322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80532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quicksearch.dla.mil/qsDocDetails.aspx?ident_number=53876" TargetMode="External"/><Relationship Id="rId2" Type="http://schemas.openxmlformats.org/officeDocument/2006/relationships/hyperlink" Target="https://web.mae.ufl.edu/designlab/Lab%20Assignments/Fastener%20Design%20Manual%20(NASA).pdf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associatedfastening.com/blog/what-is-thread-engagement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www.fastenermart.com/files/metric_fastener_specs.pdf" TargetMode="External"/><Relationship Id="rId7" Type="http://schemas.openxmlformats.org/officeDocument/2006/relationships/hyperlink" Target="https://www.mudgefasteners.com/imperial-vs-metric-chart" TargetMode="External"/><Relationship Id="rId2" Type="http://schemas.openxmlformats.org/officeDocument/2006/relationships/hyperlink" Target="https://www.fastenal.com/content/feds/pdf/Article%20-%20Metric%20System%20&amp;%20Specifications.pdf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aimsindustrial.com.au/blog/fastener-reference-guide-metric-imperial" TargetMode="External"/><Relationship Id="rId5" Type="http://schemas.openxmlformats.org/officeDocument/2006/relationships/hyperlink" Target="https://dcc.ligo.org/public/0027/T030118/001/T030118-01.pdf" TargetMode="External"/><Relationship Id="rId4" Type="http://schemas.openxmlformats.org/officeDocument/2006/relationships/hyperlink" Target="https://www.nickelalloysonline.co.in/metric-bolt-sizes-and-dimensions.pdf" TargetMode="External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sciencedirect.com/science/article/pii/S2666330922000279" TargetMode="External"/><Relationship Id="rId4" Type="http://schemas.openxmlformats.org/officeDocument/2006/relationships/hyperlink" Target="https://www.emerald.com/insight/content/doi/10.1108/aeat-10-2012-0184/full/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arker.com/content/dam/Parker-com/Literature/O-Ring-Division-Literature/ORD-5700.pdf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www.sciencedirect.com/science/article/abs/pii/S0142112322002584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fastenal.com/fast/services-and-solutions/engineering/fatigu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DF56F-475E-3A40-2BE0-3936D2C37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154A9F3-231E-CAAE-8D55-A1C747EFB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C7E27A-0B70-280B-8EF7-563128D5E9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Imperial Fasteners (USA)</a:t>
            </a:r>
          </a:p>
          <a:p>
            <a:pPr lvl="1"/>
            <a:r>
              <a:rPr lang="en-US" sz="1500" dirty="0"/>
              <a:t>Imperial expressed by thread count</a:t>
            </a:r>
          </a:p>
          <a:p>
            <a:pPr lvl="2"/>
            <a:r>
              <a:rPr lang="en-US" sz="1500" dirty="0"/>
              <a:t>Thread count of 20 would represent 20 threads per inch </a:t>
            </a:r>
          </a:p>
          <a:p>
            <a:pPr lvl="1"/>
            <a:r>
              <a:rPr lang="en-US" sz="1500" dirty="0"/>
              <a:t>Imperial thread starts with W*N</a:t>
            </a:r>
          </a:p>
          <a:p>
            <a:pPr lvl="2"/>
            <a:r>
              <a:rPr lang="en-US" sz="1500" dirty="0"/>
              <a:t>Pitch of the inch screw indicates number of threads per inch. </a:t>
            </a:r>
          </a:p>
          <a:p>
            <a:pPr lvl="2"/>
            <a:r>
              <a:rPr lang="en-US" sz="1500" dirty="0"/>
              <a:t>¼”-20x3 (Diameter – Thread count x Length)</a:t>
            </a:r>
          </a:p>
          <a:p>
            <a:r>
              <a:rPr lang="en-US" sz="1870" dirty="0"/>
              <a:t>Group Photo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CCC409-123F-1B16-884A-4E4AA01F7CB3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/>
              <a:t>British Fasteners (Metric)</a:t>
            </a:r>
          </a:p>
          <a:p>
            <a:pPr lvl="1"/>
            <a:r>
              <a:rPr lang="en-US" sz="1500" dirty="0"/>
              <a:t>Metric expressed by thread pitch</a:t>
            </a:r>
          </a:p>
          <a:p>
            <a:pPr lvl="2"/>
            <a:r>
              <a:rPr lang="en-US" sz="1500" dirty="0"/>
              <a:t>Distance between the threads</a:t>
            </a:r>
          </a:p>
          <a:p>
            <a:pPr lvl="2"/>
            <a:r>
              <a:rPr lang="en-US" sz="1500" dirty="0"/>
              <a:t>1.5 pitch = 1.5 mm between threads</a:t>
            </a:r>
          </a:p>
          <a:p>
            <a:pPr lvl="1"/>
            <a:r>
              <a:rPr lang="en-US" sz="1500" dirty="0"/>
              <a:t>Metric thread starts with letter “M”</a:t>
            </a:r>
          </a:p>
          <a:p>
            <a:pPr lvl="2"/>
            <a:r>
              <a:rPr lang="en-US" sz="1500" dirty="0"/>
              <a:t>Followed by outer diameter of the thread “M8”</a:t>
            </a:r>
          </a:p>
          <a:p>
            <a:pPr marL="812780" lvl="1" indent="0">
              <a:buNone/>
            </a:pPr>
            <a:endParaRPr lang="en-US" sz="1500" dirty="0"/>
          </a:p>
          <a:p>
            <a:endParaRPr lang="en-US" dirty="0"/>
          </a:p>
        </p:txBody>
      </p:sp>
      <p:pic>
        <p:nvPicPr>
          <p:cNvPr id="3" name="Picture 2" descr="A group of metal objects in boxes&#10;&#10;AI-generated content may be incorrect.">
            <a:extLst>
              <a:ext uri="{FF2B5EF4-FFF2-40B4-BE49-F238E27FC236}">
                <a16:creationId xmlns:a16="http://schemas.microsoft.com/office/drawing/2014/main" id="{1E49920A-CB5D-7108-5FCD-4A663D55E1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" y="3429000"/>
            <a:ext cx="3855720" cy="2891790"/>
          </a:xfrm>
          <a:prstGeom prst="rect">
            <a:avLst/>
          </a:prstGeom>
        </p:spPr>
      </p:pic>
      <p:pic>
        <p:nvPicPr>
          <p:cNvPr id="8" name="Picture 7" descr="A group of men posing for a photo in a store&#10;&#10;AI-generated content may be incorrect.">
            <a:extLst>
              <a:ext uri="{FF2B5EF4-FFF2-40B4-BE49-F238E27FC236}">
                <a16:creationId xmlns:a16="http://schemas.microsoft.com/office/drawing/2014/main" id="{D86A50F2-98B8-0628-0F0C-B7F86A85DF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059" y="3429000"/>
            <a:ext cx="3739018" cy="2804264"/>
          </a:xfrm>
          <a:prstGeom prst="rect">
            <a:avLst/>
          </a:prstGeom>
        </p:spPr>
      </p:pic>
      <p:pic>
        <p:nvPicPr>
          <p:cNvPr id="10" name="Picture 9" descr="A shelf with many different types of screws&#10;&#10;AI-generated content may be incorrect.">
            <a:extLst>
              <a:ext uri="{FF2B5EF4-FFF2-40B4-BE49-F238E27FC236}">
                <a16:creationId xmlns:a16="http://schemas.microsoft.com/office/drawing/2014/main" id="{7F31AFC1-8C1D-5E1A-07BA-920E6319F0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472" y="3429000"/>
            <a:ext cx="3739018" cy="280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491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4437A-4339-1AE5-5FB2-1C527110F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613E61-FE67-1DAD-93F6-10665D37E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6 and Question 7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7EEFA9-3D06-7E9F-9C85-FADF45601E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05" y="883568"/>
            <a:ext cx="6324995" cy="5666800"/>
          </a:xfrm>
        </p:spPr>
        <p:txBody>
          <a:bodyPr>
            <a:normAutofit/>
          </a:bodyPr>
          <a:lstStyle/>
          <a:p>
            <a:r>
              <a:rPr lang="en-US" sz="1870" dirty="0"/>
              <a:t>10 Fasteners required how many should you include?</a:t>
            </a:r>
          </a:p>
          <a:p>
            <a:pPr lvl="1"/>
            <a:r>
              <a:rPr lang="en-US" sz="1300" dirty="0"/>
              <a:t>Common procedure is a 20%-30% margin to the number of fasteners </a:t>
            </a:r>
          </a:p>
          <a:p>
            <a:pPr lvl="1"/>
            <a:r>
              <a:rPr lang="en-US" sz="1300" dirty="0"/>
              <a:t>I would suggest if design allows to use 13 fasteners for redundancy</a:t>
            </a:r>
          </a:p>
          <a:p>
            <a:pPr lvl="1"/>
            <a:r>
              <a:rPr lang="en-US" sz="1300" dirty="0"/>
              <a:t>Factor of Safety should also be applied to the number of fasteners</a:t>
            </a:r>
          </a:p>
          <a:p>
            <a:pPr lvl="2"/>
            <a:r>
              <a:rPr lang="en-US" sz="1300" dirty="0"/>
              <a:t>Fasteners rarely share load equally; some carry more loads than others </a:t>
            </a:r>
          </a:p>
          <a:p>
            <a:pPr lvl="1"/>
            <a:r>
              <a:rPr lang="en-US" sz="1300" dirty="0"/>
              <a:t>Literature specifically says, NOT to design with the minimum number of fasteners required to meet loading conditions </a:t>
            </a:r>
          </a:p>
          <a:p>
            <a:pPr lvl="2"/>
            <a:r>
              <a:rPr lang="en-US" sz="1300" dirty="0"/>
              <a:t>Instead, it recommends adding extra fasteners to account for uneven load distribution, manufacturing tolerances, or unpredicted loading environments/events </a:t>
            </a:r>
          </a:p>
          <a:p>
            <a:pPr lvl="1"/>
            <a:endParaRPr lang="en-US" sz="1300" dirty="0"/>
          </a:p>
          <a:p>
            <a:pPr lvl="1"/>
            <a:endParaRPr lang="en-US" sz="1300" dirty="0"/>
          </a:p>
          <a:p>
            <a:pPr lvl="1"/>
            <a:endParaRPr lang="en-US" sz="1300" dirty="0"/>
          </a:p>
          <a:p>
            <a:pPr lvl="1"/>
            <a:endParaRPr lang="en-US" sz="1300" dirty="0"/>
          </a:p>
          <a:p>
            <a:pPr lvl="1"/>
            <a:endParaRPr lang="en-US" sz="1300" dirty="0"/>
          </a:p>
          <a:p>
            <a:pPr lvl="1"/>
            <a:endParaRPr lang="en-US" sz="1300" dirty="0"/>
          </a:p>
          <a:p>
            <a:pPr lvl="1"/>
            <a:endParaRPr lang="en-US" sz="1300" dirty="0"/>
          </a:p>
          <a:p>
            <a:pPr lvl="1"/>
            <a:endParaRPr lang="en-US" sz="1300" dirty="0"/>
          </a:p>
          <a:p>
            <a:pPr lvl="1"/>
            <a:endParaRPr lang="en-US" sz="1300" dirty="0"/>
          </a:p>
          <a:p>
            <a:pPr lvl="1"/>
            <a:endParaRPr lang="en-US" sz="1300" dirty="0"/>
          </a:p>
          <a:p>
            <a:pPr lvl="1"/>
            <a:endParaRPr lang="en-US" sz="1300" dirty="0"/>
          </a:p>
          <a:p>
            <a:pPr lvl="1"/>
            <a:r>
              <a:rPr lang="en-US" sz="1300" dirty="0">
                <a:hlinkClick r:id="rId2"/>
              </a:rPr>
              <a:t>https://web.mae.ufl.edu/designlab/Lab%20Assignments/Fastener%20Design%20Manual%20(NASA).pdf</a:t>
            </a:r>
            <a:endParaRPr lang="en-US" sz="1300" dirty="0"/>
          </a:p>
          <a:p>
            <a:pPr lvl="1"/>
            <a:endParaRPr lang="en-US" sz="1300" dirty="0"/>
          </a:p>
          <a:p>
            <a:pPr marL="186262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812780" lvl="1" indent="0">
              <a:buNone/>
            </a:pPr>
            <a:endParaRPr lang="en-US" sz="933" b="0" dirty="0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B927ED79-26E3-66A1-E382-0851027E66D9}"/>
              </a:ext>
            </a:extLst>
          </p:cNvPr>
          <p:cNvSpPr txBox="1">
            <a:spLocks/>
          </p:cNvSpPr>
          <p:nvPr/>
        </p:nvSpPr>
        <p:spPr>
          <a:xfrm>
            <a:off x="6096000" y="883527"/>
            <a:ext cx="60960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406390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397923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4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80990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80990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870" kern="0" dirty="0"/>
              <a:t>Understanding Threads</a:t>
            </a:r>
          </a:p>
          <a:p>
            <a:pPr lvl="1"/>
            <a:r>
              <a:rPr lang="en-US" sz="1400" kern="0" dirty="0"/>
              <a:t>Do not assume all threads are equally engaged or equally carry load in a threaded fastener design</a:t>
            </a:r>
          </a:p>
          <a:p>
            <a:pPr lvl="1"/>
            <a:r>
              <a:rPr lang="en-US" sz="1400" kern="0" dirty="0"/>
              <a:t>Majority of the time, the first thread closest to the head carries the majority of the load </a:t>
            </a:r>
          </a:p>
          <a:p>
            <a:pPr lvl="1"/>
            <a:r>
              <a:rPr lang="en-US" sz="1400" kern="0" dirty="0"/>
              <a:t>Other threads take on progressively less load due to deformation </a:t>
            </a:r>
          </a:p>
          <a:p>
            <a:pPr lvl="2"/>
            <a:r>
              <a:rPr lang="en-US" sz="1400" kern="0" dirty="0"/>
              <a:t>Occurs due to elastic deformation of the bolt and internal threads </a:t>
            </a:r>
            <a:endParaRPr lang="en-US" sz="1400" kern="0" dirty="0">
              <a:solidFill>
                <a:srgbClr val="000000"/>
              </a:solidFill>
            </a:endParaRPr>
          </a:p>
          <a:p>
            <a:pPr lvl="1">
              <a:buClr>
                <a:srgbClr val="000000"/>
              </a:buClr>
              <a:defRPr/>
            </a:pPr>
            <a:r>
              <a:rPr lang="en-US" sz="1400" kern="0" dirty="0">
                <a:solidFill>
                  <a:srgbClr val="000000"/>
                </a:solidFill>
              </a:rPr>
              <a:t>Need to test fasteners to understand strength properties </a:t>
            </a:r>
          </a:p>
          <a:p>
            <a:pPr lvl="1">
              <a:buClr>
                <a:srgbClr val="000000"/>
              </a:buClr>
              <a:defRPr/>
            </a:pPr>
            <a:r>
              <a:rPr lang="en-US" sz="1400" kern="0" dirty="0">
                <a:solidFill>
                  <a:srgbClr val="000000"/>
                </a:solidFill>
              </a:rPr>
              <a:t>Thread engagement length is important </a:t>
            </a:r>
          </a:p>
          <a:p>
            <a:pPr marL="812780" lvl="1" indent="0">
              <a:buFont typeface="Arial"/>
              <a:buNone/>
            </a:pPr>
            <a:endParaRPr lang="en-US" sz="933" kern="0" dirty="0"/>
          </a:p>
          <a:p>
            <a:pPr marL="812780" lvl="1" indent="0">
              <a:buFont typeface="Arial"/>
              <a:buNone/>
            </a:pPr>
            <a:endParaRPr lang="en-US" sz="933" kern="0" dirty="0"/>
          </a:p>
          <a:p>
            <a:pPr marL="812780" lvl="1" indent="0">
              <a:buFont typeface="Arial"/>
              <a:buNone/>
            </a:pPr>
            <a:endParaRPr lang="en-US" sz="933" kern="0" dirty="0"/>
          </a:p>
          <a:p>
            <a:pPr marL="812780" lvl="1" indent="0">
              <a:buFont typeface="Arial"/>
              <a:buNone/>
            </a:pPr>
            <a:endParaRPr lang="en-US" sz="933" kern="0" dirty="0"/>
          </a:p>
          <a:p>
            <a:pPr marL="812780" lvl="1" indent="0">
              <a:buFont typeface="Arial"/>
              <a:buNone/>
            </a:pPr>
            <a:endParaRPr lang="en-US" sz="933" kern="0" dirty="0"/>
          </a:p>
          <a:p>
            <a:pPr marL="812780" lvl="1" indent="0">
              <a:buFont typeface="Arial"/>
              <a:buNone/>
            </a:pPr>
            <a:endParaRPr lang="en-US" sz="933" kern="0" dirty="0"/>
          </a:p>
          <a:p>
            <a:pPr marL="812780" lvl="1" indent="0">
              <a:buFont typeface="Arial"/>
              <a:buNone/>
            </a:pPr>
            <a:endParaRPr lang="en-US" sz="933" kern="0" dirty="0"/>
          </a:p>
          <a:p>
            <a:pPr marL="812780" lvl="1" indent="0">
              <a:buFont typeface="Arial"/>
              <a:buNone/>
            </a:pPr>
            <a:endParaRPr lang="en-US" sz="933" kern="0" dirty="0"/>
          </a:p>
          <a:p>
            <a:pPr marL="812780" lvl="1" indent="0">
              <a:buFont typeface="Arial"/>
              <a:buNone/>
            </a:pPr>
            <a:endParaRPr lang="en-US" sz="933" kern="0" dirty="0"/>
          </a:p>
          <a:p>
            <a:pPr marL="812780" lvl="1" indent="0">
              <a:buFont typeface="Arial"/>
              <a:buNone/>
            </a:pPr>
            <a:endParaRPr lang="en-US" sz="933" kern="0" dirty="0"/>
          </a:p>
          <a:p>
            <a:pPr marL="812780" lvl="1" indent="0">
              <a:buFont typeface="Arial"/>
              <a:buNone/>
            </a:pPr>
            <a:endParaRPr lang="en-US" sz="933" kern="0" dirty="0"/>
          </a:p>
          <a:p>
            <a:pPr marL="812780" lvl="1" indent="0">
              <a:buFont typeface="Arial"/>
              <a:buNone/>
            </a:pPr>
            <a:endParaRPr lang="en-US" sz="933" kern="0" dirty="0"/>
          </a:p>
          <a:p>
            <a:pPr marL="812780" lvl="1" indent="0">
              <a:buFont typeface="Arial"/>
              <a:buNone/>
            </a:pPr>
            <a:endParaRPr lang="en-US" sz="933" kern="0" dirty="0"/>
          </a:p>
          <a:p>
            <a:pPr marL="812780" lvl="1" indent="0">
              <a:buFont typeface="Arial"/>
              <a:buNone/>
            </a:pPr>
            <a:endParaRPr lang="en-US" sz="933" kern="0" dirty="0"/>
          </a:p>
          <a:p>
            <a:pPr marL="812780" lvl="1" indent="0">
              <a:buFont typeface="Arial"/>
              <a:buNone/>
            </a:pPr>
            <a:endParaRPr lang="en-US" sz="933" kern="0" dirty="0"/>
          </a:p>
          <a:p>
            <a:pPr marL="812780" lvl="1" indent="0">
              <a:buFont typeface="Arial"/>
              <a:buNone/>
            </a:pPr>
            <a:endParaRPr lang="en-US" sz="933" kern="0" dirty="0"/>
          </a:p>
          <a:p>
            <a:pPr lvl="1">
              <a:buClr>
                <a:srgbClr val="000000"/>
              </a:buClr>
              <a:defRPr/>
            </a:pPr>
            <a:r>
              <a:rPr lang="en-US" sz="1300" kern="0" dirty="0">
                <a:hlinkClick r:id="rId2"/>
              </a:rPr>
              <a:t>https://web.mae.ufl.edu/designlab/Lab%20Assignments/Fastener%20Design%20Manual%20(NASA).pdf</a:t>
            </a:r>
            <a:endParaRPr lang="en-US" sz="1300" kern="0" dirty="0"/>
          </a:p>
          <a:p>
            <a:pPr lvl="1">
              <a:buClr>
                <a:srgbClr val="000000"/>
              </a:buClr>
              <a:defRPr/>
            </a:pPr>
            <a:r>
              <a:rPr lang="en-US" sz="1300" kern="0" dirty="0">
                <a:hlinkClick r:id="rId3"/>
              </a:rPr>
              <a:t>https://quicksearch.dla.mil/qsDocDetails.aspx?ident_number=53876</a:t>
            </a:r>
            <a:r>
              <a:rPr lang="en-US" sz="1300" kern="0" dirty="0"/>
              <a:t> (Ch. 8) </a:t>
            </a:r>
          </a:p>
          <a:p>
            <a:pPr lvl="1">
              <a:buClr>
                <a:srgbClr val="000000"/>
              </a:buClr>
              <a:defRPr/>
            </a:pPr>
            <a:r>
              <a:rPr lang="en-US" sz="1300" kern="0" dirty="0">
                <a:hlinkClick r:id="rId4"/>
              </a:rPr>
              <a:t>https://www.associatedfastening.com/blog/what-is-thread-engagement/</a:t>
            </a:r>
            <a:endParaRPr lang="en-US" sz="1300" kern="0" dirty="0"/>
          </a:p>
          <a:p>
            <a:pPr lvl="1">
              <a:buClr>
                <a:srgbClr val="000000"/>
              </a:buClr>
              <a:defRPr/>
            </a:pPr>
            <a:endParaRPr lang="en-US" sz="1300" kern="0" dirty="0"/>
          </a:p>
          <a:p>
            <a:pPr lvl="1">
              <a:buClr>
                <a:srgbClr val="000000"/>
              </a:buClr>
              <a:defRPr/>
            </a:pPr>
            <a:endParaRPr lang="en-US" sz="1300" kern="0" dirty="0">
              <a:solidFill>
                <a:srgbClr val="000000"/>
              </a:solidFill>
            </a:endParaRPr>
          </a:p>
          <a:p>
            <a:pPr marL="812780" lvl="1" indent="0">
              <a:buClr>
                <a:srgbClr val="000000"/>
              </a:buClr>
              <a:buFont typeface="Arial"/>
              <a:buNone/>
              <a:defRPr/>
            </a:pPr>
            <a:endParaRPr lang="en-US" sz="1300" kern="0" dirty="0">
              <a:solidFill>
                <a:srgbClr val="000000"/>
              </a:solidFill>
            </a:endParaRPr>
          </a:p>
          <a:p>
            <a:pPr lvl="1">
              <a:buClr>
                <a:srgbClr val="000000"/>
              </a:buClr>
              <a:defRPr/>
            </a:pPr>
            <a:endParaRPr lang="en-US" sz="1300" kern="0" dirty="0">
              <a:solidFill>
                <a:srgbClr val="000000"/>
              </a:solidFill>
            </a:endParaRPr>
          </a:p>
          <a:p>
            <a:pPr marL="812780" lvl="1" indent="0">
              <a:buFont typeface="Arial"/>
              <a:buNone/>
            </a:pPr>
            <a:endParaRPr lang="en-US" sz="933" kern="0" dirty="0"/>
          </a:p>
          <a:p>
            <a:pPr marL="812780" lvl="1" indent="0">
              <a:buFont typeface="Arial"/>
              <a:buNone/>
            </a:pPr>
            <a:endParaRPr lang="en-US" sz="933" kern="0" dirty="0"/>
          </a:p>
          <a:p>
            <a:pPr marL="812780" lvl="1" indent="0">
              <a:buFont typeface="Arial"/>
              <a:buNone/>
            </a:pPr>
            <a:endParaRPr lang="en-US" sz="933" kern="0" dirty="0"/>
          </a:p>
        </p:txBody>
      </p:sp>
    </p:spTree>
    <p:extLst>
      <p:ext uri="{BB962C8B-B14F-4D97-AF65-F5344CB8AC3E}">
        <p14:creationId xmlns:p14="http://schemas.microsoft.com/office/powerpoint/2010/main" val="2783921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32E2188-0399-3D80-FFBC-6F68DA024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 Cont.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2B978C-5254-EC27-93C8-0C5C9CEAEA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Metric Fasteners (British)</a:t>
            </a:r>
          </a:p>
          <a:p>
            <a:r>
              <a:rPr lang="en-US" sz="1200" dirty="0">
                <a:hlinkClick r:id="rId2"/>
              </a:rPr>
              <a:t>https://www.fastenal.com/content/feds/pdf/Article%20-%20Metric%20System%20&amp;%20Specifications.pdf</a:t>
            </a:r>
            <a:endParaRPr lang="en-US" sz="1200" dirty="0"/>
          </a:p>
          <a:p>
            <a:r>
              <a:rPr lang="en-US" sz="1200" dirty="0">
                <a:hlinkClick r:id="rId3"/>
              </a:rPr>
              <a:t>https://www.fastenermart.com/files/metric_fastener_specs.pdf</a:t>
            </a:r>
            <a:endParaRPr lang="en-US" sz="1200" dirty="0"/>
          </a:p>
          <a:p>
            <a:r>
              <a:rPr lang="en-US" sz="1200" dirty="0">
                <a:hlinkClick r:id="rId4"/>
              </a:rPr>
              <a:t>https://www.nickelalloysonline.co.in/metric-bolt-sizes-and-dimensions.pdf</a:t>
            </a:r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5F6622-F381-AE4A-D902-92A55AC34F1E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/>
              <a:t>Imperial Fasteners (USA)</a:t>
            </a:r>
          </a:p>
          <a:p>
            <a:r>
              <a:rPr lang="en-US" sz="1200" dirty="0">
                <a:hlinkClick r:id="rId5"/>
              </a:rPr>
              <a:t>https://dcc.ligo.org/public/0027/T030118/001/T030118-01.pdf</a:t>
            </a:r>
            <a:endParaRPr lang="en-US" sz="1200" dirty="0"/>
          </a:p>
          <a:p>
            <a:r>
              <a:rPr lang="en-US" sz="1200" dirty="0">
                <a:hlinkClick r:id="rId6"/>
              </a:rPr>
              <a:t>https://www.aimsindustrial.com.au/blog/fastener-reference-guide-metric-imperial</a:t>
            </a:r>
            <a:endParaRPr lang="en-US" sz="1200" dirty="0"/>
          </a:p>
          <a:p>
            <a:r>
              <a:rPr lang="en-US" sz="1200" dirty="0">
                <a:hlinkClick r:id="rId7"/>
              </a:rPr>
              <a:t>https://www.mudgefasteners.com/imperial-vs-metric-chart</a:t>
            </a:r>
            <a:endParaRPr lang="en-US" sz="1200" dirty="0"/>
          </a:p>
          <a:p>
            <a:endParaRPr lang="en-US" sz="1200" dirty="0"/>
          </a:p>
          <a:p>
            <a:endParaRPr lang="en-US" dirty="0"/>
          </a:p>
          <a:p>
            <a:pPr marL="812780" lvl="1" indent="0">
              <a:buNone/>
            </a:pPr>
            <a:endParaRPr lang="en-US" dirty="0"/>
          </a:p>
          <a:p>
            <a:endParaRPr lang="en-US" dirty="0"/>
          </a:p>
          <a:p>
            <a:pPr marL="812780" lvl="1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3" name="Picture 2" descr="A black and white document with numbers&#10;&#10;AI-generated content may be incorrect.">
            <a:extLst>
              <a:ext uri="{FF2B5EF4-FFF2-40B4-BE49-F238E27FC236}">
                <a16:creationId xmlns:a16="http://schemas.microsoft.com/office/drawing/2014/main" id="{D6055193-BD73-92CF-DCE7-C3D4AFAF556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813" y="2543123"/>
            <a:ext cx="2543598" cy="3551381"/>
          </a:xfrm>
          <a:prstGeom prst="rect">
            <a:avLst/>
          </a:prstGeom>
        </p:spPr>
      </p:pic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894E0BE-F8F6-9DD4-42BC-BC326F372D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758" y="2415310"/>
            <a:ext cx="2589203" cy="398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44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F14AF-FBAD-F021-00FF-30951B9B9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A793C0-FC5E-1BD9-C899-EC32D65DD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A40B82-CA7F-02E9-9AF1-ACE3B526C5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05" y="883568"/>
            <a:ext cx="11534304" cy="5666800"/>
          </a:xfrm>
        </p:spPr>
        <p:txBody>
          <a:bodyPr/>
          <a:lstStyle/>
          <a:p>
            <a:r>
              <a:rPr lang="en-US" sz="1870" dirty="0"/>
              <a:t>Depending on application, fasteners can be more useful than bonded joints</a:t>
            </a:r>
            <a:r>
              <a:rPr lang="en-US" sz="1200" dirty="0"/>
              <a:t> </a:t>
            </a:r>
          </a:p>
          <a:p>
            <a:pPr lvl="1"/>
            <a:r>
              <a:rPr lang="en-US" sz="1200" dirty="0"/>
              <a:t>Field assembly </a:t>
            </a:r>
          </a:p>
          <a:p>
            <a:pPr lvl="1"/>
            <a:r>
              <a:rPr lang="en-US" sz="1200" dirty="0"/>
              <a:t>Disassembly – Can be removed and reused (bonded joints are permanent) </a:t>
            </a:r>
          </a:p>
          <a:p>
            <a:pPr lvl="1"/>
            <a:r>
              <a:rPr lang="en-US" sz="1200" dirty="0"/>
              <a:t>Maintenance – reversable process, easy to maintain and monitor</a:t>
            </a:r>
          </a:p>
          <a:p>
            <a:pPr lvl="1"/>
            <a:r>
              <a:rPr lang="en-US" sz="1200" dirty="0"/>
              <a:t>Adjustments </a:t>
            </a:r>
          </a:p>
          <a:p>
            <a:pPr lvl="1"/>
            <a:r>
              <a:rPr lang="en-US" sz="1200" dirty="0"/>
              <a:t>Quick - Fasteners provide immediate mechanical strength when tightened, no need to wait for a cure</a:t>
            </a:r>
          </a:p>
          <a:p>
            <a:pPr lvl="1"/>
            <a:r>
              <a:rPr lang="en-US" sz="1200" dirty="0"/>
              <a:t>Very predictable – bonded joints can vary in performance based on surface prep, curing, how it was applied</a:t>
            </a:r>
          </a:p>
          <a:p>
            <a:pPr lvl="2"/>
            <a:r>
              <a:rPr lang="en-US" sz="1200" dirty="0"/>
              <a:t>Fasteners are predictable – easy to calculate clamping force, tension, loads….</a:t>
            </a:r>
            <a:endParaRPr lang="en-US" sz="1067" dirty="0"/>
          </a:p>
          <a:p>
            <a:pPr lvl="1"/>
            <a:r>
              <a:rPr lang="en-US" sz="1200" dirty="0"/>
              <a:t>Bonded joints better for weight savings, permanent solutions, sealed joints, aerodynamics</a:t>
            </a:r>
          </a:p>
          <a:p>
            <a:pPr lvl="2"/>
            <a:r>
              <a:rPr lang="en-US" sz="1200" dirty="0"/>
              <a:t>Good for vibration dampening and load distribution</a:t>
            </a:r>
          </a:p>
          <a:p>
            <a:endParaRPr lang="en-US" sz="1200" dirty="0"/>
          </a:p>
          <a:p>
            <a:endParaRPr lang="en-US" sz="1200" dirty="0"/>
          </a:p>
          <a:p>
            <a:endParaRPr lang="en-US" dirty="0"/>
          </a:p>
        </p:txBody>
      </p:sp>
      <p:pic>
        <p:nvPicPr>
          <p:cNvPr id="1026" name="Picture 2" descr="Synergetic effect of adhesive bonding and welding on fracture load in  hybrid joints - ScienceDirect">
            <a:extLst>
              <a:ext uri="{FF2B5EF4-FFF2-40B4-BE49-F238E27FC236}">
                <a16:creationId xmlns:a16="http://schemas.microsoft.com/office/drawing/2014/main" id="{31B5FEE4-94B9-73E6-0E2E-4B210CA0F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561" y="3716968"/>
            <a:ext cx="3464498" cy="220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 review on aircraft joints design | Emerald Insight">
            <a:extLst>
              <a:ext uri="{FF2B5EF4-FFF2-40B4-BE49-F238E27FC236}">
                <a16:creationId xmlns:a16="http://schemas.microsoft.com/office/drawing/2014/main" id="{7BDC1CA2-C9FE-015B-02BD-89726F8B1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089" y="3357207"/>
            <a:ext cx="2748684" cy="261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F9273E9-825F-3979-862E-590EBE1C75F6}"/>
              </a:ext>
            </a:extLst>
          </p:cNvPr>
          <p:cNvSpPr txBox="1"/>
          <p:nvPr/>
        </p:nvSpPr>
        <p:spPr>
          <a:xfrm>
            <a:off x="7703127" y="6088495"/>
            <a:ext cx="32327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https://www.emerald.com/insight/content/doi/10.1108/aeat-10-2012-0184/full/html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211149-EF92-12B1-CBBC-CFD4342D0187}"/>
              </a:ext>
            </a:extLst>
          </p:cNvPr>
          <p:cNvSpPr txBox="1"/>
          <p:nvPr/>
        </p:nvSpPr>
        <p:spPr>
          <a:xfrm>
            <a:off x="1256145" y="5974432"/>
            <a:ext cx="32327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https://www.sciencedirect.com/science/article/pii/S2666330922000279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352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841CE-77C0-8EBC-492D-E97862B66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F034330-E4A0-F00D-B7A2-DA2188BE0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386684-E6C3-1C40-61E3-A3CFEB7AD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05" y="883568"/>
            <a:ext cx="11534304" cy="5666800"/>
          </a:xfrm>
        </p:spPr>
        <p:txBody>
          <a:bodyPr>
            <a:normAutofit lnSpcReduction="10000"/>
          </a:bodyPr>
          <a:lstStyle/>
          <a:p>
            <a:r>
              <a:rPr lang="en-US" sz="1870" dirty="0"/>
              <a:t>40 lessons learned, Handbook ORD 5700 </a:t>
            </a:r>
            <a:r>
              <a:rPr lang="en-US" sz="1200" dirty="0"/>
              <a:t>(</a:t>
            </a:r>
            <a:r>
              <a:rPr lang="en-US" sz="1200" dirty="0">
                <a:hlinkClick r:id="rId2"/>
              </a:rPr>
              <a:t>https://www.parker.com/content/dam/Parker-com/Literature/O-Ring-Division-Literature/ORD-5700.pdf</a:t>
            </a:r>
            <a:r>
              <a:rPr lang="en-US" sz="1200" dirty="0"/>
              <a:t>)</a:t>
            </a:r>
          </a:p>
          <a:p>
            <a:pPr>
              <a:buFont typeface="+mj-lt"/>
              <a:buAutoNum type="arabicPeriod"/>
            </a:pPr>
            <a:r>
              <a:rPr lang="en-US" sz="1200" b="0" dirty="0"/>
              <a:t>An O-ring is a doughnut-shaped (torus) ring, usually made from elastomers, though some are made from PTFE, thermoplastics, or metals. Their primary function is sealing, but they can also serve as light-duty mechanical drive belts.</a:t>
            </a:r>
          </a:p>
          <a:p>
            <a:pPr>
              <a:buFont typeface="+mj-lt"/>
              <a:buAutoNum type="arabicPeriod"/>
            </a:pPr>
            <a:r>
              <a:rPr lang="en-US" sz="1200" b="0" dirty="0"/>
              <a:t>An O-ring seal is used to prevent the loss of fluid or gas. The seal assembly consist of an elastomer O-ring and a gland. The gland is usually cut into metal or another ridged material which contains and supports the O-ring</a:t>
            </a:r>
          </a:p>
          <a:p>
            <a:pPr>
              <a:buFont typeface="+mj-lt"/>
              <a:buAutoNum type="arabicPeriod"/>
            </a:pPr>
            <a:r>
              <a:rPr lang="en-US" sz="1200" b="0" dirty="0"/>
              <a:t>O-ring failure is usually gradual and easy to identify</a:t>
            </a:r>
          </a:p>
          <a:p>
            <a:pPr>
              <a:buFont typeface="+mj-lt"/>
              <a:buAutoNum type="arabicPeriod"/>
            </a:pPr>
            <a:r>
              <a:rPr lang="en-US" sz="1200" b="0" dirty="0"/>
              <a:t>Cost effective</a:t>
            </a:r>
          </a:p>
          <a:p>
            <a:pPr>
              <a:buFont typeface="+mj-lt"/>
              <a:buAutoNum type="arabicPeriod"/>
            </a:pPr>
            <a:r>
              <a:rPr lang="en-US" sz="1200" b="0" dirty="0"/>
              <a:t>Elastomer O-rings can be made leak proof for fluid pressures up to 5000 psi</a:t>
            </a:r>
          </a:p>
          <a:p>
            <a:pPr>
              <a:buFont typeface="+mj-lt"/>
              <a:buAutoNum type="arabicPeriod"/>
            </a:pPr>
            <a:r>
              <a:rPr lang="en-US" sz="1200" b="0" dirty="0"/>
              <a:t>O-rings with smaller cross-section diameters are less stable than larger cross-sections, tending to twist in the groove when reciprocating motion occurs. This leads to early O-ring spiral failure and leakage</a:t>
            </a:r>
          </a:p>
          <a:p>
            <a:pPr>
              <a:buFont typeface="+mj-lt"/>
              <a:buAutoNum type="arabicPeriod"/>
            </a:pPr>
            <a:r>
              <a:rPr lang="en-US" sz="1200" b="0" dirty="0"/>
              <a:t>Spiral failure – O-ring gets twisted, and a spiral cut occurs around the circumference</a:t>
            </a:r>
          </a:p>
          <a:p>
            <a:pPr lvl="1">
              <a:buFont typeface="+mj-lt"/>
              <a:buAutoNum type="arabicPeriod"/>
            </a:pPr>
            <a:r>
              <a:rPr lang="en-US" sz="1200" dirty="0"/>
              <a:t>Caused by lack of lubrication, Speed of stroke, temperature </a:t>
            </a:r>
            <a:endParaRPr lang="en-US" sz="1200" b="0" dirty="0"/>
          </a:p>
          <a:p>
            <a:pPr>
              <a:buFont typeface="+mj-lt"/>
              <a:buAutoNum type="arabicPeriod"/>
            </a:pPr>
            <a:r>
              <a:rPr lang="en-US" sz="1200" b="0" dirty="0"/>
              <a:t>Extrusion of seal material – caused by high pressure, seal hardness, strength, or clearance</a:t>
            </a:r>
          </a:p>
          <a:p>
            <a:pPr>
              <a:buFont typeface="+mj-lt"/>
              <a:buAutoNum type="arabicPeriod"/>
            </a:pPr>
            <a:r>
              <a:rPr lang="en-US" sz="1200" b="0" dirty="0"/>
              <a:t>Squeeze – too much squeeze will cause excessive friction, wear, or spiral failure</a:t>
            </a:r>
          </a:p>
          <a:p>
            <a:pPr>
              <a:buFont typeface="+mj-lt"/>
              <a:buAutoNum type="arabicPeriod"/>
            </a:pPr>
            <a:r>
              <a:rPr lang="en-US" sz="1200" b="0" dirty="0"/>
              <a:t>Extrusion and Nibbling – O-ring material gets pushed into gaps and torn or nibbled away </a:t>
            </a:r>
          </a:p>
          <a:p>
            <a:pPr lvl="1">
              <a:buFont typeface="+mj-lt"/>
              <a:buAutoNum type="arabicPeriod"/>
            </a:pPr>
            <a:r>
              <a:rPr lang="en-US" sz="1200" dirty="0"/>
              <a:t>Occurs when clearness are too large or under high pressure</a:t>
            </a:r>
            <a:endParaRPr lang="en-US" sz="1200" b="0" dirty="0"/>
          </a:p>
          <a:p>
            <a:pPr>
              <a:buFont typeface="+mj-lt"/>
              <a:buAutoNum type="arabicPeriod"/>
            </a:pPr>
            <a:r>
              <a:rPr lang="en-US" sz="1200" b="0" dirty="0"/>
              <a:t>Blow out – seal failure caused by the action of the pressure in the system on the side of the O-ring, forcing it out of the groove into some other par of the system</a:t>
            </a:r>
          </a:p>
          <a:p>
            <a:pPr lvl="1">
              <a:buFont typeface="+mj-lt"/>
              <a:buAutoNum type="arabicPeriod"/>
            </a:pPr>
            <a:r>
              <a:rPr lang="en-US" sz="1200" dirty="0"/>
              <a:t>Occurs when differential pressures are above 5.5 bar (80 psi)</a:t>
            </a:r>
            <a:endParaRPr lang="en-US" sz="1200" b="0" dirty="0"/>
          </a:p>
          <a:p>
            <a:pPr>
              <a:buFont typeface="+mj-lt"/>
              <a:buAutoNum type="arabicPeriod"/>
            </a:pPr>
            <a:r>
              <a:rPr lang="en-US" sz="1200" b="0" dirty="0"/>
              <a:t>Compression Set – O-ring doesn’t return to its initial shape </a:t>
            </a:r>
          </a:p>
          <a:p>
            <a:pPr lvl="1">
              <a:buFont typeface="+mj-lt"/>
              <a:buAutoNum type="arabicPeriod"/>
            </a:pPr>
            <a:r>
              <a:rPr lang="en-US" sz="1200" dirty="0"/>
              <a:t>Caused by prolonged compression, temperature, or material selection </a:t>
            </a:r>
          </a:p>
          <a:p>
            <a:pPr>
              <a:buFont typeface="+mj-lt"/>
              <a:buAutoNum type="arabicPeriod"/>
            </a:pPr>
            <a:r>
              <a:rPr lang="en-US" sz="1200" b="0" dirty="0"/>
              <a:t>Explosive decompression – Caused by high pressure gas trapped within the internal structure of the elastomeric seal element </a:t>
            </a:r>
          </a:p>
          <a:p>
            <a:pPr>
              <a:buFont typeface="+mj-lt"/>
              <a:buAutoNum type="arabicPeriod"/>
            </a:pPr>
            <a:r>
              <a:rPr lang="en-US" sz="1200" b="0" dirty="0"/>
              <a:t>Abrasion – Found in mostly dynamic seals subject either to reciprocating, oscillating, or rotary motion </a:t>
            </a:r>
          </a:p>
          <a:p>
            <a:pPr lvl="1">
              <a:buFont typeface="+mj-lt"/>
              <a:buAutoNum type="arabicPeriod"/>
            </a:pPr>
            <a:r>
              <a:rPr lang="en-US" sz="1200" dirty="0"/>
              <a:t>Caused by improper finish of the surface in dynamic contact with the O-ring, improper lubrication, excessive temperatures, or contamination od the system fluid with abrasive particles</a:t>
            </a:r>
            <a:endParaRPr lang="en-US" sz="1200" b="0" dirty="0"/>
          </a:p>
          <a:p>
            <a:pPr marL="812780" lvl="1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96167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E6BA4-CAA2-A70E-423E-8A1A23338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CEA9E5-9712-7EDB-7799-F08F88059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 Cont.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2F94FC-5132-973F-00B9-6332ECB76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05" y="883568"/>
            <a:ext cx="11534304" cy="5666800"/>
          </a:xfrm>
        </p:spPr>
        <p:txBody>
          <a:bodyPr/>
          <a:lstStyle/>
          <a:p>
            <a:r>
              <a:rPr lang="en-US" sz="1870" dirty="0"/>
              <a:t>40 lessons learned, Handbook ORD 5700</a:t>
            </a:r>
            <a:endParaRPr lang="en-US" sz="1200" dirty="0"/>
          </a:p>
          <a:p>
            <a:pPr>
              <a:buFont typeface="+mj-lt"/>
              <a:buAutoNum type="arabicPeriod" startAt="15"/>
            </a:pPr>
            <a:r>
              <a:rPr lang="en-US" sz="1200" b="0" dirty="0"/>
              <a:t>Installation damage – improper installation </a:t>
            </a:r>
          </a:p>
          <a:p>
            <a:pPr lvl="1">
              <a:buFont typeface="+mj-lt"/>
              <a:buAutoNum type="arabicPeriod"/>
            </a:pPr>
            <a:r>
              <a:rPr lang="en-US" sz="1200" b="0" dirty="0"/>
              <a:t>Caused by insuffi</a:t>
            </a:r>
            <a:r>
              <a:rPr lang="en-US" sz="1200" dirty="0"/>
              <a:t>cient lead-in chamfer, bling grooves, oversized O-ring, undersized O-ring, O-ring twist/pinch, improper lubrication, contaminated O-ring </a:t>
            </a:r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 startAt="15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Weather and Ozone degradation </a:t>
            </a:r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 startAt="15"/>
              <a:tabLst/>
              <a:defRPr/>
            </a:pPr>
            <a:r>
              <a:rPr lang="en-US" sz="1200" b="0" dirty="0">
                <a:solidFill>
                  <a:srgbClr val="000000"/>
                </a:solidFill>
              </a:rPr>
              <a:t>Heat aging and oxidization </a:t>
            </a:r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 startAt="15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Loss of plasticizer(s)</a:t>
            </a:r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 startAt="15"/>
              <a:tabLst/>
              <a:defRPr/>
            </a:pPr>
            <a:r>
              <a:rPr lang="en-US" sz="1200" b="0" dirty="0">
                <a:solidFill>
                  <a:srgbClr val="000000"/>
                </a:solidFill>
              </a:rPr>
              <a:t>Example Data sheet – Visual references for slandered visual defect tolerances 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 startAt="15"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lvl="1">
              <a:buFont typeface="+mj-lt"/>
              <a:buAutoNum type="arabicPeriod"/>
            </a:pPr>
            <a:endParaRPr lang="en-US" sz="1200" b="0" dirty="0"/>
          </a:p>
        </p:txBody>
      </p:sp>
      <p:pic>
        <p:nvPicPr>
          <p:cNvPr id="3" name="Picture 2" descr="A screenshot of a document&#10;&#10;AI-generated content may be incorrect.">
            <a:extLst>
              <a:ext uri="{FF2B5EF4-FFF2-40B4-BE49-F238E27FC236}">
                <a16:creationId xmlns:a16="http://schemas.microsoft.com/office/drawing/2014/main" id="{E43B1752-EB17-0A58-BF64-D2CD1C3E7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3" y="2203323"/>
            <a:ext cx="4023633" cy="4347045"/>
          </a:xfrm>
          <a:prstGeom prst="rect">
            <a:avLst/>
          </a:prstGeom>
        </p:spPr>
      </p:pic>
      <p:pic>
        <p:nvPicPr>
          <p:cNvPr id="7" name="Picture 6" descr="A screenshot of a document&#10;&#10;AI-generated content may be incorrect.">
            <a:extLst>
              <a:ext uri="{FF2B5EF4-FFF2-40B4-BE49-F238E27FC236}">
                <a16:creationId xmlns:a16="http://schemas.microsoft.com/office/drawing/2014/main" id="{F7A921DE-CD13-DDFD-4955-0289E21230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205" y="2767104"/>
            <a:ext cx="5433682" cy="378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842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9408B-592E-85B3-F71E-B039E800B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B3F7892-6234-DED2-0CD7-6AE597152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 Cont.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4D511-8D77-E285-5BB2-C4E142686E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05" y="883568"/>
            <a:ext cx="7387177" cy="5666800"/>
          </a:xfrm>
        </p:spPr>
        <p:txBody>
          <a:bodyPr/>
          <a:lstStyle/>
          <a:p>
            <a:r>
              <a:rPr lang="en-US" sz="1870" dirty="0"/>
              <a:t>40 lessons learned, Handbook ORD 5700</a:t>
            </a:r>
            <a:endParaRPr lang="en-US" sz="1200" dirty="0"/>
          </a:p>
          <a:p>
            <a:pPr>
              <a:buFont typeface="+mj-lt"/>
              <a:buAutoNum type="arabicPeriod" startAt="20"/>
            </a:pPr>
            <a:r>
              <a:rPr lang="en-US" sz="1200" b="0" dirty="0"/>
              <a:t>Back-up rings precent extrusion in high pressure systems and compensate for loose fitting parts</a:t>
            </a:r>
          </a:p>
          <a:p>
            <a:pPr>
              <a:buFont typeface="+mj-lt"/>
              <a:buAutoNum type="arabicPeriod" startAt="20"/>
            </a:pPr>
            <a:r>
              <a:rPr lang="en-US" sz="1200" b="0" dirty="0"/>
              <a:t>Avoid gaps larger than the extrusion resistance of the material</a:t>
            </a:r>
          </a:p>
          <a:p>
            <a:pPr>
              <a:buFont typeface="+mj-lt"/>
              <a:buAutoNum type="arabicPeriod" startAt="20"/>
            </a:pPr>
            <a:r>
              <a:rPr lang="en-US" sz="1200" b="0" dirty="0"/>
              <a:t>Friction, either break-out, running, or both, can be troublesome in some applications</a:t>
            </a:r>
          </a:p>
          <a:p>
            <a:pPr>
              <a:buFont typeface="+mj-lt"/>
              <a:buAutoNum type="arabicPeriod" startAt="20"/>
            </a:pPr>
            <a:r>
              <a:rPr lang="en-US" sz="1200" b="0" dirty="0"/>
              <a:t>Use proper stretch guidelines</a:t>
            </a:r>
          </a:p>
          <a:p>
            <a:pPr>
              <a:buFont typeface="+mj-lt"/>
              <a:buAutoNum type="arabicPeriod" startAt="20"/>
            </a:pPr>
            <a:r>
              <a:rPr lang="en-US" sz="1200" b="0" dirty="0"/>
              <a:t>Choose a material rated for the temperature range </a:t>
            </a:r>
          </a:p>
          <a:p>
            <a:pPr>
              <a:buFont typeface="+mj-lt"/>
              <a:buAutoNum type="arabicPeriod" startAt="20"/>
            </a:pPr>
            <a:r>
              <a:rPr lang="en-US" sz="1200" b="0" dirty="0"/>
              <a:t>Account for thermal expansion </a:t>
            </a:r>
          </a:p>
          <a:p>
            <a:pPr>
              <a:buFont typeface="+mj-lt"/>
              <a:buAutoNum type="arabicPeriod" startAt="20"/>
            </a:pPr>
            <a:r>
              <a:rPr lang="en-US" sz="1200" b="0" dirty="0"/>
              <a:t>Cross-reference chemical compatibility charts</a:t>
            </a:r>
          </a:p>
          <a:p>
            <a:pPr lvl="1">
              <a:buFont typeface="+mj-lt"/>
              <a:buAutoNum type="arabicPeriod"/>
            </a:pPr>
            <a:r>
              <a:rPr lang="en-US" sz="1200" dirty="0"/>
              <a:t>Test for exact chemical, make sure fluid won't degrade seals </a:t>
            </a:r>
            <a:endParaRPr lang="en-US" sz="933" b="0" dirty="0"/>
          </a:p>
          <a:p>
            <a:pPr>
              <a:buFont typeface="+mj-lt"/>
              <a:buAutoNum type="arabicPeriod" startAt="20"/>
            </a:pPr>
            <a:r>
              <a:rPr lang="en-US" sz="1200" b="0" dirty="0"/>
              <a:t>Inspect compatibility of mating hardware for scoring or rough finishes – surface finishes are very important for life of O-ring seals</a:t>
            </a:r>
          </a:p>
          <a:p>
            <a:pPr>
              <a:buFont typeface="+mj-lt"/>
              <a:buAutoNum type="arabicPeriod" startAt="20"/>
            </a:pPr>
            <a:r>
              <a:rPr lang="en-US" sz="1200" b="0" dirty="0"/>
              <a:t>Place the O-ring groove on the side opposite the direction of system pressure and friction to reduce the risk of extrusion</a:t>
            </a:r>
          </a:p>
          <a:p>
            <a:pPr>
              <a:buFont typeface="+mj-lt"/>
              <a:buAutoNum type="arabicPeriod" startAt="20"/>
            </a:pPr>
            <a:r>
              <a:rPr lang="en-US" sz="1200" b="0" dirty="0"/>
              <a:t>Butyl rubber is preferred for vacuum applications due to its extremely low gas permeability, low outgassing, and good sealing properties</a:t>
            </a:r>
          </a:p>
          <a:p>
            <a:pPr>
              <a:buFont typeface="+mj-lt"/>
              <a:buAutoNum type="arabicPeriod" startAt="20"/>
            </a:pPr>
            <a:r>
              <a:rPr lang="en-US" sz="1200" b="0" dirty="0"/>
              <a:t>When an O-ring contacts certain plastics, especially polycarbonates like Lexan, it can cause fine surface cracks known as “crazing,” which weaken the plastic over time</a:t>
            </a:r>
          </a:p>
          <a:p>
            <a:pPr>
              <a:buFont typeface="+mj-lt"/>
              <a:buAutoNum type="arabicPeriod" startAt="20"/>
            </a:pPr>
            <a:r>
              <a:rPr lang="en-US" sz="1200" b="0" dirty="0"/>
              <a:t>The gas leak rate through an O-ring can be estimated using the elastomer's known gas permeability at the operating temperature</a:t>
            </a:r>
          </a:p>
          <a:p>
            <a:pPr lvl="1">
              <a:buFont typeface="+mj-lt"/>
              <a:buAutoNum type="arabicPeriod"/>
            </a:pPr>
            <a:r>
              <a:rPr lang="en-US" sz="1200" dirty="0"/>
              <a:t>Uses the “Leak Rate Approximation” method </a:t>
            </a:r>
          </a:p>
          <a:p>
            <a:pPr>
              <a:buFont typeface="+mj-lt"/>
              <a:buAutoNum type="arabicPeriod" startAt="20"/>
            </a:pPr>
            <a:r>
              <a:rPr lang="en-US" sz="1200" b="0" dirty="0"/>
              <a:t>Fluorocarbons are the most useful for high temperature sealing applications</a:t>
            </a:r>
          </a:p>
          <a:p>
            <a:pPr>
              <a:buFont typeface="+mj-lt"/>
              <a:buAutoNum type="arabicPeriod" startAt="20"/>
            </a:pPr>
            <a:r>
              <a:rPr lang="en-US" sz="1200" b="0" dirty="0"/>
              <a:t>Silicone (S1224-70) and </a:t>
            </a:r>
            <a:r>
              <a:rPr lang="en-US" sz="1200" b="0" dirty="0" err="1"/>
              <a:t>fluorosilicone</a:t>
            </a:r>
            <a:r>
              <a:rPr lang="en-US" sz="1200" b="0" dirty="0"/>
              <a:t> (L1120-70) should be selected for low temperature applications</a:t>
            </a:r>
          </a:p>
          <a:p>
            <a:pPr>
              <a:buFont typeface="+mj-lt"/>
              <a:buAutoNum type="arabicPeriod" startAt="20"/>
            </a:pPr>
            <a:r>
              <a:rPr lang="en-US" sz="1200" b="0" dirty="0"/>
              <a:t>Nitrile compound N0951-75 is recommended for dynamic applications involving petroleum fluids, offering strong abrasion resistance, good low-temperature flexibility, and the best high-temperature performance in its class</a:t>
            </a:r>
          </a:p>
        </p:txBody>
      </p:sp>
      <p:pic>
        <p:nvPicPr>
          <p:cNvPr id="7" name="Picture 6" descr="A graph of a complex compound&#10;&#10;AI-generated content may be incorrect.">
            <a:extLst>
              <a:ext uri="{FF2B5EF4-FFF2-40B4-BE49-F238E27FC236}">
                <a16:creationId xmlns:a16="http://schemas.microsoft.com/office/drawing/2014/main" id="{9A7DD4A8-1C14-0441-E483-2E6152EB5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928" y="1770672"/>
            <a:ext cx="4058216" cy="36676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ED21693-2A1E-39FD-C7C0-7F3C42233D2D}"/>
              </a:ext>
            </a:extLst>
          </p:cNvPr>
          <p:cNvSpPr txBox="1"/>
          <p:nvPr/>
        </p:nvSpPr>
        <p:spPr>
          <a:xfrm>
            <a:off x="8860565" y="5438309"/>
            <a:ext cx="2724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Nitrile compound compression set resistance</a:t>
            </a:r>
          </a:p>
        </p:txBody>
      </p:sp>
    </p:spTree>
    <p:extLst>
      <p:ext uri="{BB962C8B-B14F-4D97-AF65-F5344CB8AC3E}">
        <p14:creationId xmlns:p14="http://schemas.microsoft.com/office/powerpoint/2010/main" val="3700596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79566-175B-F694-7AF8-8B0C3ECED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F0FC0E7-EA4E-E841-4E11-A09398F90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 Cont.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51312C-DCB5-8BAA-EF1B-656B063227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05" y="883568"/>
            <a:ext cx="9336050" cy="5666800"/>
          </a:xfrm>
        </p:spPr>
        <p:txBody>
          <a:bodyPr/>
          <a:lstStyle/>
          <a:p>
            <a:r>
              <a:rPr lang="en-US" sz="1870" dirty="0"/>
              <a:t>40 lessons learned, Handbook ORD 5700</a:t>
            </a:r>
          </a:p>
          <a:p>
            <a:pPr>
              <a:buFont typeface="+mj-lt"/>
              <a:buAutoNum type="arabicPeriod" startAt="35"/>
            </a:pPr>
            <a:r>
              <a:rPr lang="en-US" sz="1200" b="0" dirty="0"/>
              <a:t>Gland fill—the percentage of the gland volume occupied by the O-ring</a:t>
            </a:r>
          </a:p>
          <a:p>
            <a:pPr lvl="1">
              <a:buFont typeface="+mj-lt"/>
              <a:buAutoNum type="arabicPeriod"/>
            </a:pPr>
            <a:r>
              <a:rPr lang="en-US" sz="1200" b="0" dirty="0"/>
              <a:t>should typically be between 60% and 85%, with an ideal target of 75%, to accommodate tolerance variations, swelling, and thermal expansion while ensuring at least a 10% void remains</a:t>
            </a:r>
          </a:p>
          <a:p>
            <a:pPr>
              <a:buFont typeface="+mj-lt"/>
              <a:buAutoNum type="arabicPeriod" startAt="35"/>
            </a:pPr>
            <a:r>
              <a:rPr lang="en-US" sz="1200" b="0" dirty="0"/>
              <a:t>Cleanliness is very important to assure proper sealing action and long O-ring life</a:t>
            </a:r>
          </a:p>
          <a:p>
            <a:pPr lvl="1">
              <a:buFont typeface="+mj-lt"/>
              <a:buAutoNum type="arabicPeriod"/>
            </a:pPr>
            <a:r>
              <a:rPr lang="en-US" sz="1200" b="0" dirty="0"/>
              <a:t>Maintaining clean fluids is also important to prevent excessive seal wear</a:t>
            </a:r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 startAt="35"/>
              <a:tabLst/>
              <a:defRPr/>
            </a:pPr>
            <a:r>
              <a:rPr lang="en-US" sz="1200" b="0" dirty="0">
                <a:solidFill>
                  <a:srgbClr val="000000"/>
                </a:solidFill>
              </a:rPr>
              <a:t>Tooling is very important to reduce installation error, time, and to make everything easy  – Extraction tools, O-ring sizing cone, O-ring kits</a:t>
            </a:r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 startAt="35"/>
              <a:tabLst/>
              <a:defRPr/>
            </a:pPr>
            <a:r>
              <a:rPr lang="en-US" sz="1200" b="0" dirty="0"/>
              <a:t>PTFE coatings of O-rings are an ideal low-friction coating that is used when operational flexibility is a major concern/consideration</a:t>
            </a:r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 startAt="35"/>
              <a:tabLst/>
              <a:defRPr/>
            </a:pPr>
            <a:r>
              <a:rPr lang="en-US" sz="1200" b="0" dirty="0"/>
              <a:t>In many cases an O-ring can be reused, an advantage over non-elastic flat seals and crush-type gaskets</a:t>
            </a:r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 startAt="35"/>
              <a:tabLst/>
              <a:defRPr/>
            </a:pPr>
            <a:r>
              <a:rPr lang="en-US" sz="1200" b="0" dirty="0"/>
              <a:t>A reciprocating seal involves back and forth axial motion between inner and outer elements, causing the O-ring or sealing surface to slide or roll </a:t>
            </a:r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 startAt="35"/>
              <a:tabLst/>
              <a:defRPr/>
            </a:pPr>
            <a:endParaRPr lang="en-US" sz="1200" b="0" dirty="0"/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 startAt="35"/>
              <a:tabLst/>
              <a:defRPr/>
            </a:pPr>
            <a:endParaRPr lang="en-US" sz="1200" b="0" dirty="0"/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 startAt="35"/>
              <a:tabLst/>
              <a:defRPr/>
            </a:pPr>
            <a:endParaRPr lang="en-US" sz="1200" b="0" dirty="0"/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 startAt="35"/>
              <a:tabLst/>
              <a:defRPr/>
            </a:pPr>
            <a:endParaRPr lang="en-US" sz="1200" b="0" dirty="0"/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 startAt="35"/>
              <a:tabLst/>
              <a:defRPr/>
            </a:pPr>
            <a:endParaRPr lang="en-US" sz="1200" b="0" dirty="0"/>
          </a:p>
          <a:p>
            <a:pPr marL="186262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tabLst/>
              <a:defRPr/>
            </a:pPr>
            <a:endParaRPr lang="en-US" sz="1200" b="0" dirty="0"/>
          </a:p>
        </p:txBody>
      </p:sp>
    </p:spTree>
    <p:extLst>
      <p:ext uri="{BB962C8B-B14F-4D97-AF65-F5344CB8AC3E}">
        <p14:creationId xmlns:p14="http://schemas.microsoft.com/office/powerpoint/2010/main" val="3052339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F4F71-AF68-D181-A7FA-CA360B6F9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526F6C4-7AD3-29B1-00BE-7CE832BF6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C303AE-6F37-C982-52F5-09E7AE873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05" y="883568"/>
            <a:ext cx="7691977" cy="5666800"/>
          </a:xfrm>
        </p:spPr>
        <p:txBody>
          <a:bodyPr>
            <a:normAutofit fontScale="92500" lnSpcReduction="20000"/>
          </a:bodyPr>
          <a:lstStyle/>
          <a:p>
            <a:r>
              <a:rPr lang="en-US" sz="1870" dirty="0"/>
              <a:t>Fasteners that lead to better fatigue performance</a:t>
            </a:r>
          </a:p>
          <a:p>
            <a:r>
              <a:rPr lang="en-US" sz="1400" b="0" dirty="0"/>
              <a:t>Fasteners fail in fatigue for 3 reasons </a:t>
            </a:r>
          </a:p>
          <a:p>
            <a:pPr lvl="1"/>
            <a:r>
              <a:rPr lang="en-US" sz="1400" dirty="0"/>
              <a:t>Design issues </a:t>
            </a:r>
          </a:p>
          <a:p>
            <a:pPr lvl="1"/>
            <a:r>
              <a:rPr lang="en-US" sz="1400" b="0" dirty="0"/>
              <a:t>Instillation/handling issues </a:t>
            </a:r>
          </a:p>
          <a:p>
            <a:pPr lvl="1"/>
            <a:r>
              <a:rPr lang="en-US" sz="1400" dirty="0"/>
              <a:t>Loosening over time (dynamic loading, vibrations, etc..)</a:t>
            </a:r>
          </a:p>
          <a:p>
            <a:pPr lvl="2"/>
            <a:r>
              <a:rPr lang="en-US" sz="1400" b="0" dirty="0"/>
              <a:t>Can be a combination of all three</a:t>
            </a:r>
          </a:p>
          <a:p>
            <a:r>
              <a:rPr lang="en-US" sz="1400" b="0" dirty="0"/>
              <a:t>Aluminum alloy fasteners processed by the electromagnetic cold expansion method have a 1.77 times greater fatigue life </a:t>
            </a:r>
          </a:p>
          <a:p>
            <a:pPr lvl="1"/>
            <a:r>
              <a:rPr lang="en-US" sz="1400" b="0" dirty="0">
                <a:hlinkClick r:id="rId2"/>
              </a:rPr>
              <a:t>https://www.sciencedirect.com/science/article/abs/pii/S0142112322002584</a:t>
            </a:r>
            <a:endParaRPr lang="en-US" sz="1400" dirty="0"/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sz="1400" b="0" dirty="0">
                <a:solidFill>
                  <a:srgbClr val="000000"/>
                </a:solidFill>
              </a:rPr>
              <a:t>Modify the geometry of the fastener so that any stretching that occurs is forced to act in a specific region where stress concentrations can be distributed uniformly</a:t>
            </a:r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sz="1400" b="0" dirty="0">
                <a:solidFill>
                  <a:srgbClr val="000000"/>
                </a:solidFill>
              </a:rPr>
              <a:t>Use Tap bolts – Entire bolt length is threaded so they have a uniform cross-sectional area 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sz="1400" b="0" dirty="0">
                <a:solidFill>
                  <a:srgbClr val="000000"/>
                </a:solidFill>
              </a:rPr>
              <a:t>Increase the length of the fastener = increasing the grip range of the fastener = longer fatigue life</a:t>
            </a:r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sz="1400" b="0" dirty="0">
                <a:solidFill>
                  <a:srgbClr val="000000"/>
                </a:solidFill>
              </a:rPr>
              <a:t>Polish the area, surface conditions such as dents can increase stress concentrations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b="0" dirty="0">
                <a:solidFill>
                  <a:srgbClr val="000000"/>
                </a:solidFill>
              </a:rPr>
              <a:t>This removes areas where a fatigue crack could initiate</a:t>
            </a:r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sz="1400" b="0" dirty="0">
                <a:solidFill>
                  <a:srgbClr val="000000"/>
                </a:solidFill>
              </a:rPr>
              <a:t>Thread considerations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b="0" dirty="0">
                <a:solidFill>
                  <a:srgbClr val="000000"/>
                </a:solidFill>
              </a:rPr>
              <a:t>Rolled threads have smoother thread surfaces and have greater strength (work hardened)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</a:rPr>
              <a:t>Unified national rounded (UNR) root radius threads can be combined with being rolled which improves fatigue life by reducing stress concentrations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267" b="0" dirty="0">
                <a:solidFill>
                  <a:srgbClr val="000000"/>
                </a:solidFill>
              </a:rPr>
              <a:t>UNJ and MJ – metric and imperial threads that have larger thread root radius than normal fasteners</a:t>
            </a:r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Compatibility with thread material – stripping, relaxation, and embedment can all occur if clamp load is not maintained due to material deficiency</a:t>
            </a:r>
            <a:r>
              <a:rPr lang="en-US" sz="1400" b="0" dirty="0">
                <a:solidFill>
                  <a:srgbClr val="000000"/>
                </a:solidFill>
              </a:rPr>
              <a:t> 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Maintaining clamp load and proper clamp load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300" dirty="0">
                <a:solidFill>
                  <a:srgbClr val="000000"/>
                </a:solidFill>
              </a:rPr>
              <a:t>Follow spec sheets and torque guidelines</a:t>
            </a: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sz="1400" b="0" dirty="0">
                <a:solidFill>
                  <a:srgbClr val="000000"/>
                </a:solidFill>
              </a:rPr>
              <a:t>Corrosion resistant materials</a:t>
            </a:r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sz="1400" b="0" dirty="0">
                <a:solidFill>
                  <a:srgbClr val="000000"/>
                </a:solidFill>
              </a:rPr>
              <a:t>Maintenance and replacement</a:t>
            </a:r>
          </a:p>
          <a:p>
            <a:pPr marL="186262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812780" lvl="1" indent="0">
              <a:buNone/>
            </a:pPr>
            <a:endParaRPr lang="en-US" sz="933" b="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9CE8542-006D-5259-0CFB-B190076FE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2035" y="1286164"/>
            <a:ext cx="3469843" cy="284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F66169-9897-46E5-C53D-D3FA379BB622}"/>
              </a:ext>
            </a:extLst>
          </p:cNvPr>
          <p:cNvSpPr txBox="1"/>
          <p:nvPr/>
        </p:nvSpPr>
        <p:spPr>
          <a:xfrm>
            <a:off x="8753041" y="4396510"/>
            <a:ext cx="3158837" cy="789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6262" marR="0" lvl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  <a:hlinkClick r:id="rId4"/>
              </a:rPr>
              <a:t>https://www.fastenal.com/fast/services-and-solutions/engineering/fatigue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0837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B2363-2780-7237-A467-610A89C8A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120698-161E-D405-678D-3451C67E1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705C78-5526-D974-743B-94CE1BC563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06" y="883568"/>
            <a:ext cx="6365251" cy="5666800"/>
          </a:xfrm>
        </p:spPr>
        <p:txBody>
          <a:bodyPr>
            <a:normAutofit/>
          </a:bodyPr>
          <a:lstStyle/>
          <a:p>
            <a:r>
              <a:rPr lang="en-US" sz="1870" dirty="0"/>
              <a:t>Locking Features</a:t>
            </a:r>
          </a:p>
          <a:p>
            <a:r>
              <a:rPr lang="en-US" sz="1200" b="0" dirty="0"/>
              <a:t>Prevent fasteners from loosening due to vibration, dynamic loads, mechanical loads, or thermal cycling </a:t>
            </a:r>
          </a:p>
          <a:p>
            <a:r>
              <a:rPr lang="en-US" sz="1200" b="0" dirty="0"/>
              <a:t>Maintains structural integrity and is a safety precaution (redundancy)</a:t>
            </a:r>
          </a:p>
          <a:p>
            <a:r>
              <a:rPr lang="en-US" sz="1200" b="0" dirty="0"/>
              <a:t>Safety wire – used to prevent loosening</a:t>
            </a:r>
          </a:p>
          <a:p>
            <a:r>
              <a:rPr lang="en-US" sz="1200" b="0" dirty="0"/>
              <a:t>Lock nuts – Contain nylon inserts or deformed threads to resist loosening </a:t>
            </a:r>
          </a:p>
          <a:p>
            <a:r>
              <a:rPr lang="en-US" sz="1200" b="0" dirty="0"/>
              <a:t>Locking washers – exert a spring tension that keeps fastener from vibrating loose</a:t>
            </a:r>
          </a:p>
          <a:p>
            <a:r>
              <a:rPr lang="en-US" sz="1200" b="0" dirty="0"/>
              <a:t>Cotter pins – passes through the nut and bolt to hold it</a:t>
            </a:r>
          </a:p>
          <a:p>
            <a:r>
              <a:rPr lang="en-US" sz="1200" b="0" dirty="0"/>
              <a:t>Thread-locking adhesives – adhesive that fills the space between the threads to provide resistance to loosening </a:t>
            </a:r>
          </a:p>
          <a:p>
            <a:r>
              <a:rPr lang="en-US" sz="1200" b="0" dirty="0"/>
              <a:t>Self-locking bolts – has a locking mechanism, designed to keep the bolt tight without needing a separate lock nut or washer</a:t>
            </a:r>
          </a:p>
          <a:p>
            <a:r>
              <a:rPr lang="en-US" sz="1200" b="0" dirty="0"/>
              <a:t>Multiple nut method – Thin nut is placed on the bolt first and typically tightened 25% to 50% of overall tightening torque. Second nut is then placed on the bolt. The thin nut prevents rotation, and the thick nut is tightened to full torque specs. </a:t>
            </a:r>
          </a:p>
          <a:p>
            <a:endParaRPr lang="en-US" sz="1200" b="0" dirty="0"/>
          </a:p>
          <a:p>
            <a:pPr marL="186262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812780" lvl="1" indent="0">
              <a:buNone/>
            </a:pPr>
            <a:endParaRPr lang="en-US" sz="933" b="0" dirty="0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8CB4384-9B52-BE7C-5F28-4FA5C479803D}"/>
              </a:ext>
            </a:extLst>
          </p:cNvPr>
          <p:cNvSpPr txBox="1">
            <a:spLocks/>
          </p:cNvSpPr>
          <p:nvPr/>
        </p:nvSpPr>
        <p:spPr>
          <a:xfrm>
            <a:off x="6492814" y="883527"/>
            <a:ext cx="5699185" cy="5609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406390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397923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4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80990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80990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870" kern="0"/>
              <a:t>Images</a:t>
            </a:r>
          </a:p>
          <a:p>
            <a:pPr lvl="1"/>
            <a:r>
              <a:rPr lang="en-US" sz="1200" kern="0"/>
              <a:t>Locknuts</a:t>
            </a:r>
          </a:p>
          <a:p>
            <a:pPr lvl="1"/>
            <a:endParaRPr lang="en-US" sz="1200" kern="0"/>
          </a:p>
          <a:p>
            <a:pPr lvl="1"/>
            <a:endParaRPr lang="en-US" sz="1200" kern="0"/>
          </a:p>
          <a:p>
            <a:pPr lvl="1"/>
            <a:endParaRPr lang="en-US" sz="1200" kern="0"/>
          </a:p>
          <a:p>
            <a:pPr lvl="1"/>
            <a:endParaRPr lang="en-US" sz="1200" kern="0"/>
          </a:p>
          <a:p>
            <a:pPr lvl="1"/>
            <a:endParaRPr lang="en-US" sz="1200" kern="0"/>
          </a:p>
          <a:p>
            <a:pPr lvl="1"/>
            <a:endParaRPr lang="en-US" sz="1200" kern="0"/>
          </a:p>
          <a:p>
            <a:pPr lvl="1"/>
            <a:endParaRPr lang="en-US" sz="1200" kern="0"/>
          </a:p>
          <a:p>
            <a:pPr lvl="1"/>
            <a:r>
              <a:rPr lang="en-US" sz="1200" kern="0"/>
              <a:t>Cotter pins</a:t>
            </a:r>
          </a:p>
          <a:p>
            <a:pPr lvl="1"/>
            <a:endParaRPr lang="en-US" sz="1200" kern="0"/>
          </a:p>
          <a:p>
            <a:pPr lvl="1"/>
            <a:endParaRPr lang="en-US" sz="1200" kern="0"/>
          </a:p>
          <a:p>
            <a:pPr lvl="1"/>
            <a:endParaRPr lang="en-US" sz="1200" kern="0"/>
          </a:p>
          <a:p>
            <a:pPr lvl="1"/>
            <a:endParaRPr lang="en-US" sz="1200" kern="0"/>
          </a:p>
          <a:p>
            <a:pPr lvl="1"/>
            <a:endParaRPr lang="en-US" sz="1200" kern="0"/>
          </a:p>
          <a:p>
            <a:pPr lvl="1"/>
            <a:r>
              <a:rPr lang="en-US" sz="1200" kern="0"/>
              <a:t>Locking washer </a:t>
            </a:r>
          </a:p>
          <a:p>
            <a:endParaRPr lang="en-US" sz="1200" b="0" kern="0"/>
          </a:p>
          <a:p>
            <a:pPr marL="186262" indent="0">
              <a:buClr>
                <a:srgbClr val="000000"/>
              </a:buClr>
              <a:buFont typeface="Arial"/>
              <a:buNone/>
              <a:defRPr/>
            </a:pPr>
            <a:endParaRPr lang="en-US" sz="1200" b="0" kern="0">
              <a:solidFill>
                <a:srgbClr val="000000"/>
              </a:solidFill>
            </a:endParaRPr>
          </a:p>
          <a:p>
            <a:pPr marL="812780" lvl="1" indent="0">
              <a:buFont typeface="Arial"/>
              <a:buNone/>
            </a:pPr>
            <a:endParaRPr lang="en-US" sz="933" kern="0" dirty="0"/>
          </a:p>
        </p:txBody>
      </p:sp>
      <p:pic>
        <p:nvPicPr>
          <p:cNvPr id="1026" name="Picture 2" descr="Locknut - Wikipedia">
            <a:extLst>
              <a:ext uri="{FF2B5EF4-FFF2-40B4-BE49-F238E27FC236}">
                <a16:creationId xmlns:a16="http://schemas.microsoft.com/office/drawing/2014/main" id="{042B8576-337A-65B9-80DA-871AA1E4B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961" y="1512495"/>
            <a:ext cx="2362445" cy="1532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etts 1/8&quot; x 1-1/4&quot; Cotter Pin - Kraft Tank Online Parts Store">
            <a:extLst>
              <a:ext uri="{FF2B5EF4-FFF2-40B4-BE49-F238E27FC236}">
                <a16:creationId xmlns:a16="http://schemas.microsoft.com/office/drawing/2014/main" id="{B494A33F-EBE4-6DE6-56B9-4E8424692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441" y="3221687"/>
            <a:ext cx="1578544" cy="118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ord-Lock Small OD Locking Washers, Carbon Steel">
            <a:extLst>
              <a:ext uri="{FF2B5EF4-FFF2-40B4-BE49-F238E27FC236}">
                <a16:creationId xmlns:a16="http://schemas.microsoft.com/office/drawing/2014/main" id="{43533FF0-22DF-BA18-A2DB-6545300C8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561" y="4658264"/>
            <a:ext cx="1054304" cy="107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SM - Threadlocking in aggressive environments">
            <a:extLst>
              <a:ext uri="{FF2B5EF4-FFF2-40B4-BE49-F238E27FC236}">
                <a16:creationId xmlns:a16="http://schemas.microsoft.com/office/drawing/2014/main" id="{29760193-BCC0-3385-5F9D-8C69E18FC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1036" y="1415088"/>
            <a:ext cx="1464274" cy="1727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What Is a Self-Locking Bolt, and How ...">
            <a:extLst>
              <a:ext uri="{FF2B5EF4-FFF2-40B4-BE49-F238E27FC236}">
                <a16:creationId xmlns:a16="http://schemas.microsoft.com/office/drawing/2014/main" id="{5191CA53-BE4B-98DF-379E-195003E31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501" y="4780869"/>
            <a:ext cx="2362445" cy="1112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3A5E6A-911F-C547-D028-E596E14B2EE9}"/>
              </a:ext>
            </a:extLst>
          </p:cNvPr>
          <p:cNvSpPr txBox="1"/>
          <p:nvPr/>
        </p:nvSpPr>
        <p:spPr>
          <a:xfrm>
            <a:off x="1207127" y="5941594"/>
            <a:ext cx="2697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Self-locking bolts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971A26-7B52-7F69-3C04-9D2A8CA3734B}"/>
              </a:ext>
            </a:extLst>
          </p:cNvPr>
          <p:cNvSpPr txBox="1"/>
          <p:nvPr/>
        </p:nvSpPr>
        <p:spPr>
          <a:xfrm>
            <a:off x="9674577" y="3262329"/>
            <a:ext cx="2697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Thread-locking adhesives</a:t>
            </a:r>
          </a:p>
        </p:txBody>
      </p:sp>
    </p:spTree>
    <p:extLst>
      <p:ext uri="{BB962C8B-B14F-4D97-AF65-F5344CB8AC3E}">
        <p14:creationId xmlns:p14="http://schemas.microsoft.com/office/powerpoint/2010/main" val="3316020594"/>
      </p:ext>
    </p:extLst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0BBF479F-545E-4804-8C08-A9927D26A7DA}" vid="{7700EE42-B345-4EDE-ADF8-D3CA5A33478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1928B133C4484DA744DE2C474533EE" ma:contentTypeVersion="9" ma:contentTypeDescription="Create a new document." ma:contentTypeScope="" ma:versionID="394f8d9d663ec3be1c189ad211257885">
  <xsd:schema xmlns:xsd="http://www.w3.org/2001/XMLSchema" xmlns:xs="http://www.w3.org/2001/XMLSchema" xmlns:p="http://schemas.microsoft.com/office/2006/metadata/properties" xmlns:ns3="223ef2db-0893-4f2c-80cb-34d12adeb1a2" xmlns:ns4="90edb16a-e16d-4a46-93b1-d1720eac5d36" targetNamespace="http://schemas.microsoft.com/office/2006/metadata/properties" ma:root="true" ma:fieldsID="58a1596200126c64364b87c6485e8380" ns3:_="" ns4:_="">
    <xsd:import namespace="223ef2db-0893-4f2c-80cb-34d12adeb1a2"/>
    <xsd:import namespace="90edb16a-e16d-4a46-93b1-d1720eac5d3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3ef2db-0893-4f2c-80cb-34d12adeb1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edb16a-e16d-4a46-93b1-d1720eac5d3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23ef2db-0893-4f2c-80cb-34d12adeb1a2" xsi:nil="true"/>
  </documentManagement>
</p:properties>
</file>

<file path=customXml/itemProps1.xml><?xml version="1.0" encoding="utf-8"?>
<ds:datastoreItem xmlns:ds="http://schemas.openxmlformats.org/officeDocument/2006/customXml" ds:itemID="{A2F32D90-8F64-409A-BC3D-0FC5B6121E5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A7BFFB2-50C2-48E3-99FF-940053A560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3ef2db-0893-4f2c-80cb-34d12adeb1a2"/>
    <ds:schemaRef ds:uri="90edb16a-e16d-4a46-93b1-d1720eac5d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BE99249-E42E-42D2-A8AB-2CCAAE8A74D7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terms/"/>
    <ds:schemaRef ds:uri="223ef2db-0893-4f2c-80cb-34d12adeb1a2"/>
    <ds:schemaRef ds:uri="http://schemas.microsoft.com/office/infopath/2007/PartnerControls"/>
    <ds:schemaRef ds:uri="http://schemas.openxmlformats.org/package/2006/metadata/core-properties"/>
    <ds:schemaRef ds:uri="90edb16a-e16d-4a46-93b1-d1720eac5d36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1952</Words>
  <Application>Microsoft Office PowerPoint</Application>
  <PresentationFormat>Widescreen</PresentationFormat>
  <Paragraphs>212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Theme2</vt:lpstr>
      <vt:lpstr>Question 1 </vt:lpstr>
      <vt:lpstr>Question 1 Cont.</vt:lpstr>
      <vt:lpstr>Question 2</vt:lpstr>
      <vt:lpstr>Question 3</vt:lpstr>
      <vt:lpstr>Question 3 Cont.</vt:lpstr>
      <vt:lpstr>Question 3 Cont.</vt:lpstr>
      <vt:lpstr>Question 3 Cont.</vt:lpstr>
      <vt:lpstr>Question 4</vt:lpstr>
      <vt:lpstr>Question 5</vt:lpstr>
      <vt:lpstr>Question 6 and Question 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Henry Glover</dc:creator>
  <cp:lastModifiedBy>Henry Glover</cp:lastModifiedBy>
  <cp:revision>2</cp:revision>
  <dcterms:created xsi:type="dcterms:W3CDTF">2025-04-09T19:20:31Z</dcterms:created>
  <dcterms:modified xsi:type="dcterms:W3CDTF">2025-04-13T03:55:54Z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0x010100BC1928B133C4484DA744DE2C474533EE</vt:lpwstr>
  </property>
</Properties>
</file>