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df" ContentType="application/pd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3" d="100"/>
          <a:sy n="83" d="100"/>
        </p:scale>
        <p:origin x="3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BE7B36-26DC-431F-B078-DB8E5AC28F84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448EBD-0C3B-47A5-8C35-91A065D01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891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9052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C87A5-651A-DB6C-239A-036BBCCAC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7CE882-B743-4942-C49F-D84F3011D4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FEF12B-1745-9FD9-0648-1021DF753A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3CDF58-8372-695B-7C37-AC9093137C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01757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D20A8-EBC4-F4B3-4FF0-F806308A5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4B4490-ABEB-8702-3CCC-CFE666D339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929218-A183-D7CA-9476-31E500DCE1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BB3FC-5208-C95F-C13F-C237C04E13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94698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D0EC7-953F-B132-FF19-19179EFF1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B95B0C-E541-3046-552B-3A24DF9E0F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118AB-04C0-4E48-05A9-9CCE64E222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CFAB9F-5B55-1D08-5578-20E53CC13E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3205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63E19-5634-9E34-4516-BA09E1F8C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B41710-3CF2-017F-962E-A4BBAF145E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6ED598-0173-F462-C555-D3E6FC8AC7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E9352D-33C7-35D2-78BA-04B7C99698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8698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89D2A-C6D9-9215-B866-4D04DEF1D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113E3E-2F5D-E97A-F170-06E799DB83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E2E713-09E1-DEC9-167A-0600C3634C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481D1E-4FEE-04D5-B6A8-FFF24AA12E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2782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C14CC-D9EC-E3BE-D880-4A14619A4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DBE232-87D7-CCE7-267A-0E1396146B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B47B79-BC13-B0EB-C521-5D86EFDD42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946B07-E458-D578-32E0-6209FD19EA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681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90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DF821-BEFE-0620-41B4-14FF1E932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0440B2-8D25-FD80-3943-C4F129846D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B850DD-FE2A-A66E-5B67-A2D1AF948C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76DBE7-F292-4DE4-F2E6-62A6AD4CDC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4056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ADD76-5C1A-28C8-F5EC-04614372C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7FED37-F83D-F793-2BDF-38092469D6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0EDE6A-6418-5AAC-9C2A-1267FDA21C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E7CF74-3D19-FAF8-B98E-71AB728085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0978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F01DD-DB43-31E0-726C-686A742EC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A34BD1-238F-6163-EECB-1C0EA7BDCA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971CF0-7845-19EA-8EFB-E566A1232F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BC974-37ED-FB28-459F-25932C1D0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2160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E32FC-1EB7-B597-1FD3-91B19C970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4295BC-D078-0DCF-41D0-62B1133E2D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7E891C-99BF-852C-2761-57406E4175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2F3AA5-00DF-6A6F-C6DA-8BC872DF8B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287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2823B-633F-3087-B228-FFC8003CB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2C4B2D-81CD-9AA8-5678-8F9B86B76D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6896E4-CBD2-517F-35BE-555E1F561A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8862D6-F562-54E7-ABDB-25C2E7FADD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2159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30077-4797-233D-1E1F-7D323D791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761452-DFB4-23EA-A062-D8A3F7DF24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74DF94-993D-5728-3184-AF45C7FEAD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72B53C-592B-A0F0-7957-CEC37B2C93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5405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18ABC-3B31-D1B6-6BE8-584DC1B82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8269F1-D022-C34E-7184-7783A0F59D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CB5860-D764-CFD4-3DF5-E44E45D79B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2E8EFF-2033-4351-F4C0-8B5B008D3A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181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6567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2" Type="http://schemas.openxmlformats.org/officeDocument/2006/relationships/image" Target="../media/image3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4.pdf"/><Relationship Id="rId5" Type="http://schemas.openxmlformats.org/officeDocument/2006/relationships/image" Target="../media/image1.png"/><Relationship Id="rId10" Type="http://schemas.openxmlformats.org/officeDocument/2006/relationships/image" Target="../media/image2.png"/><Relationship Id="rId4" Type="http://schemas.openxmlformats.org/officeDocument/2006/relationships/image" Target="../media/image1.pdf"/><Relationship Id="rId9" Type="http://schemas.openxmlformats.org/officeDocument/2006/relationships/image" Target="../media/image2.pd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5803900"/>
            <a:ext cx="12192000" cy="10527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 userDrawn="1"/>
        </p:nvSpPr>
        <p:spPr>
          <a:xfrm flipV="1">
            <a:off x="0" y="5778500"/>
            <a:ext cx="12192000" cy="5080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Picture 10" descr="Small Use Shield_GoldOnTrans.eps"/>
          <p:cNvPicPr>
            <a:picLocks noChangeAspect="1"/>
          </p:cNvPicPr>
          <p:nvPr userDrawn="1"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0934703" y="238128"/>
            <a:ext cx="997652" cy="748239"/>
          </a:xfrm>
          <a:prstGeom prst="rect">
            <a:avLst/>
          </a:prstGeom>
        </p:spPr>
      </p:pic>
      <p:pic>
        <p:nvPicPr>
          <p:cNvPr id="9" name="Picture 8" descr="1-lineWordmark_GoldOnCard_NoBG.eps"/>
          <p:cNvPicPr>
            <a:picLocks noChangeAspect="1"/>
          </p:cNvPicPr>
          <p:nvPr userDrawn="1"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9"/>
              <a:stretch>
                <a:fillRect/>
              </a:stretch>
            </p:blipFill>
          </mc:Choice>
          <mc:Fallback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9330267" y="6462030"/>
            <a:ext cx="2429501" cy="154821"/>
          </a:xfrm>
          <a:prstGeom prst="rect">
            <a:avLst/>
          </a:prstGeom>
        </p:spPr>
      </p:pic>
      <p:pic>
        <p:nvPicPr>
          <p:cNvPr id="12" name="Picture 11" descr="Formal_Viterbi_GoldOnCard_NoBG.eps"/>
          <p:cNvPicPr>
            <a:picLocks noChangeAspect="1"/>
          </p:cNvPicPr>
          <p:nvPr userDrawn="1"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11"/>
              <a:stretch>
                <a:fillRect/>
              </a:stretch>
            </p:blipFill>
          </mc:Choice>
          <mc:Fallback>
            <p:blipFill>
              <a:blip r:embed="rId12"/>
              <a:stretch>
                <a:fillRect/>
              </a:stretch>
            </p:blipFill>
          </mc:Fallback>
        </mc:AlternateContent>
        <p:spPr>
          <a:xfrm>
            <a:off x="389469" y="6138310"/>
            <a:ext cx="2322251" cy="47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23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ntrs.nasa.gov/citations/20090008664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ompositesworld.com/articles/the-single-cantilever-beam-test-for-sandwich-composites" TargetMode="External"/><Relationship Id="rId5" Type="http://schemas.openxmlformats.org/officeDocument/2006/relationships/hyperlink" Target="https://www.researchgate.net/figure/Single-cantilever-beam-Mode-1-fracture-test-SCB-configuration_fig1_358431799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sagepub.com/doi/full/10.1177/10996362221116887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hyperlink" Target="https://www.tsb.gc.ca/eng/rapports-reports/aviation/2005/a05f0047/a05f0047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dtic.mil/sti/tr/pdf/ADA385139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en.wikipedia.org/wiki/General_Dynamics_F-111C" TargetMode="Externa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dtic.mil/sti/pdfs/ADA276713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pacesafetymagazine.com/aerospace-engineering/spacecraft-design/space-systemsloral-case-study-ineffective-incident-investigation/" TargetMode="External"/><Relationship Id="rId5" Type="http://schemas.openxmlformats.org/officeDocument/2006/relationships/hyperlink" Target="https://journals.sagepub.com/doi/full/10.1177/10996362221116887" TargetMode="External"/><Relationship Id="rId4" Type="http://schemas.openxmlformats.org/officeDocument/2006/relationships/hyperlink" Target="https://ntrs.nasa.gov/api/citations/20030067586/downloads/20030067586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dtic.mil/sti/pdfs/ADA276713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8AA5F7-3E01-E255-B393-9C2541C6D049}"/>
              </a:ext>
            </a:extLst>
          </p:cNvPr>
          <p:cNvSpPr txBox="1"/>
          <p:nvPr/>
        </p:nvSpPr>
        <p:spPr>
          <a:xfrm>
            <a:off x="3078480" y="1908313"/>
            <a:ext cx="603504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AME 585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CD3054-FBFA-5C89-AA15-B35C4B7608DD}"/>
              </a:ext>
            </a:extLst>
          </p:cNvPr>
          <p:cNvSpPr txBox="1"/>
          <p:nvPr/>
        </p:nvSpPr>
        <p:spPr>
          <a:xfrm>
            <a:off x="3078480" y="2812110"/>
            <a:ext cx="60350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Project </a:t>
            </a:r>
            <a:r>
              <a:rPr lang="en-US" sz="30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385D6F-8467-C422-013A-E8E3685170BA}"/>
              </a:ext>
            </a:extLst>
          </p:cNvPr>
          <p:cNvSpPr txBox="1"/>
          <p:nvPr/>
        </p:nvSpPr>
        <p:spPr>
          <a:xfrm>
            <a:off x="3078480" y="4208238"/>
            <a:ext cx="603504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Henry Glover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3/27/2025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60309-3306-4895-E5E5-83495A729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83E5F14-4F1A-BE06-508F-CAB699476698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113195-0AB4-C733-6660-21B2B0788C9C}"/>
              </a:ext>
            </a:extLst>
          </p:cNvPr>
          <p:cNvSpPr txBox="1"/>
          <p:nvPr/>
        </p:nvSpPr>
        <p:spPr>
          <a:xfrm>
            <a:off x="583475" y="692983"/>
            <a:ext cx="7709386" cy="24622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“We have flown successfully before</a:t>
            </a: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”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Complacency and comfort is detrimental to any industry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Have to cross your T’s and dot your I’s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Just because a system has prior success it still must undergo a rigorous verification process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Verification, redesign, proof testing, inspection are among the few things that need to occur before recommissioning a structure or using old information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Have to treat every mission with the same standards and same level of importance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In every flight and every design there are new challenges</a:t>
            </a: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, new failures, and new information that may have not been available before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Just because it work</a:t>
            </a: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s once, twice….etc. doesn’t mean it will automatically work every time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This is a boost of confidence for a system</a:t>
            </a: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but does not substitute verification</a:t>
            </a: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750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7BAD3-1DD0-F73D-471A-DB1454042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77ADE53-F6FF-EED8-7355-E2F24123DA16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</a:t>
            </a:r>
            <a:r>
              <a:rPr lang="en-US" sz="24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02D935-BFE8-70F8-3FCE-AAD502BE40D9}"/>
              </a:ext>
            </a:extLst>
          </p:cNvPr>
          <p:cNvSpPr txBox="1"/>
          <p:nvPr/>
        </p:nvSpPr>
        <p:spPr>
          <a:xfrm>
            <a:off x="583475" y="692983"/>
            <a:ext cx="7709386" cy="37548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Biggest lesson learned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Unvented honeycombs have their place in Aerospace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Used for aerodynamic purposes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Needs constant inspection and maintenance schedules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Corrosion is less likely to happen because they are sealed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V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ented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honeycombs have their place in Aerospace as well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No air entrapment – no pressure build up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No moisture build up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Corrosion susceptible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Good thermal properties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Vented honeycombs used in space application on LV and Spacecraft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That being said, both have their pros and cons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Both are susceptible to manufacturing and handling defects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 vented design can act like an unvented design if it is manufactured incorrectly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Venting rates can be so poor</a:t>
            </a: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or improperly manufactured that they are basically useless and act like unvented honeycombed composites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800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25553-490D-7920-2CED-A339515AA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79C057D-CEE4-A5BC-7983-AF36A2DDD0E2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A53755-419F-A571-729B-A2291EFBF692}"/>
              </a:ext>
            </a:extLst>
          </p:cNvPr>
          <p:cNvSpPr txBox="1"/>
          <p:nvPr/>
        </p:nvSpPr>
        <p:spPr>
          <a:xfrm>
            <a:off x="583475" y="692983"/>
            <a:ext cx="7709386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10 lessons learned - </a:t>
            </a: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  <a:hlinkClick r:id="rId3"/>
              </a:rPr>
              <a:t>https://ntrs.nasa.gov/citations/20090008664</a:t>
            </a:r>
            <a:endParaRPr lang="en-US" sz="1400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The use of finite element thermal solver is very important for</a:t>
            </a: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ascent rate heating and honeycomb composite understanding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Result comparison using different FEA software's is important for redundancy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The use of a temperature-based heat transfer coefficient increased supposed results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Heating rates provided in the data include gas convection, gas radiation, particle convection, and particle kinetic energy heat transfer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For the spacecraft adapter (SA) only gas convection contributes to heating rate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Spacecraft adaptors (SA) fairings are formed by a honeycomb core and an inner face sheet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Necessary thermal protection is need for areas where the temperature can reach higher than predicted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The ascent trajectory and profile significantly influence the thermal environment and need to be considered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Collaboration and communication among different teams and companies are essential for successful thermal analysis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Mesh, node control, and boundary conditions are all extremely important in finding accurate/relevant results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167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78146-1315-7169-FD00-1D08FAC3B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33177ED-B5B6-DF03-EF91-A49FE38B4B72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313F08-7BD3-1288-DDEE-E4BAC40DBB8E}"/>
                  </a:ext>
                </a:extLst>
              </p:cNvPr>
              <p:cNvSpPr txBox="1"/>
              <p:nvPr/>
            </p:nvSpPr>
            <p:spPr>
              <a:xfrm>
                <a:off x="583475" y="692983"/>
                <a:ext cx="7709386" cy="442153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/>
                    <a:ea typeface="Calibri"/>
                    <a:cs typeface="Times New Roman"/>
                  </a:rPr>
                  <a:t>Setup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/>
                    <a:ea typeface="Calibri"/>
                    <a:cs typeface="Times New Roman"/>
                  </a:rPr>
                  <a:t>Aluminum facesheet (Al 7075-T6)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/>
                    <a:ea typeface="Calibri"/>
                    <a:cs typeface="Times New Roman"/>
                  </a:rPr>
                  <a:t>E = 10400 </a:t>
                </a:r>
                <a:r>
                  <a:rPr lang="en-US" sz="1400" dirty="0" err="1">
                    <a:solidFill>
                      <a:srgbClr val="000000"/>
                    </a:solidFill>
                    <a:latin typeface="Times New Roman"/>
                    <a:ea typeface="Calibri"/>
                    <a:cs typeface="Times New Roman"/>
                  </a:rPr>
                  <a:t>Ksi</a:t>
                </a:r>
                <a:r>
                  <a:rPr lang="en-US" sz="1400" dirty="0">
                    <a:solidFill>
                      <a:srgbClr val="000000"/>
                    </a:solidFill>
                    <a:latin typeface="Times New Roman"/>
                    <a:ea typeface="Calibri"/>
                    <a:cs typeface="Times New Roman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Times New Roman"/>
                      </a:rPr>
                      <m:t>10.4</m:t>
                    </m:r>
                    <m:r>
                      <a:rPr lang="en-US" sz="1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rPr>
                      <m:t>×</m:t>
                    </m:r>
                    <m:sSup>
                      <m:sSupPr>
                        <m:ctrlP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/>
                          </a:rPr>
                          <m:t>10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 psi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V = 0.33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sub>
                    </m:sSub>
                    <m:r>
                      <a:rPr lang="en-US" sz="1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=7.3</m:t>
                    </m:r>
                    <m:r>
                      <a:rPr lang="en-US" sz="1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sSup>
                      <m:sSupPr>
                        <m:ctrlP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1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14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Parameters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Height = 1 in.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Internal Pressure = 23 Psi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Fracture toughness = 1.6 lb./in.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FOS = 2.0 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1.6/2.0 = 0.8 lb./in.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Calibri"/>
                    <a:cs typeface="Times New Roman"/>
                  </a:rPr>
                  <a:t>Need to cover at least 1,000 ascent cycles 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/>
                    <a:ea typeface="Calibri"/>
                    <a:cs typeface="Times New Roman"/>
                  </a:rPr>
                  <a:t>NDE methods can detect a circular flaw size of as little as 0.75 in.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/>
                    <a:ea typeface="Calibri"/>
                    <a:cs typeface="Times New Roman"/>
                  </a:rPr>
                  <a:t>Using closed form solutions shown on the right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/>
                    <a:ea typeface="Calibri"/>
                    <a:cs typeface="Times New Roman"/>
                  </a:rPr>
                  <a:t>E = modulus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/>
                    <a:ea typeface="Calibri"/>
                    <a:cs typeface="Times New Roman"/>
                  </a:rPr>
                  <a:t>h = thickness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/>
                    <a:ea typeface="Calibri"/>
                    <a:cs typeface="Times New Roman"/>
                  </a:rPr>
                  <a:t>a(c) = critical crack length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/>
                    <a:ea typeface="Calibri"/>
                    <a:cs typeface="Times New Roman"/>
                  </a:rPr>
                  <a:t>P = pressure </a:t>
                </a: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Calibri"/>
                    <a:cs typeface="Times New Roman"/>
                  </a:rPr>
                  <a:t>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  <a:defRPr/>
                </a:pP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Calibri"/>
                  <a:cs typeface="Times New Roman"/>
                </a:endParaRPr>
              </a:p>
              <a:p>
                <a:pPr lvl="1">
                  <a:defRPr/>
                </a:pPr>
                <a:r>
                  <a:rPr lang="en-US" sz="1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 </a:t>
                </a:r>
                <a:endParaRPr lang="en-US" sz="1400" dirty="0">
                  <a:solidFill>
                    <a:srgbClr val="000000"/>
                  </a:solidFill>
                  <a:latin typeface="Times New Roman"/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313F08-7BD3-1288-DDEE-E4BAC40DB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475" y="692983"/>
                <a:ext cx="7709386" cy="4421531"/>
              </a:xfrm>
              <a:prstGeom prst="rect">
                <a:avLst/>
              </a:prstGeom>
              <a:blipFill>
                <a:blip r:embed="rId3"/>
                <a:stretch>
                  <a:fillRect l="-158" t="-2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09B027C-FB32-C38D-627A-699233DD8C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5" t="45641" r="11255" b="8077"/>
          <a:stretch/>
        </p:blipFill>
        <p:spPr>
          <a:xfrm>
            <a:off x="4060556" y="863634"/>
            <a:ext cx="4676412" cy="2002591"/>
          </a:xfrm>
          <a:prstGeom prst="rect">
            <a:avLst/>
          </a:prstGeom>
        </p:spPr>
      </p:pic>
      <p:pic>
        <p:nvPicPr>
          <p:cNvPr id="8" name="Picture 7" descr="A white sheet with yellow highlighters on it&#10;&#10;AI-generated content may be incorrect.">
            <a:extLst>
              <a:ext uri="{FF2B5EF4-FFF2-40B4-BE49-F238E27FC236}">
                <a16:creationId xmlns:a16="http://schemas.microsoft.com/office/drawing/2014/main" id="{00E0F1C1-9A96-1C1B-8EBA-5243CE7096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968" y="863634"/>
            <a:ext cx="3455032" cy="490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89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D31B8-B210-589F-E74F-EA3778957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7F93FC6-E17B-3375-1D71-82246F144AEA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999EAB-14A8-986A-A251-C2E8A005B245}"/>
              </a:ext>
            </a:extLst>
          </p:cNvPr>
          <p:cNvSpPr txBox="1"/>
          <p:nvPr/>
        </p:nvSpPr>
        <p:spPr>
          <a:xfrm>
            <a:off x="583475" y="692983"/>
            <a:ext cx="7709386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FEA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Will be using hand calculated thickness of 0.049941 in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Mesh is made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23 Psi is applied on the faces-</a:t>
            </a:r>
            <a:r>
              <a:rPr lang="en-US" sz="14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heet</a:t>
            </a: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lvl="1"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endParaRPr lang="en-US" sz="1400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3" name="Picture 2" descr="A blue rectangular object with a pink arrow&#10;&#10;AI-generated content may be incorrect.">
            <a:extLst>
              <a:ext uri="{FF2B5EF4-FFF2-40B4-BE49-F238E27FC236}">
                <a16:creationId xmlns:a16="http://schemas.microsoft.com/office/drawing/2014/main" id="{7D58219F-7D69-46B9-BA74-DF6F270900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684" y="2033376"/>
            <a:ext cx="5157318" cy="2987885"/>
          </a:xfrm>
          <a:prstGeom prst="rect">
            <a:avLst/>
          </a:prstGeom>
        </p:spPr>
      </p:pic>
      <p:pic>
        <p:nvPicPr>
          <p:cNvPr id="7" name="Picture 6" descr="A blue and black grid&#10;&#10;AI-generated content may be incorrect.">
            <a:extLst>
              <a:ext uri="{FF2B5EF4-FFF2-40B4-BE49-F238E27FC236}">
                <a16:creationId xmlns:a16="http://schemas.microsoft.com/office/drawing/2014/main" id="{86CA6827-B614-6E94-F75B-C55CDB017D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31" y="1935055"/>
            <a:ext cx="4657486" cy="318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77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D97DA-0DC0-EF66-B6F7-370D7757B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99545D-9939-910B-9A84-23CF8014E568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8976D7-0236-0775-75F8-2A3C4EDF75C7}"/>
              </a:ext>
            </a:extLst>
          </p:cNvPr>
          <p:cNvSpPr txBox="1"/>
          <p:nvPr/>
        </p:nvSpPr>
        <p:spPr>
          <a:xfrm>
            <a:off x="583475" y="692983"/>
            <a:ext cx="7709386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FEA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Had an extremely hard time with converging into a solution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Ran into incrementation issues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lvl="1"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endParaRPr lang="en-US" sz="1400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2906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4AD6F7A-9E8C-96C2-6D1B-945D38EB3C86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5D3D1E-87C6-F755-5B3F-D1695BA2C30C}"/>
              </a:ext>
            </a:extLst>
          </p:cNvPr>
          <p:cNvSpPr txBox="1"/>
          <p:nvPr/>
        </p:nvSpPr>
        <p:spPr>
          <a:xfrm>
            <a:off x="583475" y="692983"/>
            <a:ext cx="7709386" cy="5262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Why failure occurs when air is entrapped in a honeycomb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Generates a differential pressure across the face-sheets during ascent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Due to external atmospheric pressure decreasing as altitude increases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Due to trapped air expanding from aerodynamic heating (may exceed &gt;20 Psi of pressure)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Internal cavity pressure accompanies an unvented core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Adhesive failures due to weak face-sheet core bondlines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Face-sheet separation or rupture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Compression loads can further expand the effects of pressure differential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Change is pressure is the main cause of failure in an unvented core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Defects are </a:t>
            </a:r>
            <a:r>
              <a:rPr lang="en-US" sz="1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not necessary 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to enable this failure mode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Defects can activate/inhibit catastrophic failure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Decreases the structures' ability to resist negative effects/failure’s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Poor manufacturing quality issues can affect bondline strength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Aging of adhesive, poor surface preparation, contamination, cure cycle problems, uniformity of cure pressure, improper dry fit, improper storage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026" name="Picture 2" descr="Rocket honeycomb composites and pressure bleeding during launch leading to  delamination? : r/spacex">
            <a:extLst>
              <a:ext uri="{FF2B5EF4-FFF2-40B4-BE49-F238E27FC236}">
                <a16:creationId xmlns:a16="http://schemas.microsoft.com/office/drawing/2014/main" id="{CA10AFB5-EAD7-579A-8F9D-FFFDE4E57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603" y="1253523"/>
            <a:ext cx="3877724" cy="290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081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7B696-3206-7CD6-A857-A56C55034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BDE3D3D-C11F-7BD4-EBFE-5EA643133D3E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9E47DD-C7EC-FD6C-A46A-951EC4B68553}"/>
              </a:ext>
            </a:extLst>
          </p:cNvPr>
          <p:cNvSpPr txBox="1"/>
          <p:nvPr/>
        </p:nvSpPr>
        <p:spPr>
          <a:xfrm>
            <a:off x="583475" y="692983"/>
            <a:ext cx="7709386" cy="31085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Moisture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In an unvented honeycomb, moisture or entrapped air cannot escape causing internal, unwanted pressure within the structure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During harsh launch conditions or environments, the moisture can be heated and turned into gasses that can creates additional internal pressure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Moisture can also freeze are create unwanted problems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Can also cause a corrosive environment that can be a determent to the mechanical properties, reducing strength and life of the component </a:t>
            </a: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Need to avoid moisture absorbing core materials</a:t>
            </a: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Heat</a:t>
            </a:r>
          </a:p>
          <a:p>
            <a:pPr marL="800100" lvl="1" indent="-342900"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Heat can cause air to expand, leading to over pressurization and pressure build up </a:t>
            </a:r>
          </a:p>
          <a:p>
            <a:pPr marL="1257300" lvl="2" indent="-342900">
              <a:buFont typeface="Arial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Can cause debonding/delamination</a:t>
            </a:r>
            <a:endParaRPr lang="en-US" sz="14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Overtime, the cycle pressurization and in-plane loading can affect disbanding propagation and structural integrity</a:t>
            </a:r>
          </a:p>
        </p:txBody>
      </p:sp>
    </p:spTree>
    <p:extLst>
      <p:ext uri="{BB962C8B-B14F-4D97-AF65-F5344CB8AC3E}">
        <p14:creationId xmlns:p14="http://schemas.microsoft.com/office/powerpoint/2010/main" val="705230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80DB6-478D-22E3-BE0B-C5C15E308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E2FA859-0208-566B-81BC-800CEB06AD69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</a:t>
            </a:r>
            <a:r>
              <a:rPr lang="en-US" sz="24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C35439-6B3D-0B5A-F6F1-E5A304241FB8}"/>
              </a:ext>
            </a:extLst>
          </p:cNvPr>
          <p:cNvSpPr txBox="1"/>
          <p:nvPr/>
        </p:nvSpPr>
        <p:spPr>
          <a:xfrm>
            <a:off x="583475" y="692983"/>
            <a:ext cx="7709386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Energy release rate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Amount of energy released per unit area of crack growth in a material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Amount of stored elastic energy to drive the propagation of a crack in a composite structure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Interface between face-sheet and core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Fracture toughness is the critical energy release rate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Threshold value of energy release rate at which a crack begins to propagate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If applied energy release rates exceed the critical energy release rate, the crack will grow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Single Cantilever beam (SCB) test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Used to measure fracture toughness in composite structures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It specifically tests</a:t>
            </a: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, Mode 1 loading (opening)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How it works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 specimen with pre delamination is bonded on one side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The cantilever is loaded on the free end of the specimen causing the crack to open and propagate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Load and displacements are measured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The energy release rates are found using beam theory as the crack propagates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Useful for characterizing the face-sheet and core interface in composite structures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lvl="2"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026" name="Picture 2" descr="The Single Cantilever Beam test for sandwich composites | CompositesWorld">
            <a:extLst>
              <a:ext uri="{FF2B5EF4-FFF2-40B4-BE49-F238E27FC236}">
                <a16:creationId xmlns:a16="http://schemas.microsoft.com/office/drawing/2014/main" id="{1932B8CC-303E-7DE0-39D5-1F8AFD467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452" y="385313"/>
            <a:ext cx="3635624" cy="255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ingle cantilever beam Mode-1 fracture test (SCB) configuration. | Download  Scientific Diagram">
            <a:extLst>
              <a:ext uri="{FF2B5EF4-FFF2-40B4-BE49-F238E27FC236}">
                <a16:creationId xmlns:a16="http://schemas.microsoft.com/office/drawing/2014/main" id="{067C20DC-3720-8ECE-357D-3BA0A9A8E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876" y="3429000"/>
            <a:ext cx="3152775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C85B9D-8098-A526-471F-285F840821FE}"/>
              </a:ext>
            </a:extLst>
          </p:cNvPr>
          <p:cNvSpPr txBox="1"/>
          <p:nvPr/>
        </p:nvSpPr>
        <p:spPr>
          <a:xfrm>
            <a:off x="159460" y="4876800"/>
            <a:ext cx="73382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https://www.researchgate.net/figure/Single-cantilever-beam-Mode-1-fracture-test-SCB-configuration_fig1_358431799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https://www.compositesworld.com/articles/the-single-cantilever-beam-test-for-sandwich-composites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899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2AAD6-EEEC-B286-D642-16BD8760A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29EE387-17A0-6B07-ED50-6BEC4DC5A681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18FDD5-4455-3615-BEB4-C623720B2F1D}"/>
              </a:ext>
            </a:extLst>
          </p:cNvPr>
          <p:cNvSpPr txBox="1"/>
          <p:nvPr/>
        </p:nvSpPr>
        <p:spPr>
          <a:xfrm>
            <a:off x="583475" y="692983"/>
            <a:ext cx="7709386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3 aircraft incidents due to unvented honeycomb designs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Air Transat Flight 961 – Airbus A310 - 308 aircraft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At cruising altitude, the rudder fell off and the aircraft entered a Dutch roll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Pilots were able to stabilize aircraft and return safely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Rudder is a 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sandwich composite constructed of a non-metallic Nomex® aramid-based honeycomb core, with CFRP face-sheets, and a glass fiber-reinforced plastic (GFRP) intermediate layer between the CFRP and the honeycomb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is a layer of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Tedlar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® on the interior face 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moisture protection, and a layer of film adhesive (AF 126) on the exterior face 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aerodynamic smoothness</a:t>
            </a: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ieces of honeycomb are bonded together along their side edges by a bonding adhesive and unvented for aerodynamic purposes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concluded that the rudder had pre-existing dis-bond or an in-plane core fracture that deteriorate in flight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Caused by poor manufacture’s recommended inspection policy that was not adequate in detecting all rudder defects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lvl="2"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FD5C44-49DA-F5D4-751C-83F40773DD17}"/>
              </a:ext>
            </a:extLst>
          </p:cNvPr>
          <p:cNvSpPr txBox="1"/>
          <p:nvPr/>
        </p:nvSpPr>
        <p:spPr>
          <a:xfrm>
            <a:off x="159460" y="4876800"/>
            <a:ext cx="7338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https://journals.sagepub.com/doi/full/10.1177/10996362221116887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https://www.tsb.gc.ca/eng/rapports-reports/aviation/2005/a05f0047/a05f0047.html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2050" name="Picture 2" descr="Photo of Right-side view of vertical tail plane and rudder residuals">
            <a:extLst>
              <a:ext uri="{FF2B5EF4-FFF2-40B4-BE49-F238E27FC236}">
                <a16:creationId xmlns:a16="http://schemas.microsoft.com/office/drawing/2014/main" id="{1AE81022-B333-01E0-AFB2-343159812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737" y="97766"/>
            <a:ext cx="285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293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E9572-10E6-9627-0828-58FB25DFA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6103E94-01BC-738F-B68A-442B8FC365C3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#4 Cont.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44F251-324B-7CFB-52CB-A1A276EE2603}"/>
              </a:ext>
            </a:extLst>
          </p:cNvPr>
          <p:cNvSpPr txBox="1"/>
          <p:nvPr/>
        </p:nvSpPr>
        <p:spPr>
          <a:xfrm>
            <a:off x="583475" y="692983"/>
            <a:ext cx="7435110" cy="41857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3 aircraft incidents due to unvented honeycomb designs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RAAF F-111 aircraft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Made up honeycomb sandwich panels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Serious degradation issues that cause failure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Panels were found on the aircraft with large areas of adhesive bond separation and corrosion damage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Damage was caused by the ingress of water in the panels either because of poor sealing from the manufacture or after a failed repair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Moisture in the panel caused adhesive degradation that reduced material strength on the bonds holding the panels together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Boeing 747-433 (Cargo)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In 2024, an upper left-wing panel detached from the aircraft during landing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Caused by fatigue cracking in the honeycomb structure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FOD on the runway was of main concern as the wind panel detachment had minimal impact on controllability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Manufacture released a service bulletin but it did little to prevent the incident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lvl="2"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15C7F0-74D5-8CE3-6348-0BCEB66A8167}"/>
              </a:ext>
            </a:extLst>
          </p:cNvPr>
          <p:cNvSpPr txBox="1"/>
          <p:nvPr/>
        </p:nvSpPr>
        <p:spPr>
          <a:xfrm>
            <a:off x="159460" y="5017477"/>
            <a:ext cx="73382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https://apps.dtic.mil/sti/tr/pdf/ADA385139.pdf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026" name="Picture 2" descr="General Dynamics F-111C - Wikipedia">
            <a:extLst>
              <a:ext uri="{FF2B5EF4-FFF2-40B4-BE49-F238E27FC236}">
                <a16:creationId xmlns:a16="http://schemas.microsoft.com/office/drawing/2014/main" id="{26274D60-C503-6ACA-A498-84D1CC073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139" y="931227"/>
            <a:ext cx="3939861" cy="241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4B82AC-A1E7-F2D2-9F80-75CC29600488}"/>
              </a:ext>
            </a:extLst>
          </p:cNvPr>
          <p:cNvSpPr txBox="1"/>
          <p:nvPr/>
        </p:nvSpPr>
        <p:spPr>
          <a:xfrm>
            <a:off x="8485693" y="3347839"/>
            <a:ext cx="39398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https://en.wikipedia.org/wiki/General_Dynamics_F-111C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703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63E4-AD13-2567-EF14-B3BD56FB0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3A80CE1-18E5-D2B1-19DB-B0060CD9C81E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#4 Cont.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073A30-8A68-43D0-6B0F-175DC6F6C9D0}"/>
              </a:ext>
            </a:extLst>
          </p:cNvPr>
          <p:cNvSpPr txBox="1"/>
          <p:nvPr/>
        </p:nvSpPr>
        <p:spPr>
          <a:xfrm>
            <a:off x="583475" y="692983"/>
            <a:ext cx="7709386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3 spacecraft incidents due to unvented honeycomb designs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Block II Global Positioning System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Initially used an unvented honeycomb design to avoid outgassing in the Space Shuttle cargo bay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Testing revealed the bond failed during thermal cycling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Panel rupture occurred at the thinner skin without Kapton during testing, so in 1983 the engineers switched to a vented honeycomb core and a higher temp FM-300 adhesive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X-33 LH2 Tank Failure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Unvented honeycomb design with graphite epoxy facesheets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LH2 tank failed during testing due to pressure buildup in the core of the sandwich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Fachseets disbanded and separated from the core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Caused by microcracking, hydrogen pressure buildup, manufacture flaws, and reduced bondline strength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Loral space systems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Experienced solar array damage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Caused by a tight seal at the end of the solar panels that prevented necessary venting and proper bonding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Pressure build up in the honeycomb structure that caused an explosive depressurization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Caused by manufacturing defects and flaws</a:t>
            </a:r>
          </a:p>
          <a:p>
            <a:pPr lvl="2"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DD6E3B-DEE9-BB21-1991-131D8DD1FAE5}"/>
              </a:ext>
            </a:extLst>
          </p:cNvPr>
          <p:cNvSpPr txBox="1"/>
          <p:nvPr/>
        </p:nvSpPr>
        <p:spPr>
          <a:xfrm>
            <a:off x="159460" y="4876800"/>
            <a:ext cx="73382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https://apps.dtic.mil/sti/pdfs/ADA276713.pdf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https://ntrs.nasa.gov/api/citations/20030067586/downloads/20030067586.pdf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https://journals.sagepub.com/doi/full/10.1177/10996362221116887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https://www.spacesafetymagazine.com/aerospace-engineering/spacecraft-design/space-systemsloral-case-study-ineffective-incident-investigation/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148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A0B95-8366-46CE-3096-E9DCBBC67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F65347B-ADB7-EFBF-2973-275AA6797996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#4 Cont.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456389-C5E2-88F0-510D-AF793A74066A}"/>
              </a:ext>
            </a:extLst>
          </p:cNvPr>
          <p:cNvSpPr txBox="1"/>
          <p:nvPr/>
        </p:nvSpPr>
        <p:spPr>
          <a:xfrm>
            <a:off x="583475" y="692983"/>
            <a:ext cx="7709386" cy="48320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3 launch vehicle incidents due to unvented honeycomb designs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Titan III LV in 1966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Fiberglass honeycomb sandwich payload fairing exploded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Investigation showed that the stresses induced by aerodynamic heating were relatively low, but the lack of venting and defects lead to failure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Improved skin-to-core bonding, better testing methods (for the time), denser honeycomb cores, and process to reduce water absorption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Atlas AC-58 payload fairing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In 1987 a proof test of the AC-58 payload fairing failed due to inner skin-to-core disbanding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Failure originated from a weak bond area undetected by NDE “tap” testing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The flaw was possibly caused by contamination, poor adhesive flow, or low cure pressure/temp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Non-</a:t>
            </a:r>
            <a:r>
              <a:rPr lang="en-US" sz="14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veneted</a:t>
            </a: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honeycomb construction also affected AC-59 payload fairing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Mariner 3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Mars probe that was commissioned to take pictures of mars in 1964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Failed due to the shrouds inner fiberglass separating from the shrouds outer skin, preventing jettison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Was a pressure buildup in the fiberglass honeycomb core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Ground tests were never conducted with the combined pressure and temperature environment </a:t>
            </a:r>
          </a:p>
          <a:p>
            <a:pPr lvl="2"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137C19-455A-1CB4-A1C2-345F56633A37}"/>
              </a:ext>
            </a:extLst>
          </p:cNvPr>
          <p:cNvSpPr txBox="1"/>
          <p:nvPr/>
        </p:nvSpPr>
        <p:spPr>
          <a:xfrm>
            <a:off x="133083" y="5418059"/>
            <a:ext cx="7338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https://apps.dtic.mil/sti/pdfs/ADA276713.pdf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19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03D4E-8D66-E52B-3422-8693BDB74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C6BD306-49A5-F328-BDC3-53D6034621D8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</a:t>
            </a:r>
            <a:r>
              <a:rPr lang="en-US" sz="24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241CAF-1406-E9B8-BB25-FA3E870CBDCA}"/>
              </a:ext>
            </a:extLst>
          </p:cNvPr>
          <p:cNvSpPr txBox="1"/>
          <p:nvPr/>
        </p:nvSpPr>
        <p:spPr>
          <a:xfrm>
            <a:off x="583475" y="692983"/>
            <a:ext cx="7709386" cy="54784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Acceptance testing performed on spacecraft and aircraft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Weak bonds between the core and the face-sheet can be hard to detect using standard NDE methods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Finding the acceptable flaw size is instrumental in proof testing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Load definition 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External loads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Core pressure </a:t>
            </a:r>
          </a:p>
          <a:p>
            <a:pPr marL="2114550" lvl="4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Venting rates </a:t>
            </a:r>
          </a:p>
          <a:p>
            <a:pPr marL="2114550" lvl="4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Heating environments </a:t>
            </a:r>
          </a:p>
          <a:p>
            <a:pPr marL="2114550" lvl="4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Altitude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Building block approach 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Face-sheet failure strength 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Find core-to-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facesheet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interfacial fracture toughness 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Environmental strength reduction 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Combined load testing (pressure + external loads)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Define acceptable flaw size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Develop NDE that can detect flaw size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Hand-held ultrasonic inspection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Shearography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Flash thermography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Pulse echo ultrasound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Air-coupled through transmission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0DBDE5-5117-5077-6E4E-10A2A3D12414}"/>
              </a:ext>
            </a:extLst>
          </p:cNvPr>
          <p:cNvSpPr txBox="1"/>
          <p:nvPr/>
        </p:nvSpPr>
        <p:spPr>
          <a:xfrm>
            <a:off x="8569318" y="3845273"/>
            <a:ext cx="3039207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Proof test to match requirements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Pre and post proof NDE to demonstrate</a:t>
            </a:r>
            <a:r>
              <a:rPr lang="en-US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flaw within envelope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026" name="Picture 2" descr="A diagram of a process flow&#10;&#10;AI-generated content may be incorrect.">
            <a:extLst>
              <a:ext uri="{FF2B5EF4-FFF2-40B4-BE49-F238E27FC236}">
                <a16:creationId xmlns:a16="http://schemas.microsoft.com/office/drawing/2014/main" id="{5520C05F-3CDA-1737-6868-4E3DFF5802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94"/>
          <a:stretch/>
        </p:blipFill>
        <p:spPr bwMode="auto">
          <a:xfrm>
            <a:off x="7283216" y="1437466"/>
            <a:ext cx="4908784" cy="242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09417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23">
      <a:dk1>
        <a:srgbClr val="99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1943</Words>
  <Application>Microsoft Office PowerPoint</Application>
  <PresentationFormat>Widescreen</PresentationFormat>
  <Paragraphs>238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Arial</vt:lpstr>
      <vt:lpstr>Calibri</vt:lpstr>
      <vt:lpstr>Cambria Math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Henry Glover</dc:creator>
  <cp:lastModifiedBy>Henry Glover</cp:lastModifiedBy>
  <cp:revision>4</cp:revision>
  <dcterms:created xsi:type="dcterms:W3CDTF">2025-03-22T09:09:43Z</dcterms:created>
  <dcterms:modified xsi:type="dcterms:W3CDTF">2025-03-28T05:10:31Z</dcterms:modified>
</cp:coreProperties>
</file>