
<file path=[Content_Types].xml><?xml version="1.0" encoding="utf-8"?>
<Types xmlns="http://schemas.openxmlformats.org/package/2006/content-types">
  <Default Extension="jpeg" ContentType="image/jpeg"/>
  <Default Extension="pdf" ContentType="application/pd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5"/>
  </p:notesMasterIdLst>
  <p:sldIdLst>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FDC67C-9750-4932-BE8C-9FF77AD4A004}" v="30" dt="2025-03-17T06:44:37.5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2" autoAdjust="0"/>
    <p:restoredTop sz="94660"/>
  </p:normalViewPr>
  <p:slideViewPr>
    <p:cSldViewPr snapToGrid="0">
      <p:cViewPr varScale="1">
        <p:scale>
          <a:sx n="83" d="100"/>
          <a:sy n="83" d="100"/>
        </p:scale>
        <p:origin x="219"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BCB3F8-5ABB-490D-BB3C-B652C2F8C3DB}" type="datetimeFigureOut">
              <a:rPr lang="en-US" smtClean="0"/>
              <a:t>3/16/2025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AB3877-14AF-4335-86C6-C01C97F0F73F}" type="slidenum">
              <a:rPr lang="en-US" smtClean="0"/>
              <a:t>‹#›</a:t>
            </a:fld>
            <a:endParaRPr lang="en-US"/>
          </a:p>
        </p:txBody>
      </p:sp>
    </p:spTree>
    <p:extLst>
      <p:ext uri="{BB962C8B-B14F-4D97-AF65-F5344CB8AC3E}">
        <p14:creationId xmlns:p14="http://schemas.microsoft.com/office/powerpoint/2010/main" val="142725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1905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007A1-ACCB-07B0-2043-A8DD080C84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EF903B-80CA-2DA1-AF2C-E8CFCB7EF5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BB21FD-4285-5171-2EE3-0B4F0B10DF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BFE37E-6218-90AB-31B5-88D08C89FB4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5355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B500D-331B-B441-0EF6-B6D4F6A664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11C68F-CB7D-D6B4-1867-9C29732E0E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780911-D476-6A24-4FB3-02F29BFE00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CAF457-4BE2-3CBA-BBF1-9FF629F235A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48665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B783E-6139-41D5-776B-30B82C783E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8F020B-7566-EDDA-C933-8FFE137312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40C67D-E3C5-86FA-0828-2DF7091D54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B41CFB-A49A-3700-A43D-61CADBB68A1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34825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3D56A-9EC5-76BA-0070-895CFA1B78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47ABB2-3B86-D62A-A983-5EF65EC7DA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15D6D6-DECF-0347-14B0-6A33E14AD5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E9AA70-FCDA-7B2B-9EA8-D67D1D49AAF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21316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0904D-FB1C-7EAD-0497-099C59E3D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98F233-2809-F209-BF22-A470119825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880E53-78EE-31C5-2CD4-1DE33EEF4F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26CB61-E87B-4424-FF1E-282B9187F90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32788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E690B-FCF0-7ADC-38B4-30560A6167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DAC6C1-50A0-CBEB-1CE1-636235AC3D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E5BF63-9B4F-ABCD-6932-DDA30FFDC2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0C1B84-74A8-90BE-9EE9-1D744FBF556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21202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FD509-C8AD-250F-C36F-72DBACA427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204944-7996-EA49-4EAC-8CA857A518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FF4CAD-4724-757E-F2FF-3F663E0DDB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630973-4AF3-1F5D-0B2A-C55EF9745AC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3372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68BFA-D3A8-047C-1D03-A5D0D2E6C2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A4265C-A04F-D006-F9B4-762A72B05A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9E3299-E5EE-19BC-D91D-9314856189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66BA99-8BE9-47AD-1E4E-EF5728BBE4B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40629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078AD-D317-825C-933B-1CB60634AB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BCE4DE-C011-C35C-AE76-CD5795ABF8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72B31E-9726-4BB6-C965-D665436DC2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CA2043-2415-1974-53C4-9F81201AD36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937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6806A-15A6-A9F5-7F9D-19E9EA92B4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FEB065-9504-AECA-DC4E-9B80FB9EA7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0E1F85-1803-E3E2-275E-EEFED71594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0FC53D2-C5E1-0C36-E2B3-610BFFA3C97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730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79007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C0C98-ABA5-C6B8-1610-BFE706EE5B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C2A996-8D34-2FB0-DBE0-15E69A61DB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6A299D-D019-8B1F-FC3E-6BA9DA26B6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598458-172C-BF4B-69EE-B82D81DE269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54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41E91-EEB2-4466-07DD-2D2BA5C4A1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3AE737-F5C0-5AA8-A84E-55269D8066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6785B2-AE32-903D-4708-95B22B7344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BAFD0C-9E74-F23A-0458-EFC8E9034DD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3416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97A4E-0D28-F4EA-53C1-69CA5D5092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FD0D0E-8A49-BEE2-25F8-BFF7E89099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33A2E8-6725-F71C-93DB-4BC53792E2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2CCC0A-C2A3-09E6-8572-227CC3817C6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1126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16736-3460-7E4F-8584-C295C81441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1B3CAC-57D4-A3B3-BD66-B48A0D07A6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BC69B3-08D6-47C6-AA8E-40C10D7589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62EFA1-DA95-43DF-CAB6-66E6169A75B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4664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B47C7-B671-C66F-12DD-300A2CA549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26A3C5-1A4E-03F9-D920-62A52B0635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9F3C4F-E58F-CCDB-EB90-9F5B82ECBB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60985B-F44A-29AC-387B-5C1A2515AD3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0905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8367E-2FB3-7F93-5702-434FC51BFF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F8C81D-03E2-EDC8-609C-C8ADD68CF5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CB0250-E04A-7FEB-C855-3D35DC9E06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663DA1-0CF7-49F4-ACBD-A11FF063362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7857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CD187-5071-B0E1-133E-251F8B3018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60E574-5443-FDDD-999D-029EA101A3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1C4CD6-6439-E738-F7E5-0B0B151434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280667-54BA-EC15-B3D5-743333029B3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9095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A3D4A-B25E-9939-4879-C35A292AFD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25CEF4-D1B0-73D1-1611-D628157B3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D5F90F-DDA0-29EF-D347-000F7A436A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196BC8-7B7A-51DC-7C81-6261D06EDD3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0743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8148745"/>
      </p:ext>
    </p:extLst>
  </p:cSld>
  <p:clrMapOvr>
    <a:masterClrMapping/>
  </p:clrMapOvr>
</p:sldLayout>
</file>

<file path=ppt/slideMasters/_rels/slideMaster1.xml.rels><?xml version="1.0" encoding="UTF-8" standalone="yes"?>
<Relationships xmlns="http://schemas.openxmlformats.org/package/2006/relationships"><Relationship Id="rId12" Type="http://schemas.openxmlformats.org/officeDocument/2006/relationships/image" Target="../media/image3.png"/><Relationship Id="rId2" Type="http://schemas.openxmlformats.org/officeDocument/2006/relationships/theme" Target="../theme/theme1.xml"/><Relationship Id="rId1" Type="http://schemas.openxmlformats.org/officeDocument/2006/relationships/slideLayout" Target="../slideLayouts/slideLayout1.xml"/><Relationship Id="rId11" Type="http://schemas.openxmlformats.org/officeDocument/2006/relationships/image" Target="../media/image4.pdf"/><Relationship Id="rId5" Type="http://schemas.openxmlformats.org/officeDocument/2006/relationships/image" Target="../media/image1.png"/><Relationship Id="rId10" Type="http://schemas.openxmlformats.org/officeDocument/2006/relationships/image" Target="../media/image2.png"/><Relationship Id="rId4" Type="http://schemas.openxmlformats.org/officeDocument/2006/relationships/image" Target="../media/image1.pdf"/><Relationship Id="rId9" Type="http://schemas.openxmlformats.org/officeDocument/2006/relationships/image" Target="../media/image2.pd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5803900"/>
            <a:ext cx="12192000" cy="1052718"/>
          </a:xfrm>
          <a:prstGeom prst="rect">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1800"/>
          </a:p>
        </p:txBody>
      </p:sp>
      <p:sp>
        <p:nvSpPr>
          <p:cNvPr id="8" name="Rectangle 7"/>
          <p:cNvSpPr/>
          <p:nvPr userDrawn="1"/>
        </p:nvSpPr>
        <p:spPr>
          <a:xfrm flipV="1">
            <a:off x="0" y="5778500"/>
            <a:ext cx="12192000" cy="50800"/>
          </a:xfrm>
          <a:prstGeom prst="rect">
            <a:avLst/>
          </a:prstGeom>
          <a:solidFill>
            <a:srgbClr val="FFCC00"/>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a:p>
        </p:txBody>
      </p:sp>
      <p:pic>
        <p:nvPicPr>
          <p:cNvPr id="11" name="Picture 10" descr="Small Use Shield_GoldOnTrans.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4"/>
              <a:stretch>
                <a:fillRect/>
              </a:stretch>
            </p:blipFill>
          </mc:Choice>
          <mc:Fallback>
            <p:blipFill>
              <a:blip r:embed="rId5"/>
              <a:stretch>
                <a:fillRect/>
              </a:stretch>
            </p:blipFill>
          </mc:Fallback>
        </mc:AlternateContent>
        <p:spPr>
          <a:xfrm>
            <a:off x="10934703" y="238128"/>
            <a:ext cx="997652" cy="748239"/>
          </a:xfrm>
          <a:prstGeom prst="rect">
            <a:avLst/>
          </a:prstGeom>
        </p:spPr>
      </p:pic>
      <p:pic>
        <p:nvPicPr>
          <p:cNvPr id="9" name="Picture 8" descr="1-lineWordmark_GoldOnCard_NoBG.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9"/>
              <a:stretch>
                <a:fillRect/>
              </a:stretch>
            </p:blipFill>
          </mc:Choice>
          <mc:Fallback>
            <p:blipFill>
              <a:blip r:embed="rId10"/>
              <a:stretch>
                <a:fillRect/>
              </a:stretch>
            </p:blipFill>
          </mc:Fallback>
        </mc:AlternateContent>
        <p:spPr>
          <a:xfrm>
            <a:off x="9330267" y="6462030"/>
            <a:ext cx="2429501" cy="154821"/>
          </a:xfrm>
          <a:prstGeom prst="rect">
            <a:avLst/>
          </a:prstGeom>
        </p:spPr>
      </p:pic>
      <p:pic>
        <p:nvPicPr>
          <p:cNvPr id="12" name="Picture 11" descr="Formal_Viterbi_GoldOnCard_NoBG.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11"/>
              <a:stretch>
                <a:fillRect/>
              </a:stretch>
            </p:blipFill>
          </mc:Choice>
          <mc:Fallback>
            <p:blipFill>
              <a:blip r:embed="rId12"/>
              <a:stretch>
                <a:fillRect/>
              </a:stretch>
            </p:blipFill>
          </mc:Fallback>
        </mc:AlternateContent>
        <p:spPr>
          <a:xfrm>
            <a:off x="389469" y="6138310"/>
            <a:ext cx="2322251" cy="470075"/>
          </a:xfrm>
          <a:prstGeom prst="rect">
            <a:avLst/>
          </a:prstGeom>
        </p:spPr>
      </p:pic>
    </p:spTree>
    <p:extLst>
      <p:ext uri="{BB962C8B-B14F-4D97-AF65-F5344CB8AC3E}">
        <p14:creationId xmlns:p14="http://schemas.microsoft.com/office/powerpoint/2010/main" val="3487136499"/>
      </p:ext>
    </p:extLst>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makeitfrom.com/material-properties/2024-T3-Aluminum"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8AA5F7-3E01-E255-B393-9C2541C6D049}"/>
              </a:ext>
            </a:extLst>
          </p:cNvPr>
          <p:cNvSpPr txBox="1"/>
          <p:nvPr/>
        </p:nvSpPr>
        <p:spPr>
          <a:xfrm>
            <a:off x="3078480" y="1908313"/>
            <a:ext cx="6035040"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AME </a:t>
            </a:r>
            <a:r>
              <a:rPr lang="en-US" sz="3400" dirty="0">
                <a:solidFill>
                  <a:srgbClr val="990000"/>
                </a:solidFill>
                <a:latin typeface="Times New Roman" panose="02020603050405020304" pitchFamily="18" charset="0"/>
                <a:cs typeface="Times New Roman" panose="02020603050405020304" pitchFamily="18" charset="0"/>
              </a:rPr>
              <a:t>585</a:t>
            </a:r>
            <a:endParaRPr kumimoji="0" lang="en-US" sz="3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3" name="TextBox 2">
            <a:extLst>
              <a:ext uri="{FF2B5EF4-FFF2-40B4-BE49-F238E27FC236}">
                <a16:creationId xmlns:a16="http://schemas.microsoft.com/office/drawing/2014/main" id="{80CD3054-FBFA-5C89-AA15-B35C4B7608DD}"/>
              </a:ext>
            </a:extLst>
          </p:cNvPr>
          <p:cNvSpPr txBox="1"/>
          <p:nvPr/>
        </p:nvSpPr>
        <p:spPr>
          <a:xfrm>
            <a:off x="3078480" y="2812110"/>
            <a:ext cx="603504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Project 7</a:t>
            </a:r>
          </a:p>
        </p:txBody>
      </p:sp>
      <p:sp>
        <p:nvSpPr>
          <p:cNvPr id="4" name="TextBox 3">
            <a:extLst>
              <a:ext uri="{FF2B5EF4-FFF2-40B4-BE49-F238E27FC236}">
                <a16:creationId xmlns:a16="http://schemas.microsoft.com/office/drawing/2014/main" id="{0E385D6F-8467-C422-013A-E8E3685170BA}"/>
              </a:ext>
            </a:extLst>
          </p:cNvPr>
          <p:cNvSpPr txBox="1"/>
          <p:nvPr/>
        </p:nvSpPr>
        <p:spPr>
          <a:xfrm>
            <a:off x="3078480" y="4208238"/>
            <a:ext cx="6035040" cy="83099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Henry Glover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3/14/2025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8E3BC-F152-1BB4-F481-E77A360CE2A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CCFBC08-C049-20A6-204D-03EB15D1674E}"/>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#5</a:t>
            </a:r>
          </a:p>
        </p:txBody>
      </p:sp>
      <p:sp>
        <p:nvSpPr>
          <p:cNvPr id="6" name="TextBox 5">
            <a:extLst>
              <a:ext uri="{FF2B5EF4-FFF2-40B4-BE49-F238E27FC236}">
                <a16:creationId xmlns:a16="http://schemas.microsoft.com/office/drawing/2014/main" id="{D4F7AE5F-5654-0B9A-9393-16316FF214A7}"/>
              </a:ext>
            </a:extLst>
          </p:cNvPr>
          <p:cNvSpPr txBox="1"/>
          <p:nvPr/>
        </p:nvSpPr>
        <p:spPr>
          <a:xfrm>
            <a:off x="583474" y="692983"/>
            <a:ext cx="10734383" cy="418576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TC16 </a:t>
            </a:r>
          </a:p>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Assumptions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Flying at = 40,000 ft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Cabin pressure = 7,000 ft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P = 11.34 - 2.72 = 8.62 psi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S</a:t>
            </a:r>
            <a:r>
              <a:rPr lang="en-US" sz="1400" baseline="-25000" dirty="0">
                <a:solidFill>
                  <a:srgbClr val="000000"/>
                </a:solidFill>
                <a:latin typeface="Times New Roman"/>
                <a:ea typeface="Calibri"/>
                <a:cs typeface="Times New Roman"/>
              </a:rPr>
              <a:t>0</a:t>
            </a:r>
            <a:r>
              <a:rPr lang="en-US" sz="1400" dirty="0">
                <a:solidFill>
                  <a:srgbClr val="000000"/>
                </a:solidFill>
                <a:latin typeface="Times New Roman"/>
                <a:ea typeface="Calibri"/>
                <a:cs typeface="Times New Roman"/>
              </a:rPr>
              <a:t> = PR/t = 6.47 </a:t>
            </a: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Al 7075-T6[12AB1]</a:t>
            </a:r>
          </a:p>
          <a:p>
            <a:pPr marL="800100" lvl="1" indent="-342900">
              <a:buFont typeface="Arial"/>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E = 10400</a:t>
            </a:r>
          </a:p>
          <a:p>
            <a:pPr marL="342900" indent="-342900">
              <a:buFont typeface="Arial"/>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1-bay stiffened </a:t>
            </a:r>
          </a:p>
          <a:p>
            <a:pPr marL="800100" lvl="1" indent="-342900">
              <a:buFont typeface="Arial"/>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Area =1 in</a:t>
            </a:r>
            <a:r>
              <a:rPr lang="en-US" sz="1400" baseline="30000" dirty="0">
                <a:solidFill>
                  <a:srgbClr val="000000"/>
                </a:solidFill>
                <a:latin typeface="Times New Roman" panose="02020603050405020304" pitchFamily="18" charset="0"/>
                <a:ea typeface="Calibri"/>
                <a:cs typeface="Times New Roman" panose="02020603050405020304" pitchFamily="18" charset="0"/>
              </a:rPr>
              <a:t>2</a:t>
            </a:r>
            <a:r>
              <a:rPr lang="en-US" sz="1400" dirty="0">
                <a:solidFill>
                  <a:srgbClr val="000000"/>
                </a:solidFill>
                <a:latin typeface="Times New Roman" panose="02020603050405020304" pitchFamily="18" charset="0"/>
                <a:ea typeface="Calibri"/>
                <a:cs typeface="Times New Roman" panose="02020603050405020304" pitchFamily="18" charset="0"/>
              </a:rPr>
              <a:t> </a:t>
            </a:r>
          </a:p>
          <a:p>
            <a:pPr marL="800100" lvl="1" indent="-342900">
              <a:buFont typeface="Arial"/>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Rivet every 2 in </a:t>
            </a:r>
          </a:p>
          <a:p>
            <a:pPr marL="800100" lvl="1" indent="-342900">
              <a:buFont typeface="Arial"/>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Length between stiffeners = 24 in</a:t>
            </a:r>
          </a:p>
          <a:p>
            <a:pPr marL="342900" indent="-342900">
              <a:buFont typeface="Arial"/>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Radius = 75 in </a:t>
            </a:r>
          </a:p>
          <a:p>
            <a:pPr marL="342900" indent="-342900">
              <a:buFont typeface="Arial"/>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Thickness = 0.15 </a:t>
            </a:r>
          </a:p>
          <a:p>
            <a:pPr marL="800100" lvl="1" indent="-342900">
              <a:buFont typeface="Arial"/>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NASGRO adjusted to 0.1 thickness</a:t>
            </a:r>
          </a:p>
          <a:p>
            <a:pPr marL="342900" indent="-342900">
              <a:buFont typeface="Arial"/>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Biaxial load ratio = 0.5 </a:t>
            </a:r>
          </a:p>
          <a:p>
            <a:pPr marL="342900" indent="-342900">
              <a:buFont typeface="Arial"/>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Dampening ratio = 0  </a:t>
            </a:r>
          </a:p>
          <a:p>
            <a:pPr marL="742950" lvl="1" indent="-285750">
              <a:buFont typeface="Arial"/>
              <a:buChar char="•"/>
              <a:defRPr/>
            </a:pPr>
            <a:endParaRPr lang="en-US" sz="1400" dirty="0">
              <a:solidFill>
                <a:srgbClr val="000000"/>
              </a:solidFill>
              <a:latin typeface="Calibri"/>
              <a:ea typeface="Calibri"/>
              <a:cs typeface="Calibri"/>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p:txBody>
      </p:sp>
      <p:pic>
        <p:nvPicPr>
          <p:cNvPr id="3" name="Picture 2">
            <a:extLst>
              <a:ext uri="{FF2B5EF4-FFF2-40B4-BE49-F238E27FC236}">
                <a16:creationId xmlns:a16="http://schemas.microsoft.com/office/drawing/2014/main" id="{0D30D139-CC66-95D2-1AC0-AFA98E587DC1}"/>
              </a:ext>
            </a:extLst>
          </p:cNvPr>
          <p:cNvPicPr>
            <a:picLocks noChangeAspect="1"/>
          </p:cNvPicPr>
          <p:nvPr/>
        </p:nvPicPr>
        <p:blipFill>
          <a:blip r:embed="rId3"/>
          <a:stretch>
            <a:fillRect/>
          </a:stretch>
        </p:blipFill>
        <p:spPr>
          <a:xfrm>
            <a:off x="5651587" y="432859"/>
            <a:ext cx="6030167" cy="4706007"/>
          </a:xfrm>
          <a:prstGeom prst="rect">
            <a:avLst/>
          </a:prstGeom>
        </p:spPr>
      </p:pic>
    </p:spTree>
    <p:extLst>
      <p:ext uri="{BB962C8B-B14F-4D97-AF65-F5344CB8AC3E}">
        <p14:creationId xmlns:p14="http://schemas.microsoft.com/office/powerpoint/2010/main" val="2161515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5EF13-777A-A384-56AE-FA745BCEF85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A310995-ECE3-19F4-28D1-F637FA92E3BF}"/>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#5 </a:t>
            </a:r>
            <a:r>
              <a:rPr kumimoji="0" lang="en-US" sz="2400" b="0"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Times New Roman" panose="02020603050405020304" pitchFamily="18" charset="0"/>
              </a:rPr>
              <a:t>Cont</a:t>
            </a:r>
            <a:r>
              <a:rPr lang="en-US" sz="2400" dirty="0">
                <a:solidFill>
                  <a:srgbClr val="990000"/>
                </a:solidFill>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10CCDA5B-40CE-D885-FF09-893392809FAF}"/>
              </a:ext>
            </a:extLst>
          </p:cNvPr>
          <p:cNvSpPr txBox="1"/>
          <p:nvPr/>
        </p:nvSpPr>
        <p:spPr>
          <a:xfrm>
            <a:off x="583474" y="692983"/>
            <a:ext cx="10734383" cy="2677656"/>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Results</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Iterate crack size, until a finite life solution</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 3.35 crack size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2 x 3.35 = 6.7 in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Conservative estimate of 6.7 in of a critical crack size</a:t>
            </a:r>
          </a:p>
          <a:p>
            <a:pPr marL="742950" lvl="1" indent="-285750">
              <a:buFont typeface="Arial" panose="020B0604020202020204" pitchFamily="34" charset="0"/>
              <a:buChar char="•"/>
              <a:defRPr/>
            </a:pPr>
            <a:endParaRPr lang="en-US" sz="1400" dirty="0">
              <a:solidFill>
                <a:srgbClr val="000000"/>
              </a:solidFill>
              <a:latin typeface="Times New Roman"/>
              <a:ea typeface="Calibri"/>
              <a:cs typeface="Times New Roman"/>
            </a:endParaRPr>
          </a:p>
          <a:p>
            <a:pPr lvl="1">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Calibri"/>
              <a:ea typeface="Calibri"/>
              <a:cs typeface="Calibri"/>
            </a:endParaRPr>
          </a:p>
          <a:p>
            <a:pPr marL="742950" lvl="1" indent="-285750">
              <a:buFont typeface="Arial"/>
              <a:buChar char="•"/>
              <a:defRPr/>
            </a:pPr>
            <a:endParaRPr lang="en-US" sz="1400" dirty="0">
              <a:solidFill>
                <a:srgbClr val="000000"/>
              </a:solidFill>
              <a:latin typeface="Calibri"/>
              <a:ea typeface="Calibri"/>
              <a:cs typeface="Calibri"/>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p:txBody>
      </p:sp>
      <p:pic>
        <p:nvPicPr>
          <p:cNvPr id="3" name="Picture 2">
            <a:extLst>
              <a:ext uri="{FF2B5EF4-FFF2-40B4-BE49-F238E27FC236}">
                <a16:creationId xmlns:a16="http://schemas.microsoft.com/office/drawing/2014/main" id="{86703BD0-0294-9C37-F68D-56B99F60FB0F}"/>
              </a:ext>
            </a:extLst>
          </p:cNvPr>
          <p:cNvPicPr>
            <a:picLocks noChangeAspect="1"/>
          </p:cNvPicPr>
          <p:nvPr/>
        </p:nvPicPr>
        <p:blipFill>
          <a:blip r:embed="rId3"/>
          <a:stretch>
            <a:fillRect/>
          </a:stretch>
        </p:blipFill>
        <p:spPr>
          <a:xfrm>
            <a:off x="5950665" y="747538"/>
            <a:ext cx="5773577" cy="4219152"/>
          </a:xfrm>
          <a:prstGeom prst="rect">
            <a:avLst/>
          </a:prstGeom>
        </p:spPr>
      </p:pic>
    </p:spTree>
    <p:extLst>
      <p:ext uri="{BB962C8B-B14F-4D97-AF65-F5344CB8AC3E}">
        <p14:creationId xmlns:p14="http://schemas.microsoft.com/office/powerpoint/2010/main" val="3982148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6F5FC-9685-EF1C-8E23-887C877268A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8FA5896-7ED2-8F7B-549C-3FA184C8FA11}"/>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t>
            </a:r>
            <a:r>
              <a:rPr lang="en-US" sz="2400" dirty="0">
                <a:solidFill>
                  <a:srgbClr val="990000"/>
                </a:solidFill>
                <a:latin typeface="Times New Roman" panose="02020603050405020304" pitchFamily="18" charset="0"/>
                <a:cs typeface="Times New Roman" panose="02020603050405020304" pitchFamily="18" charset="0"/>
              </a:rPr>
              <a:t>6</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DC32029D-9B21-F405-9C94-ACB7DE9E2AA9}"/>
              </a:ext>
            </a:extLst>
          </p:cNvPr>
          <p:cNvSpPr txBox="1"/>
          <p:nvPr/>
        </p:nvSpPr>
        <p:spPr>
          <a:xfrm>
            <a:off x="583474" y="692983"/>
            <a:ext cx="10734383" cy="397031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Tubular joint under pressure </a:t>
            </a:r>
          </a:p>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Fracture toughness = 2 </a:t>
            </a:r>
            <a:r>
              <a:rPr lang="en-US" sz="1400" dirty="0" err="1">
                <a:solidFill>
                  <a:srgbClr val="000000"/>
                </a:solidFill>
                <a:latin typeface="Times New Roman"/>
                <a:ea typeface="Calibri"/>
                <a:cs typeface="Times New Roman"/>
              </a:rPr>
              <a:t>lb</a:t>
            </a:r>
            <a:r>
              <a:rPr lang="en-US" sz="1400" dirty="0">
                <a:solidFill>
                  <a:srgbClr val="000000"/>
                </a:solidFill>
                <a:latin typeface="Times New Roman"/>
                <a:ea typeface="Calibri"/>
                <a:cs typeface="Times New Roman"/>
              </a:rPr>
              <a:t>/in</a:t>
            </a:r>
          </a:p>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Aluminum 7075</a:t>
            </a:r>
          </a:p>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Cannot rupture at an internal pressure of 400 Psi</a:t>
            </a:r>
          </a:p>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Bond thickness = 0.27 </a:t>
            </a:r>
          </a:p>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Bond hoop stress = (400*3.85)/0.27 = 5704 psi​</a:t>
            </a:r>
          </a:p>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Inner cylinder hoop stress = (400*3.7)/0.03 = 49334 psi​</a:t>
            </a:r>
          </a:p>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Outer cylinder hoop stress = (400*4)/0.03 = 53334 psi​</a:t>
            </a:r>
          </a:p>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Shear caused by cylinders = 4000 psi​</a:t>
            </a:r>
          </a:p>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Fracture toughness = K = sqrt(GE)​</a:t>
            </a:r>
          </a:p>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Sqrt(2*300e3) = 774.59 psi-in1/2​</a:t>
            </a:r>
          </a:p>
          <a:p>
            <a:pPr marL="742950" lvl="1" indent="-285750">
              <a:buFont typeface="Arial" panose="020B0604020202020204" pitchFamily="34" charset="0"/>
              <a:buChar char="•"/>
              <a:defRPr/>
            </a:pPr>
            <a:endParaRPr lang="en-US" sz="1400" dirty="0">
              <a:solidFill>
                <a:srgbClr val="000000"/>
              </a:solidFill>
              <a:latin typeface="Times New Roman"/>
              <a:ea typeface="Calibri"/>
              <a:cs typeface="Times New Roman"/>
            </a:endParaRPr>
          </a:p>
          <a:p>
            <a:pPr lvl="1">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Calibri"/>
              <a:ea typeface="Calibri"/>
              <a:cs typeface="Calibri"/>
            </a:endParaRPr>
          </a:p>
          <a:p>
            <a:pPr marL="742950" lvl="1" indent="-285750">
              <a:buFont typeface="Arial"/>
              <a:buChar char="•"/>
              <a:defRPr/>
            </a:pPr>
            <a:endParaRPr lang="en-US" sz="1400" dirty="0">
              <a:solidFill>
                <a:srgbClr val="000000"/>
              </a:solidFill>
              <a:latin typeface="Calibri"/>
              <a:ea typeface="Calibri"/>
              <a:cs typeface="Calibri"/>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p:txBody>
      </p:sp>
      <p:pic>
        <p:nvPicPr>
          <p:cNvPr id="2" name="Picture 1" descr="A diagram of a problem statement&#10;&#10;Description automatically generated">
            <a:extLst>
              <a:ext uri="{FF2B5EF4-FFF2-40B4-BE49-F238E27FC236}">
                <a16:creationId xmlns:a16="http://schemas.microsoft.com/office/drawing/2014/main" id="{D83CBE90-9949-2CB5-60E1-458D1DAD8A00}"/>
              </a:ext>
            </a:extLst>
          </p:cNvPr>
          <p:cNvPicPr>
            <a:picLocks noChangeAspect="1"/>
          </p:cNvPicPr>
          <p:nvPr/>
        </p:nvPicPr>
        <p:blipFill>
          <a:blip r:embed="rId3"/>
          <a:stretch>
            <a:fillRect/>
          </a:stretch>
        </p:blipFill>
        <p:spPr>
          <a:xfrm>
            <a:off x="8374813" y="0"/>
            <a:ext cx="3817187" cy="2724364"/>
          </a:xfrm>
          <a:prstGeom prst="rect">
            <a:avLst/>
          </a:prstGeom>
        </p:spPr>
      </p:pic>
      <p:pic>
        <p:nvPicPr>
          <p:cNvPr id="3" name="Picture 2" descr="A screenshot of a computer&#10;&#10;AI-generated content may be incorrect.">
            <a:extLst>
              <a:ext uri="{FF2B5EF4-FFF2-40B4-BE49-F238E27FC236}">
                <a16:creationId xmlns:a16="http://schemas.microsoft.com/office/drawing/2014/main" id="{9A956806-6F8F-F906-F709-33897595DE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3898" y="2472905"/>
            <a:ext cx="3336772" cy="3211291"/>
          </a:xfrm>
          <a:prstGeom prst="rect">
            <a:avLst/>
          </a:prstGeom>
        </p:spPr>
      </p:pic>
    </p:spTree>
    <p:extLst>
      <p:ext uri="{BB962C8B-B14F-4D97-AF65-F5344CB8AC3E}">
        <p14:creationId xmlns:p14="http://schemas.microsoft.com/office/powerpoint/2010/main" val="3126120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C73A0-3AE1-6C7E-FC8E-00A61334A6E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5C9A0A1-AD17-861C-697F-EA07C8B94C1C}"/>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t>
            </a:r>
            <a:r>
              <a:rPr lang="en-US" sz="2400" dirty="0">
                <a:solidFill>
                  <a:srgbClr val="990000"/>
                </a:solidFill>
                <a:latin typeface="Times New Roman" panose="02020603050405020304" pitchFamily="18" charset="0"/>
                <a:cs typeface="Times New Roman" panose="02020603050405020304" pitchFamily="18" charset="0"/>
              </a:rPr>
              <a:t>6</a:t>
            </a: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Times New Roman" panose="02020603050405020304" pitchFamily="18" charset="0"/>
              </a:rPr>
              <a:t>Cont</a:t>
            </a:r>
            <a:r>
              <a:rPr lang="en-US" sz="2400" dirty="0">
                <a:solidFill>
                  <a:srgbClr val="990000"/>
                </a:solidFill>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A91F11E9-A775-E307-A5EC-FFBAFD41EA9B}"/>
              </a:ext>
            </a:extLst>
          </p:cNvPr>
          <p:cNvSpPr txBox="1"/>
          <p:nvPr/>
        </p:nvSpPr>
        <p:spPr>
          <a:xfrm>
            <a:off x="583474" y="692983"/>
            <a:ext cx="10734383" cy="203132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Results using SC02</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a = 3.8157e-3</a:t>
            </a:r>
          </a:p>
          <a:p>
            <a:pPr marL="742950" lvl="1" indent="-285750">
              <a:buFont typeface="Arial" panose="020B0604020202020204" pitchFamily="34" charset="0"/>
              <a:buChar char="•"/>
              <a:defRPr/>
            </a:pPr>
            <a:endParaRPr lang="en-US" sz="1400" dirty="0">
              <a:solidFill>
                <a:srgbClr val="000000"/>
              </a:solidFill>
              <a:latin typeface="Times New Roman"/>
              <a:ea typeface="Calibri"/>
              <a:cs typeface="Times New Roman"/>
            </a:endParaRPr>
          </a:p>
          <a:p>
            <a:pPr lvl="1">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Calibri"/>
              <a:ea typeface="Calibri"/>
              <a:cs typeface="Calibri"/>
            </a:endParaRPr>
          </a:p>
          <a:p>
            <a:pPr marL="742950" lvl="1" indent="-285750">
              <a:buFont typeface="Arial"/>
              <a:buChar char="•"/>
              <a:defRPr/>
            </a:pPr>
            <a:endParaRPr lang="en-US" sz="1400" dirty="0">
              <a:solidFill>
                <a:srgbClr val="000000"/>
              </a:solidFill>
              <a:latin typeface="Calibri"/>
              <a:ea typeface="Calibri"/>
              <a:cs typeface="Calibri"/>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p:txBody>
      </p:sp>
      <p:pic>
        <p:nvPicPr>
          <p:cNvPr id="3" name="Picture 2" descr="A screenshot of a computer code&#10;&#10;AI-generated content may be incorrect.">
            <a:extLst>
              <a:ext uri="{FF2B5EF4-FFF2-40B4-BE49-F238E27FC236}">
                <a16:creationId xmlns:a16="http://schemas.microsoft.com/office/drawing/2014/main" id="{3E91D78C-C66B-9DE7-0C7C-529F4602A8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3758" y="293916"/>
            <a:ext cx="6110099" cy="5415890"/>
          </a:xfrm>
          <a:prstGeom prst="rect">
            <a:avLst/>
          </a:prstGeom>
        </p:spPr>
      </p:pic>
    </p:spTree>
    <p:extLst>
      <p:ext uri="{BB962C8B-B14F-4D97-AF65-F5344CB8AC3E}">
        <p14:creationId xmlns:p14="http://schemas.microsoft.com/office/powerpoint/2010/main" val="3574542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FA9E0-CAB2-A612-8A3A-BAD73AEE673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98F6D01-F3EC-FA25-015F-CBA1D081EC68}"/>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t>
            </a:r>
            <a:r>
              <a:rPr lang="en-US" sz="2400" dirty="0">
                <a:solidFill>
                  <a:srgbClr val="990000"/>
                </a:solidFill>
                <a:latin typeface="Times New Roman" panose="02020603050405020304" pitchFamily="18" charset="0"/>
                <a:cs typeface="Times New Roman" panose="02020603050405020304" pitchFamily="18" charset="0"/>
              </a:rPr>
              <a:t>6</a:t>
            </a: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Times New Roman" panose="02020603050405020304" pitchFamily="18" charset="0"/>
              </a:rPr>
              <a:t>Cont</a:t>
            </a:r>
            <a:r>
              <a:rPr lang="en-US" sz="2400" dirty="0">
                <a:solidFill>
                  <a:srgbClr val="990000"/>
                </a:solidFill>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FD3D6D4D-D40C-E32D-058B-64B9625B85E4}"/>
              </a:ext>
            </a:extLst>
          </p:cNvPr>
          <p:cNvSpPr txBox="1"/>
          <p:nvPr/>
        </p:nvSpPr>
        <p:spPr>
          <a:xfrm>
            <a:off x="583474" y="692983"/>
            <a:ext cx="10734383" cy="224676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Abaqus setup</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Joint thickness = 0.25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Upper and lower bounds were kept the same from the video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Partitions were created to discretize mesh</a:t>
            </a:r>
          </a:p>
          <a:p>
            <a:pPr lvl="1">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Calibri"/>
              <a:ea typeface="Calibri"/>
              <a:cs typeface="Calibri"/>
            </a:endParaRPr>
          </a:p>
          <a:p>
            <a:pPr marL="742950" lvl="1" indent="-285750">
              <a:buFont typeface="Arial"/>
              <a:buChar char="•"/>
              <a:defRPr/>
            </a:pPr>
            <a:endParaRPr lang="en-US" sz="1400" dirty="0">
              <a:solidFill>
                <a:srgbClr val="000000"/>
              </a:solidFill>
              <a:latin typeface="Calibri"/>
              <a:ea typeface="Calibri"/>
              <a:cs typeface="Calibri"/>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p:txBody>
      </p:sp>
      <p:pic>
        <p:nvPicPr>
          <p:cNvPr id="3" name="Picture 2" descr="A blue and yellow line drawing&#10;&#10;AI-generated content may be incorrect.">
            <a:extLst>
              <a:ext uri="{FF2B5EF4-FFF2-40B4-BE49-F238E27FC236}">
                <a16:creationId xmlns:a16="http://schemas.microsoft.com/office/drawing/2014/main" id="{EC4782B1-70EC-687C-2933-CBB131B3D7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1370" y="0"/>
            <a:ext cx="4372636" cy="3066071"/>
          </a:xfrm>
          <a:prstGeom prst="rect">
            <a:avLst/>
          </a:prstGeom>
        </p:spPr>
      </p:pic>
      <p:pic>
        <p:nvPicPr>
          <p:cNvPr id="7" name="Picture 6" descr="A screenshot of a computer&#10;&#10;AI-generated content may be incorrect.">
            <a:extLst>
              <a:ext uri="{FF2B5EF4-FFF2-40B4-BE49-F238E27FC236}">
                <a16:creationId xmlns:a16="http://schemas.microsoft.com/office/drawing/2014/main" id="{BBD755EC-A3CC-E857-F3F6-54BF6F33F1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1370" y="3066071"/>
            <a:ext cx="4372637" cy="2950229"/>
          </a:xfrm>
          <a:prstGeom prst="rect">
            <a:avLst/>
          </a:prstGeom>
        </p:spPr>
      </p:pic>
    </p:spTree>
    <p:extLst>
      <p:ext uri="{BB962C8B-B14F-4D97-AF65-F5344CB8AC3E}">
        <p14:creationId xmlns:p14="http://schemas.microsoft.com/office/powerpoint/2010/main" val="144864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6C6EE-0E68-373D-8E25-5CD558E68E5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60D9840-2C49-75CA-930B-6B7DD83CB8E7}"/>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t>
            </a:r>
            <a:r>
              <a:rPr lang="en-US" sz="2400" dirty="0">
                <a:solidFill>
                  <a:srgbClr val="990000"/>
                </a:solidFill>
                <a:latin typeface="Times New Roman" panose="02020603050405020304" pitchFamily="18" charset="0"/>
                <a:cs typeface="Times New Roman" panose="02020603050405020304" pitchFamily="18" charset="0"/>
              </a:rPr>
              <a:t>6</a:t>
            </a: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Times New Roman" panose="02020603050405020304" pitchFamily="18" charset="0"/>
              </a:rPr>
              <a:t>Cont</a:t>
            </a:r>
            <a:r>
              <a:rPr lang="en-US" sz="2400" dirty="0">
                <a:solidFill>
                  <a:srgbClr val="990000"/>
                </a:solidFill>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0C315D71-3E1B-DBA9-83FB-E324DDCD6322}"/>
              </a:ext>
            </a:extLst>
          </p:cNvPr>
          <p:cNvSpPr txBox="1"/>
          <p:nvPr/>
        </p:nvSpPr>
        <p:spPr>
          <a:xfrm>
            <a:off x="583475" y="692983"/>
            <a:ext cx="3786304" cy="203132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Mesh was changed to structures </a:t>
            </a:r>
          </a:p>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Mesh seeds were set </a:t>
            </a:r>
          </a:p>
          <a:p>
            <a:pPr marL="742950" lvl="1" indent="-285750">
              <a:buFont typeface="Arial" panose="020B0604020202020204" pitchFamily="34" charset="0"/>
              <a:buChar char="•"/>
              <a:defRPr/>
            </a:pPr>
            <a:endParaRPr lang="en-US" sz="1400" dirty="0">
              <a:solidFill>
                <a:srgbClr val="000000"/>
              </a:solidFill>
              <a:latin typeface="Times New Roman"/>
              <a:ea typeface="Calibri"/>
              <a:cs typeface="Times New Roman"/>
            </a:endParaRPr>
          </a:p>
          <a:p>
            <a:pPr lvl="1">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Calibri"/>
              <a:ea typeface="Calibri"/>
              <a:cs typeface="Calibri"/>
            </a:endParaRPr>
          </a:p>
          <a:p>
            <a:pPr marL="742950" lvl="1" indent="-285750">
              <a:buFont typeface="Arial"/>
              <a:buChar char="•"/>
              <a:defRPr/>
            </a:pPr>
            <a:endParaRPr lang="en-US" sz="1400" dirty="0">
              <a:solidFill>
                <a:srgbClr val="000000"/>
              </a:solidFill>
              <a:latin typeface="Calibri"/>
              <a:ea typeface="Calibri"/>
              <a:cs typeface="Calibri"/>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p:txBody>
      </p:sp>
      <p:pic>
        <p:nvPicPr>
          <p:cNvPr id="3" name="Picture 2" descr="A computer screen shot of a blueprint&#10;&#10;AI-generated content may be incorrect.">
            <a:extLst>
              <a:ext uri="{FF2B5EF4-FFF2-40B4-BE49-F238E27FC236}">
                <a16:creationId xmlns:a16="http://schemas.microsoft.com/office/drawing/2014/main" id="{2D582830-E5B2-3A3B-BE1C-7B2C4A09E8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2001" y="0"/>
            <a:ext cx="4089999" cy="3432620"/>
          </a:xfrm>
          <a:prstGeom prst="rect">
            <a:avLst/>
          </a:prstGeom>
        </p:spPr>
      </p:pic>
      <p:pic>
        <p:nvPicPr>
          <p:cNvPr id="7" name="Picture 6" descr="A screenshot of a computer game&#10;&#10;AI-generated content may be incorrect.">
            <a:extLst>
              <a:ext uri="{FF2B5EF4-FFF2-40B4-BE49-F238E27FC236}">
                <a16:creationId xmlns:a16="http://schemas.microsoft.com/office/drawing/2014/main" id="{30E4F593-D69D-CCCC-8906-F8BA194C7F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69778" y="1"/>
            <a:ext cx="3732223" cy="3429000"/>
          </a:xfrm>
          <a:prstGeom prst="rect">
            <a:avLst/>
          </a:prstGeom>
        </p:spPr>
      </p:pic>
    </p:spTree>
    <p:extLst>
      <p:ext uri="{BB962C8B-B14F-4D97-AF65-F5344CB8AC3E}">
        <p14:creationId xmlns:p14="http://schemas.microsoft.com/office/powerpoint/2010/main" val="2975292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602E3-522D-0787-9EFF-885374038C3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C009D5C-C114-2C59-639A-687FAF68FA35}"/>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t>
            </a:r>
            <a:r>
              <a:rPr lang="en-US" sz="2400" dirty="0">
                <a:solidFill>
                  <a:srgbClr val="990000"/>
                </a:solidFill>
                <a:latin typeface="Times New Roman" panose="02020603050405020304" pitchFamily="18" charset="0"/>
                <a:cs typeface="Times New Roman" panose="02020603050405020304" pitchFamily="18" charset="0"/>
              </a:rPr>
              <a:t>6</a:t>
            </a: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Times New Roman" panose="02020603050405020304" pitchFamily="18" charset="0"/>
              </a:rPr>
              <a:t>Cont</a:t>
            </a:r>
            <a:r>
              <a:rPr lang="en-US" sz="2400" dirty="0">
                <a:solidFill>
                  <a:srgbClr val="990000"/>
                </a:solidFill>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27B95895-F46E-53AF-BF03-6FB7C85C4D5B}"/>
              </a:ext>
            </a:extLst>
          </p:cNvPr>
          <p:cNvSpPr txBox="1"/>
          <p:nvPr/>
        </p:nvSpPr>
        <p:spPr>
          <a:xfrm>
            <a:off x="583474" y="692983"/>
            <a:ext cx="10734383" cy="203132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Load of 250 Psi was placed </a:t>
            </a:r>
          </a:p>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Mesh for the joint was set </a:t>
            </a:r>
          </a:p>
          <a:p>
            <a:pPr marL="742950" lvl="1" indent="-285750">
              <a:buFont typeface="Arial" panose="020B0604020202020204" pitchFamily="34" charset="0"/>
              <a:buChar char="•"/>
              <a:defRPr/>
            </a:pPr>
            <a:endParaRPr lang="en-US" sz="1400" dirty="0">
              <a:solidFill>
                <a:srgbClr val="000000"/>
              </a:solidFill>
              <a:latin typeface="Times New Roman"/>
              <a:ea typeface="Calibri"/>
              <a:cs typeface="Times New Roman"/>
            </a:endParaRPr>
          </a:p>
          <a:p>
            <a:pPr lvl="1">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Calibri"/>
              <a:ea typeface="Calibri"/>
              <a:cs typeface="Calibri"/>
            </a:endParaRPr>
          </a:p>
          <a:p>
            <a:pPr marL="742950" lvl="1" indent="-285750">
              <a:buFont typeface="Arial"/>
              <a:buChar char="•"/>
              <a:defRPr/>
            </a:pPr>
            <a:endParaRPr lang="en-US" sz="1400" dirty="0">
              <a:solidFill>
                <a:srgbClr val="000000"/>
              </a:solidFill>
              <a:latin typeface="Calibri"/>
              <a:ea typeface="Calibri"/>
              <a:cs typeface="Calibri"/>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p:txBody>
      </p:sp>
      <p:pic>
        <p:nvPicPr>
          <p:cNvPr id="3" name="Picture 2" descr="A screenshot of a blue rectangle with green squares&#10;&#10;AI-generated content may be incorrect.">
            <a:extLst>
              <a:ext uri="{FF2B5EF4-FFF2-40B4-BE49-F238E27FC236}">
                <a16:creationId xmlns:a16="http://schemas.microsoft.com/office/drawing/2014/main" id="{B33E908C-8BA9-3B82-8655-31B00A63FB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6350" y="1294157"/>
            <a:ext cx="3295650" cy="3138714"/>
          </a:xfrm>
          <a:prstGeom prst="rect">
            <a:avLst/>
          </a:prstGeom>
        </p:spPr>
      </p:pic>
      <p:pic>
        <p:nvPicPr>
          <p:cNvPr id="7" name="Picture 6" descr="A blueprint of a rectangular object with arrows and lines&#10;&#10;AI-generated content may be incorrect.">
            <a:extLst>
              <a:ext uri="{FF2B5EF4-FFF2-40B4-BE49-F238E27FC236}">
                <a16:creationId xmlns:a16="http://schemas.microsoft.com/office/drawing/2014/main" id="{FB1C628C-7EFB-E4D2-BDEB-9166173584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78213" y="1238614"/>
            <a:ext cx="3418137" cy="3338423"/>
          </a:xfrm>
          <a:prstGeom prst="rect">
            <a:avLst/>
          </a:prstGeom>
        </p:spPr>
      </p:pic>
    </p:spTree>
    <p:extLst>
      <p:ext uri="{BB962C8B-B14F-4D97-AF65-F5344CB8AC3E}">
        <p14:creationId xmlns:p14="http://schemas.microsoft.com/office/powerpoint/2010/main" val="2470556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60E1E-309D-274B-D853-7219FCA7927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99C3C97-B904-851C-6E47-905EF4AF6898}"/>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t>
            </a:r>
            <a:r>
              <a:rPr lang="en-US" sz="2400" dirty="0">
                <a:solidFill>
                  <a:srgbClr val="990000"/>
                </a:solidFill>
                <a:latin typeface="Times New Roman" panose="02020603050405020304" pitchFamily="18" charset="0"/>
                <a:cs typeface="Times New Roman" panose="02020603050405020304" pitchFamily="18" charset="0"/>
              </a:rPr>
              <a:t>6</a:t>
            </a: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Times New Roman" panose="02020603050405020304" pitchFamily="18" charset="0"/>
              </a:rPr>
              <a:t>Cont</a:t>
            </a:r>
            <a:r>
              <a:rPr lang="en-US" sz="2400" dirty="0">
                <a:solidFill>
                  <a:srgbClr val="990000"/>
                </a:solidFill>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197C1334-1F5E-5ED9-3DBE-371AA51740AD}"/>
              </a:ext>
            </a:extLst>
          </p:cNvPr>
          <p:cNvSpPr txBox="1"/>
          <p:nvPr/>
        </p:nvSpPr>
        <p:spPr>
          <a:xfrm>
            <a:off x="583474" y="692983"/>
            <a:ext cx="10734383" cy="203132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Result with no debonding showed 0 ENRPT11</a:t>
            </a:r>
          </a:p>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Deformation was located on the y-constraint   </a:t>
            </a:r>
          </a:p>
          <a:p>
            <a:pPr marL="742950" lvl="1" indent="-285750">
              <a:buFont typeface="Arial" panose="020B0604020202020204" pitchFamily="34" charset="0"/>
              <a:buChar char="•"/>
              <a:defRPr/>
            </a:pPr>
            <a:endParaRPr lang="en-US" sz="1400" dirty="0">
              <a:solidFill>
                <a:srgbClr val="000000"/>
              </a:solidFill>
              <a:latin typeface="Times New Roman"/>
              <a:ea typeface="Calibri"/>
              <a:cs typeface="Times New Roman"/>
            </a:endParaRPr>
          </a:p>
          <a:p>
            <a:pPr lvl="1">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Calibri"/>
              <a:ea typeface="Calibri"/>
              <a:cs typeface="Calibri"/>
            </a:endParaRPr>
          </a:p>
          <a:p>
            <a:pPr marL="742950" lvl="1" indent="-285750">
              <a:buFont typeface="Arial"/>
              <a:buChar char="•"/>
              <a:defRPr/>
            </a:pPr>
            <a:endParaRPr lang="en-US" sz="1400" dirty="0">
              <a:solidFill>
                <a:srgbClr val="000000"/>
              </a:solidFill>
              <a:latin typeface="Calibri"/>
              <a:ea typeface="Calibri"/>
              <a:cs typeface="Calibri"/>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p:txBody>
      </p:sp>
      <p:pic>
        <p:nvPicPr>
          <p:cNvPr id="3" name="Picture 2" descr="A screenshot of a computer&#10;&#10;AI-generated content may be incorrect.">
            <a:extLst>
              <a:ext uri="{FF2B5EF4-FFF2-40B4-BE49-F238E27FC236}">
                <a16:creationId xmlns:a16="http://schemas.microsoft.com/office/drawing/2014/main" id="{53794185-9DB6-CA35-63E7-61E6194F84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206" y="1994793"/>
            <a:ext cx="4398485" cy="2705710"/>
          </a:xfrm>
          <a:prstGeom prst="rect">
            <a:avLst/>
          </a:prstGeom>
        </p:spPr>
      </p:pic>
      <p:pic>
        <p:nvPicPr>
          <p:cNvPr id="7" name="Picture 6" descr="A rainbow colored line on a dark background&#10;&#10;AI-generated content may be incorrect.">
            <a:extLst>
              <a:ext uri="{FF2B5EF4-FFF2-40B4-BE49-F238E27FC236}">
                <a16:creationId xmlns:a16="http://schemas.microsoft.com/office/drawing/2014/main" id="{EF255B4E-A4A4-4C20-5989-D878AEA530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66627" y="1902905"/>
            <a:ext cx="4681661" cy="2889485"/>
          </a:xfrm>
          <a:prstGeom prst="rect">
            <a:avLst/>
          </a:prstGeom>
        </p:spPr>
      </p:pic>
    </p:spTree>
    <p:extLst>
      <p:ext uri="{BB962C8B-B14F-4D97-AF65-F5344CB8AC3E}">
        <p14:creationId xmlns:p14="http://schemas.microsoft.com/office/powerpoint/2010/main" val="15721688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E1E38-706D-E9F1-F282-7B5FAF2E55C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6642DE1-6087-BCFD-4C0E-1E805717684E}"/>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t>
            </a:r>
            <a:r>
              <a:rPr lang="en-US" sz="2400" dirty="0">
                <a:solidFill>
                  <a:srgbClr val="990000"/>
                </a:solidFill>
                <a:latin typeface="Times New Roman" panose="02020603050405020304" pitchFamily="18" charset="0"/>
                <a:cs typeface="Times New Roman" panose="02020603050405020304" pitchFamily="18" charset="0"/>
              </a:rPr>
              <a:t>6</a:t>
            </a: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Times New Roman" panose="02020603050405020304" pitchFamily="18" charset="0"/>
              </a:rPr>
              <a:t>Cont</a:t>
            </a:r>
            <a:r>
              <a:rPr lang="en-US" sz="2400" dirty="0">
                <a:solidFill>
                  <a:srgbClr val="990000"/>
                </a:solidFill>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01050DCD-1AB5-AD52-37F6-BCD1CB5652E9}"/>
              </a:ext>
            </a:extLst>
          </p:cNvPr>
          <p:cNvSpPr txBox="1"/>
          <p:nvPr/>
        </p:nvSpPr>
        <p:spPr>
          <a:xfrm>
            <a:off x="583474" y="692983"/>
            <a:ext cx="10734383" cy="203132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To add debonding, the structure was altered </a:t>
            </a:r>
          </a:p>
          <a:p>
            <a:pPr>
              <a:defRPr/>
            </a:pPr>
            <a:r>
              <a:rPr lang="en-US" sz="1400" dirty="0">
                <a:solidFill>
                  <a:srgbClr val="000000"/>
                </a:solidFill>
                <a:latin typeface="Times New Roman"/>
                <a:ea typeface="Calibri"/>
                <a:cs typeface="Times New Roman"/>
              </a:rPr>
              <a:t> </a:t>
            </a:r>
          </a:p>
          <a:p>
            <a:pPr marL="742950" lvl="1" indent="-285750">
              <a:buFont typeface="Arial" panose="020B0604020202020204" pitchFamily="34" charset="0"/>
              <a:buChar char="•"/>
              <a:defRPr/>
            </a:pPr>
            <a:endParaRPr lang="en-US" sz="1400" dirty="0">
              <a:solidFill>
                <a:srgbClr val="000000"/>
              </a:solidFill>
              <a:latin typeface="Times New Roman"/>
              <a:ea typeface="Calibri"/>
              <a:cs typeface="Times New Roman"/>
            </a:endParaRPr>
          </a:p>
          <a:p>
            <a:pPr lvl="1">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Calibri"/>
              <a:ea typeface="Calibri"/>
              <a:cs typeface="Calibri"/>
            </a:endParaRPr>
          </a:p>
          <a:p>
            <a:pPr marL="742950" lvl="1" indent="-285750">
              <a:buFont typeface="Arial"/>
              <a:buChar char="•"/>
              <a:defRPr/>
            </a:pPr>
            <a:endParaRPr lang="en-US" sz="1400" dirty="0">
              <a:solidFill>
                <a:srgbClr val="000000"/>
              </a:solidFill>
              <a:latin typeface="Calibri"/>
              <a:ea typeface="Calibri"/>
              <a:cs typeface="Calibri"/>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p:txBody>
      </p:sp>
      <p:pic>
        <p:nvPicPr>
          <p:cNvPr id="3" name="Picture 2" descr="A computer screen shot of a maze&#10;&#10;AI-generated content may be incorrect.">
            <a:extLst>
              <a:ext uri="{FF2B5EF4-FFF2-40B4-BE49-F238E27FC236}">
                <a16:creationId xmlns:a16="http://schemas.microsoft.com/office/drawing/2014/main" id="{15C3EF58-8A19-A997-00E9-107C27F9C8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2513" y="2239343"/>
            <a:ext cx="4550523" cy="2400276"/>
          </a:xfrm>
          <a:prstGeom prst="rect">
            <a:avLst/>
          </a:prstGeom>
        </p:spPr>
      </p:pic>
      <p:pic>
        <p:nvPicPr>
          <p:cNvPr id="7" name="Picture 6" descr="A computer screen shot of a column&#10;&#10;AI-generated content may be incorrect.">
            <a:extLst>
              <a:ext uri="{FF2B5EF4-FFF2-40B4-BE49-F238E27FC236}">
                <a16:creationId xmlns:a16="http://schemas.microsoft.com/office/drawing/2014/main" id="{18301690-D032-7D33-6CFC-694498F0BD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838" y="2239343"/>
            <a:ext cx="4550522" cy="2379313"/>
          </a:xfrm>
          <a:prstGeom prst="rect">
            <a:avLst/>
          </a:prstGeom>
        </p:spPr>
      </p:pic>
    </p:spTree>
    <p:extLst>
      <p:ext uri="{BB962C8B-B14F-4D97-AF65-F5344CB8AC3E}">
        <p14:creationId xmlns:p14="http://schemas.microsoft.com/office/powerpoint/2010/main" val="11282731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A12E0-8BD7-866A-2298-F5F7B1B2A95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0401230-056D-5065-3203-AC7AF11279B1}"/>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t>
            </a:r>
            <a:r>
              <a:rPr lang="en-US" sz="2400" dirty="0">
                <a:solidFill>
                  <a:srgbClr val="990000"/>
                </a:solidFill>
                <a:latin typeface="Times New Roman" panose="02020603050405020304" pitchFamily="18" charset="0"/>
                <a:cs typeface="Times New Roman" panose="02020603050405020304" pitchFamily="18" charset="0"/>
              </a:rPr>
              <a:t>6</a:t>
            </a: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Times New Roman" panose="02020603050405020304" pitchFamily="18" charset="0"/>
              </a:rPr>
              <a:t>Cont</a:t>
            </a:r>
            <a:r>
              <a:rPr lang="en-US" sz="2400" dirty="0">
                <a:solidFill>
                  <a:srgbClr val="990000"/>
                </a:solidFill>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FE1E19B0-0BE1-D325-2AD2-305152665BF3}"/>
              </a:ext>
            </a:extLst>
          </p:cNvPr>
          <p:cNvSpPr txBox="1"/>
          <p:nvPr/>
        </p:nvSpPr>
        <p:spPr>
          <a:xfrm>
            <a:off x="583474" y="692983"/>
            <a:ext cx="10734383" cy="203132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Aluminum structure with debonding</a:t>
            </a:r>
          </a:p>
          <a:p>
            <a:pPr>
              <a:defRPr/>
            </a:pPr>
            <a:r>
              <a:rPr lang="en-US" sz="1400" dirty="0">
                <a:solidFill>
                  <a:srgbClr val="000000"/>
                </a:solidFill>
                <a:latin typeface="Times New Roman"/>
                <a:ea typeface="Calibri"/>
                <a:cs typeface="Times New Roman"/>
              </a:rPr>
              <a:t> </a:t>
            </a:r>
          </a:p>
          <a:p>
            <a:pPr marL="742950" lvl="1" indent="-285750">
              <a:buFont typeface="Arial" panose="020B0604020202020204" pitchFamily="34" charset="0"/>
              <a:buChar char="•"/>
              <a:defRPr/>
            </a:pPr>
            <a:endParaRPr lang="en-US" sz="1400" dirty="0">
              <a:solidFill>
                <a:srgbClr val="000000"/>
              </a:solidFill>
              <a:latin typeface="Times New Roman"/>
              <a:ea typeface="Calibri"/>
              <a:cs typeface="Times New Roman"/>
            </a:endParaRPr>
          </a:p>
          <a:p>
            <a:pPr lvl="1">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Calibri"/>
              <a:ea typeface="Calibri"/>
              <a:cs typeface="Calibri"/>
            </a:endParaRPr>
          </a:p>
          <a:p>
            <a:pPr marL="742950" lvl="1" indent="-285750">
              <a:buFont typeface="Arial"/>
              <a:buChar char="•"/>
              <a:defRPr/>
            </a:pPr>
            <a:endParaRPr lang="en-US" sz="1400" dirty="0">
              <a:solidFill>
                <a:srgbClr val="000000"/>
              </a:solidFill>
              <a:latin typeface="Calibri"/>
              <a:ea typeface="Calibri"/>
              <a:cs typeface="Calibri"/>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p:txBody>
      </p:sp>
      <p:pic>
        <p:nvPicPr>
          <p:cNvPr id="4" name="Picture 3" descr="A screenshot of a computer&#10;&#10;AI-generated content may be incorrect.">
            <a:extLst>
              <a:ext uri="{FF2B5EF4-FFF2-40B4-BE49-F238E27FC236}">
                <a16:creationId xmlns:a16="http://schemas.microsoft.com/office/drawing/2014/main" id="{22A592F1-5188-18D6-3919-8285C41D58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7480" y="1836052"/>
            <a:ext cx="5222054" cy="3715620"/>
          </a:xfrm>
          <a:prstGeom prst="rect">
            <a:avLst/>
          </a:prstGeom>
        </p:spPr>
      </p:pic>
      <p:pic>
        <p:nvPicPr>
          <p:cNvPr id="9" name="Picture 8" descr="A screenshot of a computer&#10;&#10;AI-generated content may be incorrect.">
            <a:extLst>
              <a:ext uri="{FF2B5EF4-FFF2-40B4-BE49-F238E27FC236}">
                <a16:creationId xmlns:a16="http://schemas.microsoft.com/office/drawing/2014/main" id="{9CC7D99A-23D7-E855-C9C9-4BA10B4BC8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8473" y="1836051"/>
            <a:ext cx="5060039" cy="3715620"/>
          </a:xfrm>
          <a:prstGeom prst="rect">
            <a:avLst/>
          </a:prstGeom>
        </p:spPr>
      </p:pic>
    </p:spTree>
    <p:extLst>
      <p:ext uri="{BB962C8B-B14F-4D97-AF65-F5344CB8AC3E}">
        <p14:creationId xmlns:p14="http://schemas.microsoft.com/office/powerpoint/2010/main" val="2787545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4AD6F7A-9E8C-96C2-6D1B-945D38EB3C86}"/>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a:t>
            </a:r>
          </a:p>
        </p:txBody>
      </p:sp>
      <p:sp>
        <p:nvSpPr>
          <p:cNvPr id="6" name="TextBox 5">
            <a:extLst>
              <a:ext uri="{FF2B5EF4-FFF2-40B4-BE49-F238E27FC236}">
                <a16:creationId xmlns:a16="http://schemas.microsoft.com/office/drawing/2014/main" id="{5F5D3D1E-87C6-F755-5B3F-D1695BA2C30C}"/>
              </a:ext>
            </a:extLst>
          </p:cNvPr>
          <p:cNvSpPr txBox="1"/>
          <p:nvPr/>
        </p:nvSpPr>
        <p:spPr>
          <a:xfrm>
            <a:off x="583474" y="692983"/>
            <a:ext cx="10734383" cy="763285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NASA 5019</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A fracture control plan needs to be developed and maintained for human rated spaceflight hardware that</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Addresses hazard, the parts in the program-specific flight hardware </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Meets the requirements of the NASA technical slandered</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Specifics fracture controls to mitigate risk of catastrophic failure </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Has approval by the RFCB  </a:t>
            </a: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If part failure does not result in a credible catastrophic hazard, then it is classified as non-fracture critical</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For pressurized components perform proof tests to a minimum of 1.5 times the MDP during individual acceptance</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For rotating hardware, it is proofed by a spin test to a minimum rotational energy factor of 1.05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A loading spectra is needed for the damager tolerance life analysis</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Assume that initial flaw in a part is the size and shape that is not screened by NDE, proof test, or process control and it is in the worst location and orientation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If fatigue crack growth is minimal or the service life is a single event, the analysis must ensure a factor of safety of 1.4 on the critical stress intensity factor</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Develop an impact damage mitigation plan to define, document, implement, and prescribe impact protection and detection strategies for flight hardware to mitigate identified damage threats</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For proof testing composite or bonded hardware a flight article needs to be 1.2 times the limit load under the appropriate environment conditions or by adjusting the test loads using coupon or hardware element tests verified ECF</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All parts go through a fracture control classification process for all mission phases to determine which parts are fracture critical. Parts are classified as:</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Exempt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NFC – Not fracture critical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Fracture critical </a:t>
            </a:r>
          </a:p>
          <a:p>
            <a:pPr marL="742950" lvl="1" indent="-285750">
              <a:buFont typeface="Arial" panose="020B0604020202020204" pitchFamily="34" charset="0"/>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Calibri"/>
              <a:ea typeface="Calibri"/>
              <a:cs typeface="Calibri"/>
            </a:endParaRPr>
          </a:p>
          <a:p>
            <a:pPr marL="742950" lvl="1" indent="-285750">
              <a:buFont typeface="Arial"/>
              <a:buChar char="•"/>
              <a:defRPr/>
            </a:pPr>
            <a:endParaRPr lang="en-US" sz="1400" dirty="0">
              <a:solidFill>
                <a:srgbClr val="000000"/>
              </a:solidFill>
              <a:latin typeface="Calibri"/>
              <a:ea typeface="Calibri"/>
              <a:cs typeface="Calibri"/>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7050810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EAD2C-5044-18B9-2673-C9C5B897E04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9A57053-47C5-4E3B-5632-18B45DBE233A}"/>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t>
            </a:r>
            <a:r>
              <a:rPr lang="en-US" sz="2400" dirty="0">
                <a:solidFill>
                  <a:srgbClr val="990000"/>
                </a:solidFill>
                <a:latin typeface="Times New Roman" panose="02020603050405020304" pitchFamily="18" charset="0"/>
                <a:cs typeface="Times New Roman" panose="02020603050405020304" pitchFamily="18" charset="0"/>
              </a:rPr>
              <a:t>6</a:t>
            </a: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Times New Roman" panose="02020603050405020304" pitchFamily="18" charset="0"/>
              </a:rPr>
              <a:t>Cont</a:t>
            </a:r>
            <a:r>
              <a:rPr lang="en-US" sz="2400" dirty="0">
                <a:solidFill>
                  <a:srgbClr val="990000"/>
                </a:solidFill>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D40FE1D4-A4F2-C1BF-B410-9EDD8C3C7502}"/>
              </a:ext>
            </a:extLst>
          </p:cNvPr>
          <p:cNvSpPr txBox="1"/>
          <p:nvPr/>
        </p:nvSpPr>
        <p:spPr>
          <a:xfrm>
            <a:off x="583474" y="692983"/>
            <a:ext cx="10734383" cy="203132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Steel structure with debonding </a:t>
            </a:r>
          </a:p>
          <a:p>
            <a:pPr>
              <a:defRPr/>
            </a:pPr>
            <a:r>
              <a:rPr lang="en-US" sz="1400" dirty="0">
                <a:solidFill>
                  <a:srgbClr val="000000"/>
                </a:solidFill>
                <a:latin typeface="Times New Roman"/>
                <a:ea typeface="Calibri"/>
                <a:cs typeface="Times New Roman"/>
              </a:rPr>
              <a:t> </a:t>
            </a:r>
          </a:p>
          <a:p>
            <a:pPr marL="742950" lvl="1" indent="-285750">
              <a:buFont typeface="Arial" panose="020B0604020202020204" pitchFamily="34" charset="0"/>
              <a:buChar char="•"/>
              <a:defRPr/>
            </a:pPr>
            <a:endParaRPr lang="en-US" sz="1400" dirty="0">
              <a:solidFill>
                <a:srgbClr val="000000"/>
              </a:solidFill>
              <a:latin typeface="Times New Roman"/>
              <a:ea typeface="Calibri"/>
              <a:cs typeface="Times New Roman"/>
            </a:endParaRPr>
          </a:p>
          <a:p>
            <a:pPr lvl="1">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Calibri"/>
              <a:ea typeface="Calibri"/>
              <a:cs typeface="Calibri"/>
            </a:endParaRPr>
          </a:p>
          <a:p>
            <a:pPr marL="742950" lvl="1" indent="-285750">
              <a:buFont typeface="Arial"/>
              <a:buChar char="•"/>
              <a:defRPr/>
            </a:pPr>
            <a:endParaRPr lang="en-US" sz="1400" dirty="0">
              <a:solidFill>
                <a:srgbClr val="000000"/>
              </a:solidFill>
              <a:latin typeface="Calibri"/>
              <a:ea typeface="Calibri"/>
              <a:cs typeface="Calibri"/>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p:txBody>
      </p:sp>
      <p:pic>
        <p:nvPicPr>
          <p:cNvPr id="4" name="Picture 3" descr="A screenshot of a computer&#10;&#10;AI-generated content may be incorrect.">
            <a:extLst>
              <a:ext uri="{FF2B5EF4-FFF2-40B4-BE49-F238E27FC236}">
                <a16:creationId xmlns:a16="http://schemas.microsoft.com/office/drawing/2014/main" id="{3FC23FAD-D944-21CE-7E86-7F735210B1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602" y="1470033"/>
            <a:ext cx="4799289" cy="3652196"/>
          </a:xfrm>
          <a:prstGeom prst="rect">
            <a:avLst/>
          </a:prstGeom>
        </p:spPr>
      </p:pic>
      <p:pic>
        <p:nvPicPr>
          <p:cNvPr id="9" name="Picture 8" descr="A screenshot of a computer&#10;&#10;AI-generated content may be incorrect.">
            <a:extLst>
              <a:ext uri="{FF2B5EF4-FFF2-40B4-BE49-F238E27FC236}">
                <a16:creationId xmlns:a16="http://schemas.microsoft.com/office/drawing/2014/main" id="{C021153E-8248-1A00-27CF-656AF50C62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5996" y="1411510"/>
            <a:ext cx="4883620" cy="3585212"/>
          </a:xfrm>
          <a:prstGeom prst="rect">
            <a:avLst/>
          </a:prstGeom>
        </p:spPr>
      </p:pic>
    </p:spTree>
    <p:extLst>
      <p:ext uri="{BB962C8B-B14F-4D97-AF65-F5344CB8AC3E}">
        <p14:creationId xmlns:p14="http://schemas.microsoft.com/office/powerpoint/2010/main" val="1443398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11B86-B8CF-FC1F-2B24-24897DA88BE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3208219-9BE2-10E8-5021-D4DC6C4440C4}"/>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 Cont.</a:t>
            </a:r>
          </a:p>
        </p:txBody>
      </p:sp>
      <p:sp>
        <p:nvSpPr>
          <p:cNvPr id="6" name="TextBox 5">
            <a:extLst>
              <a:ext uri="{FF2B5EF4-FFF2-40B4-BE49-F238E27FC236}">
                <a16:creationId xmlns:a16="http://schemas.microsoft.com/office/drawing/2014/main" id="{A5DCA17F-49BC-DB74-EC94-49158724D71E}"/>
              </a:ext>
            </a:extLst>
          </p:cNvPr>
          <p:cNvSpPr txBox="1"/>
          <p:nvPr/>
        </p:nvSpPr>
        <p:spPr>
          <a:xfrm>
            <a:off x="583474" y="692983"/>
            <a:ext cx="10734383" cy="698652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NASA 5009</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NDE inspection is conducted by certified inspectors who have a clear criteria defined for each type of part and NDE methods need to be selected for the entirety of the component's life cycles including – manufacturing, transportation, </a:t>
            </a:r>
            <a:r>
              <a:rPr lang="en-US" sz="1400" dirty="0" err="1">
                <a:solidFill>
                  <a:srgbClr val="000000"/>
                </a:solidFill>
                <a:latin typeface="Times New Roman"/>
                <a:ea typeface="Calibri"/>
                <a:cs typeface="Times New Roman"/>
              </a:rPr>
              <a:t>maintance</a:t>
            </a:r>
            <a:r>
              <a:rPr lang="en-US" sz="1400" dirty="0">
                <a:solidFill>
                  <a:srgbClr val="000000"/>
                </a:solidFill>
                <a:latin typeface="Times New Roman"/>
                <a:ea typeface="Calibri"/>
                <a:cs typeface="Times New Roman"/>
              </a:rPr>
              <a:t>, and operations</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All detected crack or crack-like flaws can be cause for rejection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NDE inspection zones need to be clearly identified in drawings and subsequently updated</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NDE capability demonstration specimens must be used to assess detection capability for Special NDE applications, represent the inspected material and flaw characteristics, and be documented in NDE procedures and personnel qualifications, with specimens sourced or created as needed</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Nondestructive inspections of fracture-critical hardware must detect initial crack sizes from damage tolerance analyses with 90% probability at 95% confidence</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Liquid penetrant testing (fluorescent penetrant), eddy current, magnetic particle inspections, UT, RT, and other NDE need to be in accordance with the standard practices and specification sheets (ASTM, SAE, etc.)</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All deviations from the standard NDE need to be approved by the qualified and approved NDE engineering organization, the RFCB, and the Technical Authority</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Special NDE is require with approval when the damage tolerance analysis requires smaller flaw sizes than those given for standard NDE</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The Point Estimate Method assumes flaw detection capability increases with flaw size near the test flaw and requires few flaws, making the minimum detectable flaw size potentially non-determinant</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NDE needs a summary report with the supporting data</a:t>
            </a:r>
          </a:p>
          <a:p>
            <a:pPr marL="742950" lvl="1" indent="-285750">
              <a:buFont typeface="Arial" panose="020B0604020202020204" pitchFamily="34" charset="0"/>
              <a:buChar char="•"/>
              <a:defRPr/>
            </a:pPr>
            <a:endParaRPr lang="en-US" sz="1400" dirty="0">
              <a:solidFill>
                <a:srgbClr val="000000"/>
              </a:solidFill>
              <a:latin typeface="Times New Roman"/>
              <a:ea typeface="Calibri"/>
              <a:cs typeface="Times New Roman"/>
            </a:endParaRPr>
          </a:p>
          <a:p>
            <a:pPr marL="742950" lvl="1" indent="-285750">
              <a:buFont typeface="Arial" panose="020B0604020202020204" pitchFamily="34" charset="0"/>
              <a:buChar char="•"/>
              <a:defRPr/>
            </a:pPr>
            <a:endParaRPr lang="en-US" sz="1400" dirty="0">
              <a:solidFill>
                <a:srgbClr val="000000"/>
              </a:solidFill>
              <a:latin typeface="Times New Roman"/>
              <a:ea typeface="Calibri"/>
              <a:cs typeface="Times New Roman"/>
            </a:endParaRPr>
          </a:p>
          <a:p>
            <a:pPr marL="742950" lvl="1" indent="-285750">
              <a:buFont typeface="Arial" panose="020B0604020202020204" pitchFamily="34" charset="0"/>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Calibri"/>
              <a:ea typeface="Calibri"/>
              <a:cs typeface="Calibri"/>
            </a:endParaRPr>
          </a:p>
          <a:p>
            <a:pPr marL="742950" lvl="1" indent="-285750">
              <a:buFont typeface="Arial"/>
              <a:buChar char="•"/>
              <a:defRPr/>
            </a:pPr>
            <a:endParaRPr lang="en-US" sz="1400" dirty="0">
              <a:solidFill>
                <a:srgbClr val="000000"/>
              </a:solidFill>
              <a:latin typeface="Calibri"/>
              <a:ea typeface="Calibri"/>
              <a:cs typeface="Calibri"/>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994234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A0C84-2122-7A3F-556D-698FDAE278B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8FFCBDD-5AB0-7A66-4485-BFC99F4121F1}"/>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#2</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7A32900-F7BD-E289-D032-B670EBD34099}"/>
                  </a:ext>
                </a:extLst>
              </p:cNvPr>
              <p:cNvSpPr txBox="1"/>
              <p:nvPr/>
            </p:nvSpPr>
            <p:spPr>
              <a:xfrm>
                <a:off x="583474" y="692983"/>
                <a:ext cx="10734383" cy="611314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NASGRO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Geometry = TC07 </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Radius = 2 in </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Diameter = 2 x R = 4</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Thickness = 0.1 in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Material = Aluminum 2024-T3</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Fracture Toughness = </a:t>
                </a:r>
                <a14:m>
                  <m:oMath xmlns:m="http://schemas.openxmlformats.org/officeDocument/2006/math">
                    <m:r>
                      <a:rPr lang="en-US" sz="1400" b="0" i="1" dirty="0" smtClean="0">
                        <a:solidFill>
                          <a:srgbClr val="000000"/>
                        </a:solidFill>
                        <a:latin typeface="Cambria Math" panose="02040503050406030204" pitchFamily="18" charset="0"/>
                        <a:cs typeface="Times New Roman"/>
                      </a:rPr>
                      <m:t>22</m:t>
                    </m:r>
                    <m:r>
                      <a:rPr lang="en-US" sz="1400" i="1" dirty="0">
                        <a:solidFill>
                          <a:srgbClr val="000000"/>
                        </a:solidFill>
                        <a:latin typeface="Cambria Math" panose="02040503050406030204" pitchFamily="18" charset="0"/>
                        <a:ea typeface="Cambria Math" panose="02040503050406030204" pitchFamily="18" charset="0"/>
                        <a:cs typeface="Times New Roman"/>
                      </a:rPr>
                      <m:t>×</m:t>
                    </m:r>
                    <m:sSup>
                      <m:sSupPr>
                        <m:ctrlPr>
                          <a:rPr lang="en-US" sz="1400" i="1" dirty="0" smtClean="0">
                            <a:solidFill>
                              <a:srgbClr val="000000"/>
                            </a:solidFill>
                            <a:latin typeface="Cambria Math" panose="02040503050406030204" pitchFamily="18" charset="0"/>
                            <a:cs typeface="Times New Roman"/>
                          </a:rPr>
                        </m:ctrlPr>
                      </m:sSupPr>
                      <m:e>
                        <m:r>
                          <a:rPr lang="en-US" sz="1400" b="0" i="1" dirty="0" smtClean="0">
                            <a:solidFill>
                              <a:srgbClr val="000000"/>
                            </a:solidFill>
                            <a:latin typeface="Cambria Math" panose="02040503050406030204" pitchFamily="18" charset="0"/>
                            <a:cs typeface="Times New Roman"/>
                          </a:rPr>
                          <m:t>10</m:t>
                        </m:r>
                      </m:e>
                      <m:sup>
                        <m:r>
                          <a:rPr lang="en-US" sz="1400" b="0" i="1" dirty="0" smtClean="0">
                            <a:solidFill>
                              <a:srgbClr val="000000"/>
                            </a:solidFill>
                            <a:latin typeface="Cambria Math" panose="02040503050406030204" pitchFamily="18" charset="0"/>
                            <a:cs typeface="Times New Roman"/>
                          </a:rPr>
                          <m:t>3</m:t>
                        </m:r>
                      </m:sup>
                    </m:sSup>
                    <m:r>
                      <a:rPr lang="en-US" sz="1400" b="0" i="1" dirty="0" smtClean="0">
                        <a:solidFill>
                          <a:srgbClr val="000000"/>
                        </a:solidFill>
                        <a:latin typeface="Cambria Math" panose="02040503050406030204" pitchFamily="18" charset="0"/>
                        <a:cs typeface="Times New Roman"/>
                      </a:rPr>
                      <m:t> </m:t>
                    </m:r>
                    <m:r>
                      <a:rPr lang="en-US" sz="1400" i="1" dirty="0" smtClean="0">
                        <a:solidFill>
                          <a:srgbClr val="000000"/>
                        </a:solidFill>
                        <a:latin typeface="Cambria Math" panose="02040503050406030204" pitchFamily="18" charset="0"/>
                        <a:ea typeface="Calibri"/>
                        <a:cs typeface="Times New Roman"/>
                      </a:rPr>
                      <m:t>𝑝𝑠𝑖</m:t>
                    </m:r>
                    <m:r>
                      <a:rPr lang="en-US" sz="1400" b="0" i="1" dirty="0" smtClean="0">
                        <a:solidFill>
                          <a:srgbClr val="000000"/>
                        </a:solidFill>
                        <a:latin typeface="Cambria Math" panose="02040503050406030204" pitchFamily="18" charset="0"/>
                        <a:ea typeface="Calibri"/>
                        <a:cs typeface="Times New Roman"/>
                      </a:rPr>
                      <m:t>−</m:t>
                    </m:r>
                    <m:sSup>
                      <m:sSupPr>
                        <m:ctrlPr>
                          <a:rPr lang="en-US" sz="1400" b="0" i="1" dirty="0" smtClean="0">
                            <a:solidFill>
                              <a:srgbClr val="000000"/>
                            </a:solidFill>
                            <a:latin typeface="Cambria Math" panose="02040503050406030204" pitchFamily="18" charset="0"/>
                            <a:cs typeface="Times New Roman"/>
                          </a:rPr>
                        </m:ctrlPr>
                      </m:sSupPr>
                      <m:e>
                        <m:r>
                          <a:rPr lang="en-US" sz="1400" b="0" i="1" dirty="0" smtClean="0">
                            <a:solidFill>
                              <a:srgbClr val="000000"/>
                            </a:solidFill>
                            <a:latin typeface="Cambria Math" panose="02040503050406030204" pitchFamily="18" charset="0"/>
                            <a:cs typeface="Times New Roman"/>
                          </a:rPr>
                          <m:t>𝑖𝑛</m:t>
                        </m:r>
                      </m:e>
                      <m:sup>
                        <m:r>
                          <a:rPr lang="en-US" sz="1400" b="0" i="1" dirty="0" smtClean="0">
                            <a:solidFill>
                              <a:srgbClr val="000000"/>
                            </a:solidFill>
                            <a:latin typeface="Cambria Math" panose="02040503050406030204" pitchFamily="18" charset="0"/>
                            <a:cs typeface="Times New Roman"/>
                          </a:rPr>
                          <m:t>1/2</m:t>
                        </m:r>
                      </m:sup>
                    </m:sSup>
                  </m:oMath>
                </a14:m>
                <a:endParaRPr lang="en-US" sz="1400" dirty="0">
                  <a:solidFill>
                    <a:srgbClr val="000000"/>
                  </a:solidFill>
                  <a:latin typeface="Times New Roman"/>
                  <a:ea typeface="Calibri"/>
                  <a:cs typeface="Times New Roman"/>
                </a:endParaRP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Yield strength = </a:t>
                </a:r>
                <a14:m>
                  <m:oMath xmlns:m="http://schemas.openxmlformats.org/officeDocument/2006/math">
                    <m:r>
                      <a:rPr lang="en-US" sz="1400" i="1" dirty="0">
                        <a:solidFill>
                          <a:srgbClr val="000000"/>
                        </a:solidFill>
                        <a:latin typeface="Cambria Math" panose="02040503050406030204" pitchFamily="18" charset="0"/>
                        <a:cs typeface="Times New Roman"/>
                      </a:rPr>
                      <m:t>4</m:t>
                    </m:r>
                    <m:r>
                      <a:rPr lang="en-US" sz="1400" b="0" i="1" dirty="0" smtClean="0">
                        <a:solidFill>
                          <a:srgbClr val="000000"/>
                        </a:solidFill>
                        <a:latin typeface="Cambria Math" panose="02040503050406030204" pitchFamily="18" charset="0"/>
                        <a:cs typeface="Times New Roman"/>
                      </a:rPr>
                      <m:t>7</m:t>
                    </m:r>
                    <m:r>
                      <a:rPr lang="en-US" sz="1400" i="1" dirty="0">
                        <a:solidFill>
                          <a:srgbClr val="000000"/>
                        </a:solidFill>
                        <a:latin typeface="Cambria Math" panose="02040503050406030204" pitchFamily="18" charset="0"/>
                        <a:ea typeface="Cambria Math" panose="02040503050406030204" pitchFamily="18" charset="0"/>
                        <a:cs typeface="Times New Roman"/>
                      </a:rPr>
                      <m:t>×</m:t>
                    </m:r>
                    <m:sSup>
                      <m:sSupPr>
                        <m:ctrlPr>
                          <a:rPr lang="en-US" sz="1400" i="1" dirty="0" smtClean="0">
                            <a:solidFill>
                              <a:srgbClr val="000000"/>
                            </a:solidFill>
                            <a:latin typeface="Cambria Math" panose="02040503050406030204" pitchFamily="18" charset="0"/>
                            <a:cs typeface="Times New Roman"/>
                          </a:rPr>
                        </m:ctrlPr>
                      </m:sSupPr>
                      <m:e>
                        <m:r>
                          <a:rPr lang="en-US" sz="1400" b="0" i="1" dirty="0" smtClean="0">
                            <a:solidFill>
                              <a:srgbClr val="000000"/>
                            </a:solidFill>
                            <a:latin typeface="Cambria Math" panose="02040503050406030204" pitchFamily="18" charset="0"/>
                            <a:cs typeface="Times New Roman"/>
                          </a:rPr>
                          <m:t>10</m:t>
                        </m:r>
                      </m:e>
                      <m:sup>
                        <m:r>
                          <a:rPr lang="en-US" sz="1400" b="0" i="1" dirty="0" smtClean="0">
                            <a:solidFill>
                              <a:srgbClr val="000000"/>
                            </a:solidFill>
                            <a:latin typeface="Cambria Math" panose="02040503050406030204" pitchFamily="18" charset="0"/>
                            <a:cs typeface="Times New Roman"/>
                          </a:rPr>
                          <m:t>3</m:t>
                        </m:r>
                      </m:sup>
                    </m:sSup>
                    <m:r>
                      <a:rPr lang="en-US" sz="1400" b="0" i="1" dirty="0" smtClean="0">
                        <a:solidFill>
                          <a:srgbClr val="000000"/>
                        </a:solidFill>
                        <a:latin typeface="Cambria Math" panose="02040503050406030204" pitchFamily="18" charset="0"/>
                        <a:cs typeface="Times New Roman"/>
                      </a:rPr>
                      <m:t> </m:t>
                    </m:r>
                    <m:r>
                      <a:rPr lang="en-US" sz="1400" i="1" dirty="0" smtClean="0">
                        <a:solidFill>
                          <a:srgbClr val="000000"/>
                        </a:solidFill>
                        <a:latin typeface="Cambria Math" panose="02040503050406030204" pitchFamily="18" charset="0"/>
                        <a:ea typeface="Calibri"/>
                        <a:cs typeface="Times New Roman"/>
                      </a:rPr>
                      <m:t>𝑝𝑠𝑖</m:t>
                    </m:r>
                    <m:r>
                      <a:rPr lang="en-US" sz="1400" b="0" i="1" dirty="0" smtClean="0">
                        <a:solidFill>
                          <a:srgbClr val="000000"/>
                        </a:solidFill>
                        <a:latin typeface="Cambria Math" panose="02040503050406030204" pitchFamily="18" charset="0"/>
                        <a:ea typeface="Calibri"/>
                        <a:cs typeface="Times New Roman"/>
                      </a:rPr>
                      <m:t>−</m:t>
                    </m:r>
                    <m:sSup>
                      <m:sSupPr>
                        <m:ctrlPr>
                          <a:rPr lang="en-US" sz="1400" b="0" i="1" dirty="0" smtClean="0">
                            <a:solidFill>
                              <a:srgbClr val="000000"/>
                            </a:solidFill>
                            <a:latin typeface="Cambria Math" panose="02040503050406030204" pitchFamily="18" charset="0"/>
                            <a:cs typeface="Times New Roman"/>
                          </a:rPr>
                        </m:ctrlPr>
                      </m:sSupPr>
                      <m:e>
                        <m:r>
                          <a:rPr lang="en-US" sz="1400" b="0" i="1" dirty="0" smtClean="0">
                            <a:solidFill>
                              <a:srgbClr val="000000"/>
                            </a:solidFill>
                            <a:latin typeface="Cambria Math" panose="02040503050406030204" pitchFamily="18" charset="0"/>
                            <a:cs typeface="Times New Roman"/>
                          </a:rPr>
                          <m:t>𝑖𝑛</m:t>
                        </m:r>
                      </m:e>
                      <m:sup>
                        <m:r>
                          <a:rPr lang="en-US" sz="1400" b="0" i="1" dirty="0" smtClean="0">
                            <a:solidFill>
                              <a:srgbClr val="000000"/>
                            </a:solidFill>
                            <a:latin typeface="Cambria Math" panose="02040503050406030204" pitchFamily="18" charset="0"/>
                            <a:cs typeface="Times New Roman"/>
                          </a:rPr>
                          <m:t>1/2</m:t>
                        </m:r>
                      </m:sup>
                    </m:sSup>
                  </m:oMath>
                </a14:m>
                <a:endParaRPr lang="en-US" sz="1400" dirty="0">
                  <a:solidFill>
                    <a:srgbClr val="000000"/>
                  </a:solidFill>
                  <a:latin typeface="Times New Roman"/>
                  <a:ea typeface="Calibri"/>
                  <a:cs typeface="Times New Roman"/>
                </a:endParaRP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Through crack in a pipe </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Crack propagation analysis </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NASCCS</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Pressure = 5,550 psi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Incorporate F.S. = 1.4 </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K</a:t>
                </a:r>
                <a:r>
                  <a:rPr lang="en-US" sz="1400" baseline="-25000" dirty="0">
                    <a:solidFill>
                      <a:srgbClr val="000000"/>
                    </a:solidFill>
                    <a:latin typeface="Times New Roman"/>
                    <a:ea typeface="Calibri"/>
                    <a:cs typeface="Times New Roman"/>
                  </a:rPr>
                  <a:t>IC</a:t>
                </a:r>
                <a:r>
                  <a:rPr lang="en-US" sz="1400" dirty="0">
                    <a:solidFill>
                      <a:srgbClr val="000000"/>
                    </a:solidFill>
                    <a:latin typeface="Times New Roman"/>
                    <a:ea typeface="Calibri"/>
                    <a:cs typeface="Times New Roman"/>
                  </a:rPr>
                  <a:t> / 1.4 </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15714 </a:t>
                </a:r>
                <a14:m>
                  <m:oMath xmlns:m="http://schemas.openxmlformats.org/officeDocument/2006/math">
                    <m:r>
                      <a:rPr lang="en-US" sz="1400" i="1" dirty="0" smtClean="0">
                        <a:solidFill>
                          <a:srgbClr val="000000"/>
                        </a:solidFill>
                        <a:latin typeface="Cambria Math" panose="02040503050406030204" pitchFamily="18" charset="0"/>
                        <a:ea typeface="Calibri"/>
                        <a:cs typeface="Times New Roman"/>
                      </a:rPr>
                      <m:t>𝑝𝑠𝑖</m:t>
                    </m:r>
                    <m:r>
                      <a:rPr lang="en-US" sz="1400" b="0" i="1" dirty="0" smtClean="0">
                        <a:solidFill>
                          <a:srgbClr val="000000"/>
                        </a:solidFill>
                        <a:latin typeface="Cambria Math" panose="02040503050406030204" pitchFamily="18" charset="0"/>
                        <a:ea typeface="Calibri"/>
                        <a:cs typeface="Times New Roman"/>
                      </a:rPr>
                      <m:t>−</m:t>
                    </m:r>
                    <m:sSup>
                      <m:sSupPr>
                        <m:ctrlPr>
                          <a:rPr lang="en-US" sz="1400" b="0" i="1" dirty="0" smtClean="0">
                            <a:solidFill>
                              <a:srgbClr val="000000"/>
                            </a:solidFill>
                            <a:latin typeface="Cambria Math" panose="02040503050406030204" pitchFamily="18" charset="0"/>
                            <a:cs typeface="Times New Roman"/>
                          </a:rPr>
                        </m:ctrlPr>
                      </m:sSupPr>
                      <m:e>
                        <m:r>
                          <a:rPr lang="en-US" sz="1400" b="0" i="1" dirty="0" smtClean="0">
                            <a:solidFill>
                              <a:srgbClr val="000000"/>
                            </a:solidFill>
                            <a:latin typeface="Cambria Math" panose="02040503050406030204" pitchFamily="18" charset="0"/>
                            <a:cs typeface="Times New Roman"/>
                          </a:rPr>
                          <m:t>𝑖𝑛</m:t>
                        </m:r>
                      </m:e>
                      <m:sup>
                        <m:r>
                          <a:rPr lang="en-US" sz="1400" b="0" i="1" dirty="0" smtClean="0">
                            <a:solidFill>
                              <a:srgbClr val="000000"/>
                            </a:solidFill>
                            <a:latin typeface="Cambria Math" panose="02040503050406030204" pitchFamily="18" charset="0"/>
                            <a:cs typeface="Times New Roman"/>
                          </a:rPr>
                          <m:t>1/2</m:t>
                        </m:r>
                      </m:sup>
                    </m:sSup>
                  </m:oMath>
                </a14:m>
                <a:endParaRPr lang="en-US" sz="1400" dirty="0">
                  <a:solidFill>
                    <a:srgbClr val="000000"/>
                  </a:solidFill>
                  <a:latin typeface="Times New Roman"/>
                  <a:ea typeface="Calibri"/>
                  <a:cs typeface="Times New Roman"/>
                </a:endParaRPr>
              </a:p>
              <a:p>
                <a:pPr marL="742950" lvl="1" indent="-285750">
                  <a:buFont typeface="Arial" panose="020B0604020202020204" pitchFamily="34" charset="0"/>
                  <a:buChar char="•"/>
                  <a:defRPr/>
                </a:pPr>
                <a14:m>
                  <m:oMath xmlns:m="http://schemas.openxmlformats.org/officeDocument/2006/math">
                    <m:r>
                      <a:rPr lang="en-US" sz="1400" b="0" i="1" smtClean="0">
                        <a:solidFill>
                          <a:srgbClr val="000000"/>
                        </a:solidFill>
                        <a:latin typeface="Cambria Math" panose="02040503050406030204" pitchFamily="18" charset="0"/>
                        <a:cs typeface="Times New Roman"/>
                      </a:rPr>
                      <m:t>𝑅</m:t>
                    </m:r>
                    <m:r>
                      <a:rPr lang="en-US" sz="1400" b="0" i="1" smtClean="0">
                        <a:solidFill>
                          <a:srgbClr val="000000"/>
                        </a:solidFill>
                        <a:latin typeface="Cambria Math" panose="02040503050406030204" pitchFamily="18" charset="0"/>
                        <a:cs typeface="Times New Roman"/>
                      </a:rPr>
                      <m:t>=</m:t>
                    </m:r>
                    <m:f>
                      <m:fPr>
                        <m:ctrlPr>
                          <a:rPr lang="en-US" sz="1400" b="0" i="1" smtClean="0">
                            <a:solidFill>
                              <a:srgbClr val="000000"/>
                            </a:solidFill>
                            <a:latin typeface="Cambria Math" panose="02040503050406030204" pitchFamily="18" charset="0"/>
                            <a:cs typeface="Times New Roman"/>
                          </a:rPr>
                        </m:ctrlPr>
                      </m:fPr>
                      <m:num>
                        <m:r>
                          <a:rPr lang="en-US" sz="1400" b="0" i="1" smtClean="0">
                            <a:solidFill>
                              <a:srgbClr val="000000"/>
                            </a:solidFill>
                            <a:latin typeface="Cambria Math" panose="02040503050406030204" pitchFamily="18" charset="0"/>
                            <a:cs typeface="Times New Roman"/>
                          </a:rPr>
                          <m:t>𝐷</m:t>
                        </m:r>
                        <m:r>
                          <a:rPr lang="en-US" sz="1400" b="0" i="1" smtClean="0">
                            <a:solidFill>
                              <a:srgbClr val="000000"/>
                            </a:solidFill>
                            <a:latin typeface="Cambria Math" panose="02040503050406030204" pitchFamily="18" charset="0"/>
                            <a:cs typeface="Times New Roman"/>
                          </a:rPr>
                          <m:t>−</m:t>
                        </m:r>
                        <m:r>
                          <a:rPr lang="en-US" sz="1400" b="0" i="1" smtClean="0">
                            <a:solidFill>
                              <a:srgbClr val="000000"/>
                            </a:solidFill>
                            <a:latin typeface="Cambria Math" panose="02040503050406030204" pitchFamily="18" charset="0"/>
                            <a:cs typeface="Times New Roman"/>
                          </a:rPr>
                          <m:t>𝑡</m:t>
                        </m:r>
                      </m:num>
                      <m:den>
                        <m:r>
                          <a:rPr lang="en-US" sz="1400" b="0" i="1" smtClean="0">
                            <a:solidFill>
                              <a:srgbClr val="000000"/>
                            </a:solidFill>
                            <a:latin typeface="Cambria Math" panose="02040503050406030204" pitchFamily="18" charset="0"/>
                            <a:cs typeface="Times New Roman"/>
                          </a:rPr>
                          <m:t>2</m:t>
                        </m:r>
                      </m:den>
                    </m:f>
                  </m:oMath>
                </a14:m>
                <a:r>
                  <a:rPr lang="en-US" sz="1400" dirty="0">
                    <a:solidFill>
                      <a:srgbClr val="000000"/>
                    </a:solidFill>
                    <a:latin typeface="Cambria Math" panose="02040503050406030204" pitchFamily="18" charset="0"/>
                    <a:cs typeface="Times New Roman"/>
                  </a:rPr>
                  <a:t> = 1.95</a:t>
                </a:r>
              </a:p>
              <a:p>
                <a:pPr marL="742950" lvl="1" indent="-285750">
                  <a:buFont typeface="Arial" panose="020B0604020202020204" pitchFamily="34" charset="0"/>
                  <a:buChar char="•"/>
                  <a:defRPr/>
                </a:pPr>
                <a14:m>
                  <m:oMath xmlns:m="http://schemas.openxmlformats.org/officeDocument/2006/math">
                    <m:sSub>
                      <m:sSubPr>
                        <m:ctrlPr>
                          <a:rPr lang="en-US" sz="1400" i="1" smtClean="0">
                            <a:solidFill>
                              <a:srgbClr val="000000"/>
                            </a:solidFill>
                            <a:latin typeface="Cambria Math" panose="02040503050406030204" pitchFamily="18" charset="0"/>
                            <a:cs typeface="Times New Roman"/>
                          </a:rPr>
                        </m:ctrlPr>
                      </m:sSubPr>
                      <m:e>
                        <m:r>
                          <a:rPr lang="en-US" sz="1400" b="0" i="1" smtClean="0">
                            <a:solidFill>
                              <a:srgbClr val="000000"/>
                            </a:solidFill>
                            <a:latin typeface="Cambria Math" panose="02040503050406030204" pitchFamily="18" charset="0"/>
                            <a:cs typeface="Times New Roman"/>
                          </a:rPr>
                          <m:t>𝑆</m:t>
                        </m:r>
                      </m:e>
                      <m:sub>
                        <m:r>
                          <a:rPr lang="en-US" sz="1400" b="0" i="1" smtClean="0">
                            <a:solidFill>
                              <a:srgbClr val="000000"/>
                            </a:solidFill>
                            <a:latin typeface="Cambria Math" panose="02040503050406030204" pitchFamily="18" charset="0"/>
                            <a:cs typeface="Times New Roman"/>
                          </a:rPr>
                          <m:t>0</m:t>
                        </m:r>
                      </m:sub>
                    </m:sSub>
                    <m:r>
                      <a:rPr lang="en-US" sz="1400" b="0" i="1" smtClean="0">
                        <a:solidFill>
                          <a:srgbClr val="000000"/>
                        </a:solidFill>
                        <a:latin typeface="Cambria Math" panose="02040503050406030204" pitchFamily="18" charset="0"/>
                        <a:cs typeface="Times New Roman"/>
                      </a:rPr>
                      <m:t>=</m:t>
                    </m:r>
                    <m:f>
                      <m:fPr>
                        <m:ctrlPr>
                          <a:rPr lang="en-US" sz="1400" b="0" i="1" smtClean="0">
                            <a:solidFill>
                              <a:srgbClr val="000000"/>
                            </a:solidFill>
                            <a:latin typeface="Cambria Math" panose="02040503050406030204" pitchFamily="18" charset="0"/>
                            <a:cs typeface="Times New Roman"/>
                          </a:rPr>
                        </m:ctrlPr>
                      </m:fPr>
                      <m:num>
                        <m:r>
                          <a:rPr lang="en-US" sz="1400" b="0" i="1" smtClean="0">
                            <a:solidFill>
                              <a:srgbClr val="000000"/>
                            </a:solidFill>
                            <a:latin typeface="Cambria Math" panose="02040503050406030204" pitchFamily="18" charset="0"/>
                            <a:cs typeface="Times New Roman"/>
                          </a:rPr>
                          <m:t>𝑝𝑅</m:t>
                        </m:r>
                      </m:num>
                      <m:den>
                        <m:r>
                          <a:rPr lang="en-US" sz="1400" b="0" i="1" smtClean="0">
                            <a:solidFill>
                              <a:srgbClr val="000000"/>
                            </a:solidFill>
                            <a:latin typeface="Cambria Math" panose="02040503050406030204" pitchFamily="18" charset="0"/>
                            <a:cs typeface="Times New Roman"/>
                          </a:rPr>
                          <m:t>𝑡</m:t>
                        </m:r>
                      </m:den>
                    </m:f>
                    <m:r>
                      <a:rPr lang="en-US" sz="1400" b="0" i="1" smtClean="0">
                        <a:solidFill>
                          <a:srgbClr val="000000"/>
                        </a:solidFill>
                        <a:latin typeface="Cambria Math" panose="02040503050406030204" pitchFamily="18" charset="0"/>
                        <a:cs typeface="Times New Roman"/>
                      </a:rPr>
                      <m:t>=</m:t>
                    </m:r>
                  </m:oMath>
                </a14:m>
                <a:r>
                  <a:rPr lang="en-US" sz="1400" dirty="0">
                    <a:solidFill>
                      <a:srgbClr val="000000"/>
                    </a:solidFill>
                    <a:latin typeface="Times New Roman"/>
                    <a:ea typeface="Calibri"/>
                    <a:cs typeface="Times New Roman"/>
                  </a:rPr>
                  <a:t> 108225 psi</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Is the acceptable flaw size inspectable by dye penetrant?</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Need to find critical crack size</a:t>
                </a:r>
              </a:p>
              <a:p>
                <a:pPr lvl="1">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lvl="1">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Aluminum Properties - </a:t>
                </a:r>
                <a:r>
                  <a:rPr lang="en-US" sz="1400" dirty="0">
                    <a:solidFill>
                      <a:srgbClr val="000000"/>
                    </a:solidFill>
                    <a:latin typeface="Times New Roman" panose="02020603050405020304" pitchFamily="18" charset="0"/>
                    <a:ea typeface="Calibri"/>
                    <a:cs typeface="Times New Roman" panose="02020603050405020304" pitchFamily="18" charset="0"/>
                    <a:hlinkClick r:id="rId3"/>
                  </a:rPr>
                  <a:t>https://www.makeitfrom.com/material-properties/2024-T3-Aluminum</a:t>
                </a: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Calibri"/>
                  <a:ea typeface="Calibri"/>
                  <a:cs typeface="Calibri"/>
                </a:endParaRPr>
              </a:p>
              <a:p>
                <a:pPr marL="742950" lvl="1" indent="-285750">
                  <a:buFont typeface="Arial"/>
                  <a:buChar char="•"/>
                  <a:defRPr/>
                </a:pPr>
                <a:endParaRPr lang="en-US" sz="1400" dirty="0">
                  <a:solidFill>
                    <a:srgbClr val="000000"/>
                  </a:solidFill>
                  <a:latin typeface="Calibri"/>
                  <a:ea typeface="Calibri"/>
                  <a:cs typeface="Calibri"/>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p:txBody>
          </p:sp>
        </mc:Choice>
        <mc:Fallback xmlns="">
          <p:sp>
            <p:nvSpPr>
              <p:cNvPr id="6" name="TextBox 5">
                <a:extLst>
                  <a:ext uri="{FF2B5EF4-FFF2-40B4-BE49-F238E27FC236}">
                    <a16:creationId xmlns:a16="http://schemas.microsoft.com/office/drawing/2014/main" id="{F7A32900-F7BD-E289-D032-B670EBD34099}"/>
                  </a:ext>
                </a:extLst>
              </p:cNvPr>
              <p:cNvSpPr txBox="1">
                <a:spLocks noRot="1" noChangeAspect="1" noMove="1" noResize="1" noEditPoints="1" noAdjustHandles="1" noChangeArrowheads="1" noChangeShapeType="1" noTextEdit="1"/>
              </p:cNvSpPr>
              <p:nvPr/>
            </p:nvSpPr>
            <p:spPr>
              <a:xfrm>
                <a:off x="583474" y="692983"/>
                <a:ext cx="10734383" cy="6113148"/>
              </a:xfrm>
              <a:prstGeom prst="rect">
                <a:avLst/>
              </a:prstGeom>
              <a:blipFill>
                <a:blip r:embed="rId4"/>
                <a:stretch>
                  <a:fillRect l="-114" t="-200"/>
                </a:stretch>
              </a:blipFill>
            </p:spPr>
            <p:txBody>
              <a:bodyPr/>
              <a:lstStyle/>
              <a:p>
                <a:r>
                  <a:rPr lang="en-US">
                    <a:noFill/>
                  </a:rPr>
                  <a:t> </a:t>
                </a:r>
              </a:p>
            </p:txBody>
          </p:sp>
        </mc:Fallback>
      </mc:AlternateContent>
      <p:pic>
        <p:nvPicPr>
          <p:cNvPr id="3" name="Picture 2">
            <a:extLst>
              <a:ext uri="{FF2B5EF4-FFF2-40B4-BE49-F238E27FC236}">
                <a16:creationId xmlns:a16="http://schemas.microsoft.com/office/drawing/2014/main" id="{09038E4A-8CBA-DDF2-AB87-4D81820C0E3B}"/>
              </a:ext>
            </a:extLst>
          </p:cNvPr>
          <p:cNvPicPr>
            <a:picLocks noChangeAspect="1"/>
          </p:cNvPicPr>
          <p:nvPr/>
        </p:nvPicPr>
        <p:blipFill>
          <a:blip r:embed="rId5">
            <a:extLst>
              <a:ext uri="{28A0092B-C50C-407E-A947-70E740481C1C}">
                <a14:useLocalDpi xmlns:a14="http://schemas.microsoft.com/office/drawing/2010/main" val="0"/>
              </a:ext>
            </a:extLst>
          </a:blip>
          <a:srcRect r="24386"/>
          <a:stretch/>
        </p:blipFill>
        <p:spPr>
          <a:xfrm>
            <a:off x="7440405" y="471309"/>
            <a:ext cx="3366140" cy="4746909"/>
          </a:xfrm>
          <a:prstGeom prst="rect">
            <a:avLst/>
          </a:prstGeom>
        </p:spPr>
      </p:pic>
    </p:spTree>
    <p:extLst>
      <p:ext uri="{BB962C8B-B14F-4D97-AF65-F5344CB8AC3E}">
        <p14:creationId xmlns:p14="http://schemas.microsoft.com/office/powerpoint/2010/main" val="1700327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E0EC-D838-EA56-518D-056C5AED84B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6DF9119-BC56-7B5B-7220-C71043B492F0}"/>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#2 Cont.</a:t>
            </a:r>
            <a:r>
              <a:rPr lang="en-US" sz="2400" dirty="0">
                <a:solidFill>
                  <a:srgbClr val="990000"/>
                </a:solidFill>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E08B256-C801-37E1-95B3-96580958F4AA}"/>
                  </a:ext>
                </a:extLst>
              </p:cNvPr>
              <p:cNvSpPr txBox="1"/>
              <p:nvPr/>
            </p:nvSpPr>
            <p:spPr>
              <a:xfrm>
                <a:off x="583474" y="692983"/>
                <a:ext cx="10734383" cy="224676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Results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Max acceptable flaw size = </a:t>
                </a:r>
                <a14:m>
                  <m:oMath xmlns:m="http://schemas.openxmlformats.org/officeDocument/2006/math">
                    <m:r>
                      <a:rPr lang="en-US" sz="1400" i="1" dirty="0" smtClean="0">
                        <a:solidFill>
                          <a:srgbClr val="000000"/>
                        </a:solidFill>
                        <a:latin typeface="Cambria Math" panose="02040503050406030204" pitchFamily="18" charset="0"/>
                        <a:ea typeface="Calibri"/>
                        <a:cs typeface="Times New Roman"/>
                      </a:rPr>
                      <m:t>6.6667</m:t>
                    </m:r>
                    <m:r>
                      <a:rPr lang="en-US" sz="1400" i="1" dirty="0" smtClean="0">
                        <a:solidFill>
                          <a:srgbClr val="000000"/>
                        </a:solidFill>
                        <a:latin typeface="Cambria Math" panose="02040503050406030204" pitchFamily="18" charset="0"/>
                        <a:ea typeface="Cambria Math" panose="02040503050406030204" pitchFamily="18" charset="0"/>
                        <a:cs typeface="Times New Roman"/>
                      </a:rPr>
                      <m:t>×</m:t>
                    </m:r>
                    <m:sSup>
                      <m:sSupPr>
                        <m:ctrlPr>
                          <a:rPr lang="en-US" sz="1400" i="1" dirty="0" smtClean="0">
                            <a:solidFill>
                              <a:srgbClr val="000000"/>
                            </a:solidFill>
                            <a:latin typeface="Cambria Math" panose="02040503050406030204" pitchFamily="18" charset="0"/>
                            <a:ea typeface="Cambria Math" panose="02040503050406030204" pitchFamily="18" charset="0"/>
                            <a:cs typeface="Times New Roman"/>
                          </a:rPr>
                        </m:ctrlPr>
                      </m:sSupPr>
                      <m:e>
                        <m:r>
                          <a:rPr lang="en-US" sz="1400" b="0" i="1" dirty="0" smtClean="0">
                            <a:solidFill>
                              <a:srgbClr val="000000"/>
                            </a:solidFill>
                            <a:latin typeface="Cambria Math" panose="02040503050406030204" pitchFamily="18" charset="0"/>
                            <a:ea typeface="Cambria Math" panose="02040503050406030204" pitchFamily="18" charset="0"/>
                            <a:cs typeface="Times New Roman"/>
                          </a:rPr>
                          <m:t>10</m:t>
                        </m:r>
                      </m:e>
                      <m:sup>
                        <m:r>
                          <a:rPr lang="en-US" sz="1400" b="0" i="1" dirty="0" smtClean="0">
                            <a:solidFill>
                              <a:srgbClr val="000000"/>
                            </a:solidFill>
                            <a:latin typeface="Cambria Math" panose="02040503050406030204" pitchFamily="18" charset="0"/>
                            <a:ea typeface="Cambria Math" panose="02040503050406030204" pitchFamily="18" charset="0"/>
                            <a:cs typeface="Times New Roman"/>
                          </a:rPr>
                          <m:t>−3</m:t>
                        </m:r>
                      </m:sup>
                    </m:sSup>
                    <m:r>
                      <a:rPr lang="en-US" sz="1400" b="0" i="0" dirty="0" smtClean="0">
                        <a:solidFill>
                          <a:srgbClr val="000000"/>
                        </a:solidFill>
                        <a:latin typeface="Cambria Math" panose="02040503050406030204" pitchFamily="18" charset="0"/>
                        <a:ea typeface="Cambria Math" panose="02040503050406030204" pitchFamily="18" charset="0"/>
                        <a:cs typeface="Times New Roman"/>
                      </a:rPr>
                      <m:t> </m:t>
                    </m:r>
                    <m:r>
                      <m:rPr>
                        <m:sty m:val="p"/>
                      </m:rPr>
                      <a:rPr lang="en-US" sz="1400" b="0" i="0" dirty="0" smtClean="0">
                        <a:solidFill>
                          <a:srgbClr val="000000"/>
                        </a:solidFill>
                        <a:latin typeface="Cambria Math" panose="02040503050406030204" pitchFamily="18" charset="0"/>
                        <a:ea typeface="Cambria Math" panose="02040503050406030204" pitchFamily="18" charset="0"/>
                        <a:cs typeface="Times New Roman"/>
                      </a:rPr>
                      <m:t>in</m:t>
                    </m:r>
                  </m:oMath>
                </a14:m>
                <a:endParaRPr lang="en-US" sz="1400" dirty="0">
                  <a:solidFill>
                    <a:srgbClr val="000000"/>
                  </a:solidFill>
                  <a:latin typeface="Times New Roman"/>
                  <a:ea typeface="Calibri"/>
                  <a:cs typeface="Times New Roman"/>
                </a:endParaRP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0.0067</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2C = </a:t>
                </a:r>
                <a:r>
                  <a:rPr lang="en-US" sz="1400">
                    <a:solidFill>
                      <a:srgbClr val="000000"/>
                    </a:solidFill>
                    <a:latin typeface="Times New Roman"/>
                    <a:ea typeface="Calibri"/>
                    <a:cs typeface="Times New Roman"/>
                  </a:rPr>
                  <a:t>0.0134 in </a:t>
                </a:r>
                <a:endParaRPr lang="en-US" sz="1400" dirty="0">
                  <a:solidFill>
                    <a:srgbClr val="000000"/>
                  </a:solidFill>
                  <a:latin typeface="Times New Roman"/>
                  <a:ea typeface="Calibri"/>
                  <a:cs typeface="Times New Roman"/>
                </a:endParaRP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 This was calculated using an outer diameter of 4 in. </a:t>
                </a:r>
              </a:p>
              <a:p>
                <a:pPr marL="342900" indent="-342900">
                  <a:buFont typeface="Arial"/>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Calibri"/>
                  <a:ea typeface="Calibri"/>
                  <a:cs typeface="Calibri"/>
                </a:endParaRPr>
              </a:p>
              <a:p>
                <a:pPr marL="742950" lvl="1" indent="-285750">
                  <a:buFont typeface="Arial"/>
                  <a:buChar char="•"/>
                  <a:defRPr/>
                </a:pPr>
                <a:endParaRPr lang="en-US" sz="1400" dirty="0">
                  <a:solidFill>
                    <a:srgbClr val="000000"/>
                  </a:solidFill>
                  <a:latin typeface="Calibri"/>
                  <a:ea typeface="Calibri"/>
                  <a:cs typeface="Calibri"/>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p:txBody>
          </p:sp>
        </mc:Choice>
        <mc:Fallback xmlns="">
          <p:sp>
            <p:nvSpPr>
              <p:cNvPr id="6" name="TextBox 5">
                <a:extLst>
                  <a:ext uri="{FF2B5EF4-FFF2-40B4-BE49-F238E27FC236}">
                    <a16:creationId xmlns:a16="http://schemas.microsoft.com/office/drawing/2014/main" id="{4E08B256-C801-37E1-95B3-96580958F4AA}"/>
                  </a:ext>
                </a:extLst>
              </p:cNvPr>
              <p:cNvSpPr txBox="1">
                <a:spLocks noRot="1" noChangeAspect="1" noMove="1" noResize="1" noEditPoints="1" noAdjustHandles="1" noChangeArrowheads="1" noChangeShapeType="1" noTextEdit="1"/>
              </p:cNvSpPr>
              <p:nvPr/>
            </p:nvSpPr>
            <p:spPr>
              <a:xfrm>
                <a:off x="583474" y="692983"/>
                <a:ext cx="10734383" cy="2246769"/>
              </a:xfrm>
              <a:prstGeom prst="rect">
                <a:avLst/>
              </a:prstGeom>
              <a:blipFill>
                <a:blip r:embed="rId3"/>
                <a:stretch>
                  <a:fillRect l="-114" t="-543"/>
                </a:stretch>
              </a:blipFill>
            </p:spPr>
            <p:txBody>
              <a:bodyPr/>
              <a:lstStyle/>
              <a:p>
                <a:r>
                  <a:rPr lang="en-US">
                    <a:noFill/>
                  </a:rPr>
                  <a:t> </a:t>
                </a:r>
              </a:p>
            </p:txBody>
          </p:sp>
        </mc:Fallback>
      </mc:AlternateContent>
      <p:pic>
        <p:nvPicPr>
          <p:cNvPr id="4" name="Picture 3" descr="A screenshot of a computer&#10;&#10;AI-generated content may be incorrect.">
            <a:extLst>
              <a:ext uri="{FF2B5EF4-FFF2-40B4-BE49-F238E27FC236}">
                <a16:creationId xmlns:a16="http://schemas.microsoft.com/office/drawing/2014/main" id="{9685A8B7-234C-E72D-2D9F-366367168E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3670" y="799999"/>
            <a:ext cx="5172680" cy="4621786"/>
          </a:xfrm>
          <a:prstGeom prst="rect">
            <a:avLst/>
          </a:prstGeom>
        </p:spPr>
      </p:pic>
    </p:spTree>
    <p:extLst>
      <p:ext uri="{BB962C8B-B14F-4D97-AF65-F5344CB8AC3E}">
        <p14:creationId xmlns:p14="http://schemas.microsoft.com/office/powerpoint/2010/main" val="3996671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AE067-309D-91A5-72B7-C45A6FB5A99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535C935-F99F-4E2A-FD0B-A5D4CEA8BCBB}"/>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#3</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C842DE3D-695B-86F5-2F9E-6520BCE3F86E}"/>
                  </a:ext>
                </a:extLst>
              </p:cNvPr>
              <p:cNvSpPr txBox="1"/>
              <p:nvPr/>
            </p:nvSpPr>
            <p:spPr>
              <a:xfrm>
                <a:off x="583474" y="692983"/>
                <a:ext cx="10734383" cy="5144422"/>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NASGRO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Surface flaw = a/c = 0.5</a:t>
                </a:r>
              </a:p>
              <a:p>
                <a:pPr marL="742950" lvl="1" indent="-285750">
                  <a:buFont typeface="Arial" panose="020B0604020202020204" pitchFamily="34" charset="0"/>
                  <a:buChar char="•"/>
                  <a:defRPr/>
                </a:pPr>
                <a14:m>
                  <m:oMath xmlns:m="http://schemas.openxmlformats.org/officeDocument/2006/math">
                    <m:sSub>
                      <m:sSubPr>
                        <m:ctrlPr>
                          <a:rPr lang="en-US" sz="1400" i="1" smtClean="0">
                            <a:solidFill>
                              <a:srgbClr val="000000"/>
                            </a:solidFill>
                            <a:latin typeface="Cambria Math" panose="02040503050406030204" pitchFamily="18" charset="0"/>
                            <a:cs typeface="Times New Roman"/>
                          </a:rPr>
                        </m:ctrlPr>
                      </m:sSubPr>
                      <m:e>
                        <m:r>
                          <a:rPr lang="en-US" sz="1400" b="0" i="1" smtClean="0">
                            <a:solidFill>
                              <a:srgbClr val="000000"/>
                            </a:solidFill>
                            <a:latin typeface="Cambria Math" panose="02040503050406030204" pitchFamily="18" charset="0"/>
                            <a:cs typeface="Times New Roman"/>
                          </a:rPr>
                          <m:t>𝑆</m:t>
                        </m:r>
                      </m:e>
                      <m:sub>
                        <m:r>
                          <a:rPr lang="en-US" sz="1400" b="0" i="1" smtClean="0">
                            <a:solidFill>
                              <a:srgbClr val="000000"/>
                            </a:solidFill>
                            <a:latin typeface="Cambria Math" panose="02040503050406030204" pitchFamily="18" charset="0"/>
                            <a:cs typeface="Times New Roman"/>
                          </a:rPr>
                          <m:t>0</m:t>
                        </m:r>
                      </m:sub>
                    </m:sSub>
                    <m:r>
                      <a:rPr lang="en-US" sz="1400" b="0" i="1" smtClean="0">
                        <a:solidFill>
                          <a:srgbClr val="000000"/>
                        </a:solidFill>
                        <a:latin typeface="Cambria Math" panose="02040503050406030204" pitchFamily="18" charset="0"/>
                        <a:cs typeface="Times New Roman"/>
                      </a:rPr>
                      <m:t>=20 </m:t>
                    </m:r>
                    <m:r>
                      <a:rPr lang="en-US" sz="1400" b="0" i="1" smtClean="0">
                        <a:solidFill>
                          <a:srgbClr val="000000"/>
                        </a:solidFill>
                        <a:latin typeface="Cambria Math" panose="02040503050406030204" pitchFamily="18" charset="0"/>
                        <a:cs typeface="Times New Roman"/>
                      </a:rPr>
                      <m:t>𝑘𝑠𝑖</m:t>
                    </m:r>
                    <m:r>
                      <a:rPr lang="en-US" sz="1400" b="0" i="0" smtClean="0">
                        <a:solidFill>
                          <a:srgbClr val="000000"/>
                        </a:solidFill>
                        <a:latin typeface="Cambria Math" panose="02040503050406030204" pitchFamily="18" charset="0"/>
                        <a:cs typeface="Times New Roman"/>
                      </a:rPr>
                      <m:t>=2</m:t>
                    </m:r>
                    <m:r>
                      <a:rPr lang="en-US" sz="1400" b="0" i="1" smtClean="0">
                        <a:solidFill>
                          <a:srgbClr val="000000"/>
                        </a:solidFill>
                        <a:latin typeface="Cambria Math" panose="02040503050406030204" pitchFamily="18" charset="0"/>
                        <a:cs typeface="Times New Roman"/>
                      </a:rPr>
                      <m:t>0</m:t>
                    </m:r>
                    <m:r>
                      <a:rPr lang="en-US" sz="1400" b="0" i="1" smtClean="0">
                        <a:solidFill>
                          <a:srgbClr val="000000"/>
                        </a:solidFill>
                        <a:latin typeface="Cambria Math" panose="02040503050406030204" pitchFamily="18" charset="0"/>
                        <a:ea typeface="Cambria Math" panose="02040503050406030204" pitchFamily="18" charset="0"/>
                        <a:cs typeface="Times New Roman"/>
                      </a:rPr>
                      <m:t>×</m:t>
                    </m:r>
                    <m:sSup>
                      <m:sSupPr>
                        <m:ctrlPr>
                          <a:rPr lang="en-US" sz="1400" b="0" i="1" smtClean="0">
                            <a:solidFill>
                              <a:srgbClr val="000000"/>
                            </a:solidFill>
                            <a:latin typeface="Cambria Math" panose="02040503050406030204" pitchFamily="18" charset="0"/>
                            <a:ea typeface="Cambria Math" panose="02040503050406030204" pitchFamily="18" charset="0"/>
                            <a:cs typeface="Times New Roman"/>
                          </a:rPr>
                        </m:ctrlPr>
                      </m:sSupPr>
                      <m:e>
                        <m:r>
                          <a:rPr lang="en-US" sz="1400" b="0" i="1" smtClean="0">
                            <a:solidFill>
                              <a:srgbClr val="000000"/>
                            </a:solidFill>
                            <a:latin typeface="Cambria Math" panose="02040503050406030204" pitchFamily="18" charset="0"/>
                            <a:ea typeface="Cambria Math" panose="02040503050406030204" pitchFamily="18" charset="0"/>
                            <a:cs typeface="Times New Roman"/>
                          </a:rPr>
                          <m:t>10</m:t>
                        </m:r>
                      </m:e>
                      <m:sup>
                        <m:r>
                          <a:rPr lang="en-US" sz="1400" b="0" i="1" smtClean="0">
                            <a:solidFill>
                              <a:srgbClr val="000000"/>
                            </a:solidFill>
                            <a:latin typeface="Cambria Math" panose="02040503050406030204" pitchFamily="18" charset="0"/>
                            <a:ea typeface="Cambria Math" panose="02040503050406030204" pitchFamily="18" charset="0"/>
                            <a:cs typeface="Times New Roman"/>
                          </a:rPr>
                          <m:t>3</m:t>
                        </m:r>
                      </m:sup>
                    </m:sSup>
                    <m:r>
                      <a:rPr lang="en-US" sz="1400" b="0" i="1" smtClean="0">
                        <a:solidFill>
                          <a:srgbClr val="000000"/>
                        </a:solidFill>
                        <a:latin typeface="Cambria Math" panose="02040503050406030204" pitchFamily="18" charset="0"/>
                        <a:ea typeface="Cambria Math" panose="02040503050406030204" pitchFamily="18" charset="0"/>
                        <a:cs typeface="Times New Roman"/>
                      </a:rPr>
                      <m:t> </m:t>
                    </m:r>
                    <m:r>
                      <a:rPr lang="en-US" sz="1400" b="0" i="1" smtClean="0">
                        <a:solidFill>
                          <a:srgbClr val="000000"/>
                        </a:solidFill>
                        <a:latin typeface="Cambria Math" panose="02040503050406030204" pitchFamily="18" charset="0"/>
                        <a:ea typeface="Cambria Math" panose="02040503050406030204" pitchFamily="18" charset="0"/>
                        <a:cs typeface="Times New Roman"/>
                      </a:rPr>
                      <m:t>𝑝𝑠𝑖</m:t>
                    </m:r>
                  </m:oMath>
                </a14:m>
                <a:r>
                  <a:rPr lang="en-US" sz="1400" b="0" dirty="0">
                    <a:solidFill>
                      <a:srgbClr val="000000"/>
                    </a:solidFill>
                    <a:latin typeface="Times New Roman"/>
                    <a:cs typeface="Times New Roman"/>
                  </a:rPr>
                  <a:t>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Geometry = SC11 </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Width = 20 in </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Thickness = 0.1 in</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Diameter = 0.5</a:t>
                </a:r>
              </a:p>
              <a:p>
                <a:pPr marL="1657350" lvl="3" indent="-285750">
                  <a:buFont typeface="Arial" panose="020B0604020202020204" pitchFamily="34" charset="0"/>
                  <a:buChar char="•"/>
                  <a:defRPr/>
                </a:pPr>
                <a:r>
                  <a:rPr lang="en-US" sz="1400" dirty="0">
                    <a:solidFill>
                      <a:srgbClr val="000000"/>
                    </a:solidFill>
                    <a:latin typeface="Times New Roman"/>
                    <a:ea typeface="Calibri"/>
                    <a:cs typeface="Times New Roman"/>
                  </a:rPr>
                  <a:t>Error occurred so changed diameter to 0.2</a:t>
                </a:r>
              </a:p>
              <a:p>
                <a:pPr marL="1657350" lvl="3" indent="-285750">
                  <a:buFont typeface="Arial" panose="020B0604020202020204" pitchFamily="34" charset="0"/>
                  <a:buChar char="•"/>
                  <a:defRPr/>
                </a:pPr>
                <a:r>
                  <a:rPr lang="en-US" sz="1400" dirty="0">
                    <a:solidFill>
                      <a:srgbClr val="000000"/>
                    </a:solidFill>
                    <a:latin typeface="Times New Roman"/>
                    <a:ea typeface="Calibri"/>
                    <a:cs typeface="Times New Roman"/>
                  </a:rPr>
                  <a:t>This is a conservative number, lets see what happens</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Bearing load = 1000 lbs. </a:t>
                </a:r>
              </a:p>
              <a:p>
                <a:pPr marL="1200150" lvl="2" indent="-285750">
                  <a:buFont typeface="Arial" panose="020B0604020202020204" pitchFamily="34" charset="0"/>
                  <a:buChar char="•"/>
                  <a:defRPr/>
                </a:pPr>
                <a14:m>
                  <m:oMath xmlns:m="http://schemas.openxmlformats.org/officeDocument/2006/math">
                    <m:f>
                      <m:fPr>
                        <m:ctrlPr>
                          <a:rPr lang="en-US" sz="1400" b="0" i="1" smtClean="0">
                            <a:solidFill>
                              <a:srgbClr val="000000"/>
                            </a:solidFill>
                            <a:latin typeface="Cambria Math" panose="02040503050406030204" pitchFamily="18" charset="0"/>
                            <a:ea typeface="Calibri"/>
                            <a:cs typeface="Times New Roman"/>
                          </a:rPr>
                        </m:ctrlPr>
                      </m:fPr>
                      <m:num>
                        <m:r>
                          <a:rPr lang="en-US" sz="1400" b="0" i="1" smtClean="0">
                            <a:solidFill>
                              <a:srgbClr val="000000"/>
                            </a:solidFill>
                            <a:latin typeface="Cambria Math" panose="02040503050406030204" pitchFamily="18" charset="0"/>
                            <a:ea typeface="Calibri"/>
                            <a:cs typeface="Times New Roman"/>
                          </a:rPr>
                          <m:t>𝑝</m:t>
                        </m:r>
                      </m:num>
                      <m:den>
                        <m:r>
                          <a:rPr lang="en-US" sz="1400" b="0" i="1" smtClean="0">
                            <a:solidFill>
                              <a:srgbClr val="000000"/>
                            </a:solidFill>
                            <a:latin typeface="Cambria Math" panose="02040503050406030204" pitchFamily="18" charset="0"/>
                            <a:ea typeface="Calibri"/>
                            <a:cs typeface="Times New Roman"/>
                          </a:rPr>
                          <m:t>𝐷</m:t>
                        </m:r>
                        <m:r>
                          <a:rPr lang="en-US" sz="1400" b="0" i="1" smtClean="0">
                            <a:solidFill>
                              <a:srgbClr val="000000"/>
                            </a:solidFill>
                            <a:latin typeface="Cambria Math" panose="02040503050406030204" pitchFamily="18" charset="0"/>
                            <a:ea typeface="Cambria Math" panose="02040503050406030204" pitchFamily="18" charset="0"/>
                            <a:cs typeface="Times New Roman"/>
                          </a:rPr>
                          <m:t>×</m:t>
                        </m:r>
                        <m:r>
                          <a:rPr lang="en-US" sz="1400" b="0" i="1" smtClean="0">
                            <a:solidFill>
                              <a:srgbClr val="000000"/>
                            </a:solidFill>
                            <a:latin typeface="Cambria Math" panose="02040503050406030204" pitchFamily="18" charset="0"/>
                            <a:ea typeface="Cambria Math" panose="02040503050406030204" pitchFamily="18" charset="0"/>
                            <a:cs typeface="Times New Roman"/>
                          </a:rPr>
                          <m:t>𝑡</m:t>
                        </m:r>
                      </m:den>
                    </m:f>
                  </m:oMath>
                </a14:m>
                <a:r>
                  <a:rPr lang="en-US" sz="1400" b="0" dirty="0">
                    <a:solidFill>
                      <a:srgbClr val="000000"/>
                    </a:solidFill>
                    <a:latin typeface="Times New Roman"/>
                    <a:ea typeface="Cambria Math" panose="02040503050406030204" pitchFamily="18" charset="0"/>
                    <a:cs typeface="Times New Roman"/>
                  </a:rPr>
                  <a:t> = 50000 psi</a:t>
                </a:r>
                <a:endParaRPr lang="en-US" sz="1400" dirty="0">
                  <a:solidFill>
                    <a:srgbClr val="000000"/>
                  </a:solidFill>
                  <a:latin typeface="Times New Roman"/>
                  <a:ea typeface="Calibri"/>
                  <a:cs typeface="Times New Roman"/>
                </a:endParaRP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Material = Aluminum 2024-T3</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Fracture Toughness = </a:t>
                </a:r>
                <a14:m>
                  <m:oMath xmlns:m="http://schemas.openxmlformats.org/officeDocument/2006/math">
                    <m:r>
                      <a:rPr lang="en-US" sz="1400" b="0" i="1" dirty="0" smtClean="0">
                        <a:solidFill>
                          <a:srgbClr val="000000"/>
                        </a:solidFill>
                        <a:latin typeface="Cambria Math" panose="02040503050406030204" pitchFamily="18" charset="0"/>
                        <a:cs typeface="Times New Roman"/>
                      </a:rPr>
                      <m:t>22</m:t>
                    </m:r>
                    <m:r>
                      <a:rPr lang="en-US" sz="1400" i="1" dirty="0">
                        <a:solidFill>
                          <a:srgbClr val="000000"/>
                        </a:solidFill>
                        <a:latin typeface="Cambria Math" panose="02040503050406030204" pitchFamily="18" charset="0"/>
                        <a:ea typeface="Cambria Math" panose="02040503050406030204" pitchFamily="18" charset="0"/>
                        <a:cs typeface="Times New Roman"/>
                      </a:rPr>
                      <m:t>×</m:t>
                    </m:r>
                    <m:sSup>
                      <m:sSupPr>
                        <m:ctrlPr>
                          <a:rPr lang="en-US" sz="1400" i="1" dirty="0" smtClean="0">
                            <a:solidFill>
                              <a:srgbClr val="000000"/>
                            </a:solidFill>
                            <a:latin typeface="Cambria Math" panose="02040503050406030204" pitchFamily="18" charset="0"/>
                            <a:cs typeface="Times New Roman"/>
                          </a:rPr>
                        </m:ctrlPr>
                      </m:sSupPr>
                      <m:e>
                        <m:r>
                          <a:rPr lang="en-US" sz="1400" b="0" i="1" dirty="0" smtClean="0">
                            <a:solidFill>
                              <a:srgbClr val="000000"/>
                            </a:solidFill>
                            <a:latin typeface="Cambria Math" panose="02040503050406030204" pitchFamily="18" charset="0"/>
                            <a:cs typeface="Times New Roman"/>
                          </a:rPr>
                          <m:t>10</m:t>
                        </m:r>
                      </m:e>
                      <m:sup>
                        <m:r>
                          <a:rPr lang="en-US" sz="1400" b="0" i="1" dirty="0" smtClean="0">
                            <a:solidFill>
                              <a:srgbClr val="000000"/>
                            </a:solidFill>
                            <a:latin typeface="Cambria Math" panose="02040503050406030204" pitchFamily="18" charset="0"/>
                            <a:cs typeface="Times New Roman"/>
                          </a:rPr>
                          <m:t>3</m:t>
                        </m:r>
                      </m:sup>
                    </m:sSup>
                    <m:r>
                      <a:rPr lang="en-US" sz="1400" b="0" i="1" dirty="0" smtClean="0">
                        <a:solidFill>
                          <a:srgbClr val="000000"/>
                        </a:solidFill>
                        <a:latin typeface="Cambria Math" panose="02040503050406030204" pitchFamily="18" charset="0"/>
                        <a:cs typeface="Times New Roman"/>
                      </a:rPr>
                      <m:t> </m:t>
                    </m:r>
                    <m:r>
                      <a:rPr lang="en-US" sz="1400" i="1" dirty="0" smtClean="0">
                        <a:solidFill>
                          <a:srgbClr val="000000"/>
                        </a:solidFill>
                        <a:latin typeface="Cambria Math" panose="02040503050406030204" pitchFamily="18" charset="0"/>
                        <a:ea typeface="Calibri"/>
                        <a:cs typeface="Times New Roman"/>
                      </a:rPr>
                      <m:t>𝑝𝑠𝑖</m:t>
                    </m:r>
                    <m:r>
                      <a:rPr lang="en-US" sz="1400" b="0" i="1" dirty="0" smtClean="0">
                        <a:solidFill>
                          <a:srgbClr val="000000"/>
                        </a:solidFill>
                        <a:latin typeface="Cambria Math" panose="02040503050406030204" pitchFamily="18" charset="0"/>
                        <a:ea typeface="Calibri"/>
                        <a:cs typeface="Times New Roman"/>
                      </a:rPr>
                      <m:t>−</m:t>
                    </m:r>
                    <m:sSup>
                      <m:sSupPr>
                        <m:ctrlPr>
                          <a:rPr lang="en-US" sz="1400" b="0" i="1" dirty="0" smtClean="0">
                            <a:solidFill>
                              <a:srgbClr val="000000"/>
                            </a:solidFill>
                            <a:latin typeface="Cambria Math" panose="02040503050406030204" pitchFamily="18" charset="0"/>
                            <a:cs typeface="Times New Roman"/>
                          </a:rPr>
                        </m:ctrlPr>
                      </m:sSupPr>
                      <m:e>
                        <m:r>
                          <a:rPr lang="en-US" sz="1400" b="0" i="1" dirty="0" smtClean="0">
                            <a:solidFill>
                              <a:srgbClr val="000000"/>
                            </a:solidFill>
                            <a:latin typeface="Cambria Math" panose="02040503050406030204" pitchFamily="18" charset="0"/>
                            <a:cs typeface="Times New Roman"/>
                          </a:rPr>
                          <m:t>𝑖𝑛</m:t>
                        </m:r>
                      </m:e>
                      <m:sup>
                        <m:r>
                          <a:rPr lang="en-US" sz="1400" b="0" i="1" dirty="0" smtClean="0">
                            <a:solidFill>
                              <a:srgbClr val="000000"/>
                            </a:solidFill>
                            <a:latin typeface="Cambria Math" panose="02040503050406030204" pitchFamily="18" charset="0"/>
                            <a:cs typeface="Times New Roman"/>
                          </a:rPr>
                          <m:t>1/2</m:t>
                        </m:r>
                      </m:sup>
                    </m:sSup>
                  </m:oMath>
                </a14:m>
                <a:endParaRPr lang="en-US" sz="1400" dirty="0">
                  <a:solidFill>
                    <a:srgbClr val="000000"/>
                  </a:solidFill>
                  <a:latin typeface="Times New Roman"/>
                  <a:ea typeface="Calibri"/>
                  <a:cs typeface="Times New Roman"/>
                </a:endParaRP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Yield strength = </a:t>
                </a:r>
                <a14:m>
                  <m:oMath xmlns:m="http://schemas.openxmlformats.org/officeDocument/2006/math">
                    <m:r>
                      <a:rPr lang="en-US" sz="1400" i="1" dirty="0">
                        <a:solidFill>
                          <a:srgbClr val="000000"/>
                        </a:solidFill>
                        <a:latin typeface="Cambria Math" panose="02040503050406030204" pitchFamily="18" charset="0"/>
                        <a:cs typeface="Times New Roman"/>
                      </a:rPr>
                      <m:t>4</m:t>
                    </m:r>
                    <m:r>
                      <a:rPr lang="en-US" sz="1400" b="0" i="1" dirty="0" smtClean="0">
                        <a:solidFill>
                          <a:srgbClr val="000000"/>
                        </a:solidFill>
                        <a:latin typeface="Cambria Math" panose="02040503050406030204" pitchFamily="18" charset="0"/>
                        <a:cs typeface="Times New Roman"/>
                      </a:rPr>
                      <m:t>7</m:t>
                    </m:r>
                    <m:r>
                      <a:rPr lang="en-US" sz="1400" i="1" dirty="0">
                        <a:solidFill>
                          <a:srgbClr val="000000"/>
                        </a:solidFill>
                        <a:latin typeface="Cambria Math" panose="02040503050406030204" pitchFamily="18" charset="0"/>
                        <a:ea typeface="Cambria Math" panose="02040503050406030204" pitchFamily="18" charset="0"/>
                        <a:cs typeface="Times New Roman"/>
                      </a:rPr>
                      <m:t>×</m:t>
                    </m:r>
                    <m:sSup>
                      <m:sSupPr>
                        <m:ctrlPr>
                          <a:rPr lang="en-US" sz="1400" i="1" dirty="0" smtClean="0">
                            <a:solidFill>
                              <a:srgbClr val="000000"/>
                            </a:solidFill>
                            <a:latin typeface="Cambria Math" panose="02040503050406030204" pitchFamily="18" charset="0"/>
                            <a:cs typeface="Times New Roman"/>
                          </a:rPr>
                        </m:ctrlPr>
                      </m:sSupPr>
                      <m:e>
                        <m:r>
                          <a:rPr lang="en-US" sz="1400" b="0" i="1" dirty="0" smtClean="0">
                            <a:solidFill>
                              <a:srgbClr val="000000"/>
                            </a:solidFill>
                            <a:latin typeface="Cambria Math" panose="02040503050406030204" pitchFamily="18" charset="0"/>
                            <a:cs typeface="Times New Roman"/>
                          </a:rPr>
                          <m:t>10</m:t>
                        </m:r>
                      </m:e>
                      <m:sup>
                        <m:r>
                          <a:rPr lang="en-US" sz="1400" b="0" i="1" dirty="0" smtClean="0">
                            <a:solidFill>
                              <a:srgbClr val="000000"/>
                            </a:solidFill>
                            <a:latin typeface="Cambria Math" panose="02040503050406030204" pitchFamily="18" charset="0"/>
                            <a:cs typeface="Times New Roman"/>
                          </a:rPr>
                          <m:t>3</m:t>
                        </m:r>
                      </m:sup>
                    </m:sSup>
                    <m:r>
                      <a:rPr lang="en-US" sz="1400" b="0" i="1" dirty="0" smtClean="0">
                        <a:solidFill>
                          <a:srgbClr val="000000"/>
                        </a:solidFill>
                        <a:latin typeface="Cambria Math" panose="02040503050406030204" pitchFamily="18" charset="0"/>
                        <a:cs typeface="Times New Roman"/>
                      </a:rPr>
                      <m:t> </m:t>
                    </m:r>
                    <m:r>
                      <a:rPr lang="en-US" sz="1400" i="1" dirty="0" smtClean="0">
                        <a:solidFill>
                          <a:srgbClr val="000000"/>
                        </a:solidFill>
                        <a:latin typeface="Cambria Math" panose="02040503050406030204" pitchFamily="18" charset="0"/>
                        <a:ea typeface="Calibri"/>
                        <a:cs typeface="Times New Roman"/>
                      </a:rPr>
                      <m:t>𝑝𝑠𝑖</m:t>
                    </m:r>
                    <m:r>
                      <a:rPr lang="en-US" sz="1400" b="0" i="1" dirty="0" smtClean="0">
                        <a:solidFill>
                          <a:srgbClr val="000000"/>
                        </a:solidFill>
                        <a:latin typeface="Cambria Math" panose="02040503050406030204" pitchFamily="18" charset="0"/>
                        <a:ea typeface="Calibri"/>
                        <a:cs typeface="Times New Roman"/>
                      </a:rPr>
                      <m:t>−</m:t>
                    </m:r>
                    <m:sSup>
                      <m:sSupPr>
                        <m:ctrlPr>
                          <a:rPr lang="en-US" sz="1400" b="0" i="1" dirty="0" smtClean="0">
                            <a:solidFill>
                              <a:srgbClr val="000000"/>
                            </a:solidFill>
                            <a:latin typeface="Cambria Math" panose="02040503050406030204" pitchFamily="18" charset="0"/>
                            <a:cs typeface="Times New Roman"/>
                          </a:rPr>
                        </m:ctrlPr>
                      </m:sSupPr>
                      <m:e>
                        <m:r>
                          <a:rPr lang="en-US" sz="1400" b="0" i="1" dirty="0" smtClean="0">
                            <a:solidFill>
                              <a:srgbClr val="000000"/>
                            </a:solidFill>
                            <a:latin typeface="Cambria Math" panose="02040503050406030204" pitchFamily="18" charset="0"/>
                            <a:cs typeface="Times New Roman"/>
                          </a:rPr>
                          <m:t>𝑖𝑛</m:t>
                        </m:r>
                      </m:e>
                      <m:sup>
                        <m:r>
                          <a:rPr lang="en-US" sz="1400" b="0" i="1" dirty="0" smtClean="0">
                            <a:solidFill>
                              <a:srgbClr val="000000"/>
                            </a:solidFill>
                            <a:latin typeface="Cambria Math" panose="02040503050406030204" pitchFamily="18" charset="0"/>
                            <a:cs typeface="Times New Roman"/>
                          </a:rPr>
                          <m:t>1/2</m:t>
                        </m:r>
                      </m:sup>
                    </m:sSup>
                  </m:oMath>
                </a14:m>
                <a:endParaRPr lang="en-US" sz="1400" dirty="0">
                  <a:solidFill>
                    <a:srgbClr val="000000"/>
                  </a:solidFill>
                  <a:latin typeface="Times New Roman"/>
                  <a:ea typeface="Calibri"/>
                  <a:cs typeface="Times New Roman"/>
                </a:endParaRP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Incorporate F.S. = 1.4 </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K</a:t>
                </a:r>
                <a:r>
                  <a:rPr lang="en-US" sz="1400" baseline="-25000" dirty="0">
                    <a:solidFill>
                      <a:srgbClr val="000000"/>
                    </a:solidFill>
                    <a:latin typeface="Times New Roman"/>
                    <a:ea typeface="Calibri"/>
                    <a:cs typeface="Times New Roman"/>
                  </a:rPr>
                  <a:t>IC</a:t>
                </a:r>
                <a:r>
                  <a:rPr lang="en-US" sz="1400" dirty="0">
                    <a:solidFill>
                      <a:srgbClr val="000000"/>
                    </a:solidFill>
                    <a:latin typeface="Times New Roman"/>
                    <a:ea typeface="Calibri"/>
                    <a:cs typeface="Times New Roman"/>
                  </a:rPr>
                  <a:t> / 1.4 </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15714 </a:t>
                </a:r>
                <a14:m>
                  <m:oMath xmlns:m="http://schemas.openxmlformats.org/officeDocument/2006/math">
                    <m:r>
                      <a:rPr lang="en-US" sz="1400" i="1" dirty="0" smtClean="0">
                        <a:solidFill>
                          <a:srgbClr val="000000"/>
                        </a:solidFill>
                        <a:latin typeface="Cambria Math" panose="02040503050406030204" pitchFamily="18" charset="0"/>
                        <a:ea typeface="Calibri"/>
                        <a:cs typeface="Times New Roman"/>
                      </a:rPr>
                      <m:t>𝑝𝑠𝑖</m:t>
                    </m:r>
                    <m:r>
                      <a:rPr lang="en-US" sz="1400" b="0" i="1" dirty="0" smtClean="0">
                        <a:solidFill>
                          <a:srgbClr val="000000"/>
                        </a:solidFill>
                        <a:latin typeface="Cambria Math" panose="02040503050406030204" pitchFamily="18" charset="0"/>
                        <a:ea typeface="Calibri"/>
                        <a:cs typeface="Times New Roman"/>
                      </a:rPr>
                      <m:t>−</m:t>
                    </m:r>
                    <m:sSup>
                      <m:sSupPr>
                        <m:ctrlPr>
                          <a:rPr lang="en-US" sz="1400" b="0" i="1" dirty="0" smtClean="0">
                            <a:solidFill>
                              <a:srgbClr val="000000"/>
                            </a:solidFill>
                            <a:latin typeface="Cambria Math" panose="02040503050406030204" pitchFamily="18" charset="0"/>
                            <a:cs typeface="Times New Roman"/>
                          </a:rPr>
                        </m:ctrlPr>
                      </m:sSupPr>
                      <m:e>
                        <m:r>
                          <a:rPr lang="en-US" sz="1400" b="0" i="1" dirty="0" smtClean="0">
                            <a:solidFill>
                              <a:srgbClr val="000000"/>
                            </a:solidFill>
                            <a:latin typeface="Cambria Math" panose="02040503050406030204" pitchFamily="18" charset="0"/>
                            <a:cs typeface="Times New Roman"/>
                          </a:rPr>
                          <m:t>𝑖𝑛</m:t>
                        </m:r>
                      </m:e>
                      <m:sup>
                        <m:r>
                          <a:rPr lang="en-US" sz="1400" b="0" i="1" dirty="0" smtClean="0">
                            <a:solidFill>
                              <a:srgbClr val="000000"/>
                            </a:solidFill>
                            <a:latin typeface="Cambria Math" panose="02040503050406030204" pitchFamily="18" charset="0"/>
                            <a:cs typeface="Times New Roman"/>
                          </a:rPr>
                          <m:t>1/2</m:t>
                        </m:r>
                      </m:sup>
                    </m:sSup>
                  </m:oMath>
                </a14:m>
                <a:endParaRPr lang="en-US" sz="1400" dirty="0">
                  <a:solidFill>
                    <a:srgbClr val="000000"/>
                  </a:solidFill>
                  <a:latin typeface="Times New Roman"/>
                  <a:ea typeface="Calibri"/>
                  <a:cs typeface="Times New Roman"/>
                </a:endParaRPr>
              </a:p>
              <a:p>
                <a:pPr lvl="1">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Calibri"/>
                  <a:ea typeface="Calibri"/>
                  <a:cs typeface="Calibri"/>
                </a:endParaRPr>
              </a:p>
              <a:p>
                <a:pPr marL="742950" lvl="1" indent="-285750">
                  <a:buFont typeface="Arial"/>
                  <a:buChar char="•"/>
                  <a:defRPr/>
                </a:pPr>
                <a:endParaRPr lang="en-US" sz="1400" dirty="0">
                  <a:solidFill>
                    <a:srgbClr val="000000"/>
                  </a:solidFill>
                  <a:latin typeface="Calibri"/>
                  <a:ea typeface="Calibri"/>
                  <a:cs typeface="Calibri"/>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p:txBody>
          </p:sp>
        </mc:Choice>
        <mc:Fallback xmlns="">
          <p:sp>
            <p:nvSpPr>
              <p:cNvPr id="6" name="TextBox 5">
                <a:extLst>
                  <a:ext uri="{FF2B5EF4-FFF2-40B4-BE49-F238E27FC236}">
                    <a16:creationId xmlns:a16="http://schemas.microsoft.com/office/drawing/2014/main" id="{C842DE3D-695B-86F5-2F9E-6520BCE3F86E}"/>
                  </a:ext>
                </a:extLst>
              </p:cNvPr>
              <p:cNvSpPr txBox="1">
                <a:spLocks noRot="1" noChangeAspect="1" noMove="1" noResize="1" noEditPoints="1" noAdjustHandles="1" noChangeArrowheads="1" noChangeShapeType="1" noTextEdit="1"/>
              </p:cNvSpPr>
              <p:nvPr/>
            </p:nvSpPr>
            <p:spPr>
              <a:xfrm>
                <a:off x="583474" y="692983"/>
                <a:ext cx="10734383" cy="5144422"/>
              </a:xfrm>
              <a:prstGeom prst="rect">
                <a:avLst/>
              </a:prstGeom>
              <a:blipFill>
                <a:blip r:embed="rId3"/>
                <a:stretch>
                  <a:fillRect l="-114" t="-237"/>
                </a:stretch>
              </a:blipFill>
            </p:spPr>
            <p:txBody>
              <a:bodyPr/>
              <a:lstStyle/>
              <a:p>
                <a:r>
                  <a:rPr lang="en-US">
                    <a:noFill/>
                  </a:rPr>
                  <a:t> </a:t>
                </a:r>
              </a:p>
            </p:txBody>
          </p:sp>
        </mc:Fallback>
      </mc:AlternateContent>
      <p:pic>
        <p:nvPicPr>
          <p:cNvPr id="4" name="Picture 3" descr="A diagram of a square with arrows and a circle&#10;&#10;AI-generated content may be incorrect.">
            <a:extLst>
              <a:ext uri="{FF2B5EF4-FFF2-40B4-BE49-F238E27FC236}">
                <a16:creationId xmlns:a16="http://schemas.microsoft.com/office/drawing/2014/main" id="{5093BE9B-A1C0-FDCC-DF5D-A5482BDEAA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0471" y="569166"/>
            <a:ext cx="3289164" cy="4195689"/>
          </a:xfrm>
          <a:prstGeom prst="rect">
            <a:avLst/>
          </a:prstGeom>
        </p:spPr>
      </p:pic>
      <p:pic>
        <p:nvPicPr>
          <p:cNvPr id="8" name="Picture 7" descr="A screenshot of a computer&#10;&#10;AI-generated content may be incorrect.">
            <a:extLst>
              <a:ext uri="{FF2B5EF4-FFF2-40B4-BE49-F238E27FC236}">
                <a16:creationId xmlns:a16="http://schemas.microsoft.com/office/drawing/2014/main" id="{3321DB0A-BA92-D9C9-2B79-A57C66834E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59635" y="1057628"/>
            <a:ext cx="2662007" cy="3259481"/>
          </a:xfrm>
          <a:prstGeom prst="rect">
            <a:avLst/>
          </a:prstGeom>
        </p:spPr>
      </p:pic>
    </p:spTree>
    <p:extLst>
      <p:ext uri="{BB962C8B-B14F-4D97-AF65-F5344CB8AC3E}">
        <p14:creationId xmlns:p14="http://schemas.microsoft.com/office/powerpoint/2010/main" val="545120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809EE-8A21-4AC8-E4E3-905412FEAC6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890C088-161C-6388-FF71-2FB7DD71829C}"/>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#3 Cont.</a:t>
            </a:r>
          </a:p>
        </p:txBody>
      </p:sp>
      <p:sp>
        <p:nvSpPr>
          <p:cNvPr id="6" name="TextBox 5">
            <a:extLst>
              <a:ext uri="{FF2B5EF4-FFF2-40B4-BE49-F238E27FC236}">
                <a16:creationId xmlns:a16="http://schemas.microsoft.com/office/drawing/2014/main" id="{0F85B8C5-FA2D-AB26-A3A2-BE9869E8369C}"/>
              </a:ext>
            </a:extLst>
          </p:cNvPr>
          <p:cNvSpPr txBox="1"/>
          <p:nvPr/>
        </p:nvSpPr>
        <p:spPr>
          <a:xfrm>
            <a:off x="583475" y="692983"/>
            <a:ext cx="3688656" cy="3754874"/>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Results</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The current flaw size in the problem is c = 0.5 in</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Is the flaw safe for flying?</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No</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Critical flaw size is 0.025</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The found flaw size is much larger than the critical crack size</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No difference in using only fracture toughness and assuming no yielding </a:t>
            </a:r>
          </a:p>
          <a:p>
            <a:pPr lvl="1">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Calibri"/>
              <a:ea typeface="Calibri"/>
              <a:cs typeface="Calibri"/>
            </a:endParaRPr>
          </a:p>
          <a:p>
            <a:pPr marL="742950" lvl="1" indent="-285750">
              <a:buFont typeface="Arial"/>
              <a:buChar char="•"/>
              <a:defRPr/>
            </a:pPr>
            <a:endParaRPr lang="en-US" sz="1400" dirty="0">
              <a:solidFill>
                <a:srgbClr val="000000"/>
              </a:solidFill>
              <a:latin typeface="Calibri"/>
              <a:ea typeface="Calibri"/>
              <a:cs typeface="Calibri"/>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p:txBody>
      </p:sp>
      <p:pic>
        <p:nvPicPr>
          <p:cNvPr id="3" name="Picture 2" descr="A white paper with black text&#10;&#10;AI-generated content may be incorrect.">
            <a:extLst>
              <a:ext uri="{FF2B5EF4-FFF2-40B4-BE49-F238E27FC236}">
                <a16:creationId xmlns:a16="http://schemas.microsoft.com/office/drawing/2014/main" id="{9622DF42-8710-CCA9-AEF2-B9B475E2E4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6884" y="175491"/>
            <a:ext cx="4675116" cy="5415410"/>
          </a:xfrm>
          <a:prstGeom prst="rect">
            <a:avLst/>
          </a:prstGeom>
        </p:spPr>
      </p:pic>
      <p:pic>
        <p:nvPicPr>
          <p:cNvPr id="9" name="Picture 8" descr="A screenshot of a computer&#10;&#10;AI-generated content may be incorrect.">
            <a:extLst>
              <a:ext uri="{FF2B5EF4-FFF2-40B4-BE49-F238E27FC236}">
                <a16:creationId xmlns:a16="http://schemas.microsoft.com/office/drawing/2014/main" id="{FEA5CB12-B569-BB84-EB3D-3E101C37B3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2795" y="2159933"/>
            <a:ext cx="2143424" cy="1095528"/>
          </a:xfrm>
          <a:prstGeom prst="rect">
            <a:avLst/>
          </a:prstGeom>
        </p:spPr>
      </p:pic>
      <p:pic>
        <p:nvPicPr>
          <p:cNvPr id="11" name="Picture 10" descr="A screenshot of a computer screen&#10;&#10;AI-generated content may be incorrect.">
            <a:extLst>
              <a:ext uri="{FF2B5EF4-FFF2-40B4-BE49-F238E27FC236}">
                <a16:creationId xmlns:a16="http://schemas.microsoft.com/office/drawing/2014/main" id="{1D81857F-444D-7FF2-0DE1-1C321F220C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72130" y="242252"/>
            <a:ext cx="3357070" cy="1917681"/>
          </a:xfrm>
          <a:prstGeom prst="rect">
            <a:avLst/>
          </a:prstGeom>
        </p:spPr>
      </p:pic>
    </p:spTree>
    <p:extLst>
      <p:ext uri="{BB962C8B-B14F-4D97-AF65-F5344CB8AC3E}">
        <p14:creationId xmlns:p14="http://schemas.microsoft.com/office/powerpoint/2010/main" val="1913895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64595-89DC-F80D-3AA5-AFB12BB18F9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57701D6-1B07-8B42-3033-C8BF488F49B3}"/>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t>
            </a:r>
            <a:r>
              <a:rPr lang="en-US" sz="2400" dirty="0">
                <a:solidFill>
                  <a:srgbClr val="990000"/>
                </a:solidFill>
                <a:latin typeface="Times New Roman" panose="02020603050405020304" pitchFamily="18" charset="0"/>
                <a:cs typeface="Times New Roman" panose="02020603050405020304" pitchFamily="18" charset="0"/>
              </a:rPr>
              <a:t>4</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E5B6F700-7BB8-FBF6-463E-6DC554553B88}"/>
              </a:ext>
            </a:extLst>
          </p:cNvPr>
          <p:cNvSpPr txBox="1"/>
          <p:nvPr/>
        </p:nvSpPr>
        <p:spPr>
          <a:xfrm>
            <a:off x="583474" y="692983"/>
            <a:ext cx="10734383" cy="461664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AL 7075-T6 [12AB1] </a:t>
            </a:r>
          </a:p>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Thickness = 0.1 in </a:t>
            </a:r>
          </a:p>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Width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2c/W &lt;= 0.5</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c = 0.07</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2c = 0.14</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W &gt;= 4c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W = 0.56 </a:t>
            </a:r>
          </a:p>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Pressure = 20 </a:t>
            </a:r>
            <a:r>
              <a:rPr lang="en-US" sz="1400" dirty="0" err="1">
                <a:solidFill>
                  <a:srgbClr val="000000"/>
                </a:solidFill>
                <a:latin typeface="Times New Roman"/>
                <a:ea typeface="Calibri"/>
                <a:cs typeface="Times New Roman"/>
              </a:rPr>
              <a:t>Ksi</a:t>
            </a:r>
            <a:endParaRPr lang="en-US" sz="1400" dirty="0">
              <a:solidFill>
                <a:srgbClr val="000000"/>
              </a:solidFill>
              <a:latin typeface="Times New Roman"/>
              <a:ea typeface="Calibri"/>
              <a:cs typeface="Times New Roman"/>
            </a:endParaRPr>
          </a:p>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Use X-ray 5009 flaw size </a:t>
            </a:r>
          </a:p>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Assumptions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EC01 is the right geometry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Proof factor = 1.5 </a:t>
            </a:r>
          </a:p>
          <a:p>
            <a:pPr marL="1200150" lvl="2" indent="-285750">
              <a:buFont typeface="Arial" panose="020B0604020202020204" pitchFamily="34" charset="0"/>
              <a:buChar char="•"/>
              <a:defRPr/>
            </a:pPr>
            <a:r>
              <a:rPr lang="en-US" sz="1400" dirty="0">
                <a:solidFill>
                  <a:srgbClr val="000000"/>
                </a:solidFill>
                <a:latin typeface="Times New Roman"/>
                <a:ea typeface="Calibri"/>
                <a:cs typeface="Times New Roman"/>
              </a:rPr>
              <a:t>30 </a:t>
            </a:r>
            <a:r>
              <a:rPr lang="en-US" sz="1400" dirty="0" err="1">
                <a:solidFill>
                  <a:srgbClr val="000000"/>
                </a:solidFill>
                <a:latin typeface="Times New Roman"/>
                <a:ea typeface="Calibri"/>
                <a:cs typeface="Times New Roman"/>
              </a:rPr>
              <a:t>Ksi</a:t>
            </a:r>
            <a:r>
              <a:rPr lang="en-US" sz="1400" dirty="0">
                <a:solidFill>
                  <a:srgbClr val="000000"/>
                </a:solidFill>
                <a:latin typeface="Times New Roman"/>
                <a:ea typeface="Calibri"/>
                <a:cs typeface="Times New Roman"/>
              </a:rPr>
              <a:t>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Proof test completed once   </a:t>
            </a: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Leak test at 20 </a:t>
            </a:r>
            <a:r>
              <a:rPr lang="en-US" sz="1400" dirty="0" err="1">
                <a:solidFill>
                  <a:srgbClr val="000000"/>
                </a:solidFill>
                <a:latin typeface="Times New Roman" panose="02020603050405020304" pitchFamily="18" charset="0"/>
                <a:ea typeface="Calibri"/>
                <a:cs typeface="Times New Roman" panose="02020603050405020304" pitchFamily="18" charset="0"/>
              </a:rPr>
              <a:t>Ksi</a:t>
            </a: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Cycles set to infinity to see when the valve will fail </a:t>
            </a: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Calibri"/>
              <a:ea typeface="Calibri"/>
              <a:cs typeface="Calibri"/>
            </a:endParaRPr>
          </a:p>
          <a:p>
            <a:pPr marL="742950" lvl="1" indent="-285750">
              <a:buFont typeface="Arial"/>
              <a:buChar char="•"/>
              <a:defRPr/>
            </a:pPr>
            <a:endParaRPr lang="en-US" sz="1400" dirty="0">
              <a:solidFill>
                <a:srgbClr val="000000"/>
              </a:solidFill>
              <a:latin typeface="Calibri"/>
              <a:ea typeface="Calibri"/>
              <a:cs typeface="Calibri"/>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p:txBody>
      </p:sp>
      <p:pic>
        <p:nvPicPr>
          <p:cNvPr id="3" name="Picture 2">
            <a:extLst>
              <a:ext uri="{FF2B5EF4-FFF2-40B4-BE49-F238E27FC236}">
                <a16:creationId xmlns:a16="http://schemas.microsoft.com/office/drawing/2014/main" id="{1DBE33D3-AC0E-49F6-209F-F07F082A10E1}"/>
              </a:ext>
            </a:extLst>
          </p:cNvPr>
          <p:cNvPicPr>
            <a:picLocks noChangeAspect="1"/>
          </p:cNvPicPr>
          <p:nvPr/>
        </p:nvPicPr>
        <p:blipFill>
          <a:blip r:embed="rId3"/>
          <a:stretch>
            <a:fillRect/>
          </a:stretch>
        </p:blipFill>
        <p:spPr>
          <a:xfrm>
            <a:off x="8987349" y="168287"/>
            <a:ext cx="2981741" cy="2829320"/>
          </a:xfrm>
          <a:prstGeom prst="rect">
            <a:avLst/>
          </a:prstGeom>
        </p:spPr>
      </p:pic>
      <p:pic>
        <p:nvPicPr>
          <p:cNvPr id="7" name="Picture 6">
            <a:extLst>
              <a:ext uri="{FF2B5EF4-FFF2-40B4-BE49-F238E27FC236}">
                <a16:creationId xmlns:a16="http://schemas.microsoft.com/office/drawing/2014/main" id="{36981567-A099-DDAC-58F5-B17C5BC514BD}"/>
              </a:ext>
            </a:extLst>
          </p:cNvPr>
          <p:cNvPicPr>
            <a:picLocks noChangeAspect="1"/>
          </p:cNvPicPr>
          <p:nvPr/>
        </p:nvPicPr>
        <p:blipFill>
          <a:blip r:embed="rId4"/>
          <a:stretch>
            <a:fillRect/>
          </a:stretch>
        </p:blipFill>
        <p:spPr>
          <a:xfrm>
            <a:off x="5137773" y="987551"/>
            <a:ext cx="3515216" cy="1190791"/>
          </a:xfrm>
          <a:prstGeom prst="rect">
            <a:avLst/>
          </a:prstGeom>
        </p:spPr>
      </p:pic>
      <p:pic>
        <p:nvPicPr>
          <p:cNvPr id="9" name="Picture 8">
            <a:extLst>
              <a:ext uri="{FF2B5EF4-FFF2-40B4-BE49-F238E27FC236}">
                <a16:creationId xmlns:a16="http://schemas.microsoft.com/office/drawing/2014/main" id="{8EB2F3EF-2096-DA5A-DCE2-95BBBF4209EE}"/>
              </a:ext>
            </a:extLst>
          </p:cNvPr>
          <p:cNvPicPr>
            <a:picLocks noChangeAspect="1"/>
          </p:cNvPicPr>
          <p:nvPr/>
        </p:nvPicPr>
        <p:blipFill>
          <a:blip r:embed="rId5"/>
          <a:stretch>
            <a:fillRect/>
          </a:stretch>
        </p:blipFill>
        <p:spPr>
          <a:xfrm>
            <a:off x="4894053" y="2032114"/>
            <a:ext cx="3960171" cy="1396886"/>
          </a:xfrm>
          <a:prstGeom prst="rect">
            <a:avLst/>
          </a:prstGeom>
        </p:spPr>
      </p:pic>
      <p:pic>
        <p:nvPicPr>
          <p:cNvPr id="11" name="Picture 10">
            <a:extLst>
              <a:ext uri="{FF2B5EF4-FFF2-40B4-BE49-F238E27FC236}">
                <a16:creationId xmlns:a16="http://schemas.microsoft.com/office/drawing/2014/main" id="{838BF7F1-4AD2-EF4C-7862-B248196FBE9B}"/>
              </a:ext>
            </a:extLst>
          </p:cNvPr>
          <p:cNvPicPr>
            <a:picLocks noChangeAspect="1"/>
          </p:cNvPicPr>
          <p:nvPr/>
        </p:nvPicPr>
        <p:blipFill>
          <a:blip r:embed="rId6"/>
          <a:stretch>
            <a:fillRect/>
          </a:stretch>
        </p:blipFill>
        <p:spPr>
          <a:xfrm>
            <a:off x="7711277" y="3517473"/>
            <a:ext cx="4477375" cy="2238687"/>
          </a:xfrm>
          <a:prstGeom prst="rect">
            <a:avLst/>
          </a:prstGeom>
        </p:spPr>
      </p:pic>
    </p:spTree>
    <p:extLst>
      <p:ext uri="{BB962C8B-B14F-4D97-AF65-F5344CB8AC3E}">
        <p14:creationId xmlns:p14="http://schemas.microsoft.com/office/powerpoint/2010/main" val="373854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2F842-9535-F3F0-CE35-786BB1D819E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F1646FE-FA8B-3482-B43A-77E4BC311F1A}"/>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#4 Cont.</a:t>
            </a:r>
          </a:p>
        </p:txBody>
      </p:sp>
      <p:sp>
        <p:nvSpPr>
          <p:cNvPr id="6" name="TextBox 5">
            <a:extLst>
              <a:ext uri="{FF2B5EF4-FFF2-40B4-BE49-F238E27FC236}">
                <a16:creationId xmlns:a16="http://schemas.microsoft.com/office/drawing/2014/main" id="{CFC8DECA-D82F-2DB2-7A36-C337ACE410C6}"/>
              </a:ext>
            </a:extLst>
          </p:cNvPr>
          <p:cNvSpPr txBox="1"/>
          <p:nvPr/>
        </p:nvSpPr>
        <p:spPr>
          <a:xfrm>
            <a:off x="583474" y="692983"/>
            <a:ext cx="6576451" cy="2677656"/>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lang="en-US" sz="1400" dirty="0">
                <a:solidFill>
                  <a:srgbClr val="000000"/>
                </a:solidFill>
                <a:latin typeface="Times New Roman"/>
                <a:ea typeface="Calibri"/>
                <a:cs typeface="Times New Roman"/>
              </a:rPr>
              <a:t>Results</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Failure at cycle 10511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Based on FOS of 4x, valve service life should be at 2500 cycles </a:t>
            </a:r>
          </a:p>
          <a:p>
            <a:pPr marL="742950" lvl="1" indent="-285750">
              <a:buFont typeface="Arial" panose="020B0604020202020204" pitchFamily="34" charset="0"/>
              <a:buChar char="•"/>
              <a:defRPr/>
            </a:pPr>
            <a:r>
              <a:rPr lang="en-US" sz="1400" dirty="0">
                <a:solidFill>
                  <a:srgbClr val="000000"/>
                </a:solidFill>
                <a:latin typeface="Times New Roman"/>
                <a:ea typeface="Calibri"/>
                <a:cs typeface="Times New Roman"/>
              </a:rPr>
              <a:t>This doesn’t not account for temperature fluctuations, manufacturing variability, handling, or environmental loads on the valve </a:t>
            </a:r>
          </a:p>
          <a:p>
            <a:pPr marL="742950" lvl="1" indent="-285750">
              <a:buFont typeface="Arial" panose="020B0604020202020204" pitchFamily="34" charset="0"/>
              <a:buChar char="•"/>
              <a:defRPr/>
            </a:pPr>
            <a:endParaRPr lang="en-US" sz="1400" dirty="0">
              <a:solidFill>
                <a:srgbClr val="000000"/>
              </a:solidFill>
              <a:latin typeface="Times New Roman"/>
              <a:ea typeface="Calibri"/>
              <a:cs typeface="Times New Roman"/>
            </a:endParaRPr>
          </a:p>
          <a:p>
            <a:pPr lvl="1">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342900" indent="-342900">
              <a:buFont typeface="Arial"/>
              <a:buChar char="•"/>
              <a:defRPr/>
            </a:pPr>
            <a:endParaRPr lang="en-US" sz="1400" dirty="0">
              <a:solidFill>
                <a:srgbClr val="000000"/>
              </a:solidFill>
              <a:latin typeface="Calibri"/>
              <a:ea typeface="Calibri"/>
              <a:cs typeface="Calibri"/>
            </a:endParaRPr>
          </a:p>
          <a:p>
            <a:pPr marL="742950" lvl="1" indent="-285750">
              <a:buFont typeface="Arial"/>
              <a:buChar char="•"/>
              <a:defRPr/>
            </a:pPr>
            <a:endParaRPr lang="en-US" sz="1400" dirty="0">
              <a:solidFill>
                <a:srgbClr val="000000"/>
              </a:solidFill>
              <a:latin typeface="Calibri"/>
              <a:ea typeface="Calibri"/>
              <a:cs typeface="Calibri"/>
            </a:endParaRPr>
          </a:p>
          <a:p>
            <a:pP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p:txBody>
      </p:sp>
      <p:pic>
        <p:nvPicPr>
          <p:cNvPr id="3" name="Picture 2">
            <a:extLst>
              <a:ext uri="{FF2B5EF4-FFF2-40B4-BE49-F238E27FC236}">
                <a16:creationId xmlns:a16="http://schemas.microsoft.com/office/drawing/2014/main" id="{B7A86B92-7ADC-DA96-1D83-E8B0A293E563}"/>
              </a:ext>
            </a:extLst>
          </p:cNvPr>
          <p:cNvPicPr>
            <a:picLocks noChangeAspect="1"/>
          </p:cNvPicPr>
          <p:nvPr/>
        </p:nvPicPr>
        <p:blipFill>
          <a:blip r:embed="rId3"/>
          <a:stretch>
            <a:fillRect/>
          </a:stretch>
        </p:blipFill>
        <p:spPr>
          <a:xfrm>
            <a:off x="7159925" y="1292073"/>
            <a:ext cx="4662950" cy="3413946"/>
          </a:xfrm>
          <a:prstGeom prst="rect">
            <a:avLst/>
          </a:prstGeom>
        </p:spPr>
      </p:pic>
    </p:spTree>
    <p:extLst>
      <p:ext uri="{BB962C8B-B14F-4D97-AF65-F5344CB8AC3E}">
        <p14:creationId xmlns:p14="http://schemas.microsoft.com/office/powerpoint/2010/main" val="3927242850"/>
      </p:ext>
    </p:extLst>
  </p:cSld>
  <p:clrMapOvr>
    <a:masterClrMapping/>
  </p:clrMapOvr>
</p:sld>
</file>

<file path=ppt/theme/theme1.xml><?xml version="1.0" encoding="utf-8"?>
<a:theme xmlns:a="http://schemas.openxmlformats.org/drawingml/2006/main" name="1_Office Theme">
  <a:themeElements>
    <a:clrScheme name="Custom 23">
      <a:dk1>
        <a:srgbClr val="99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C1928B133C4484DA744DE2C474533EE" ma:contentTypeVersion="9" ma:contentTypeDescription="Create a new document." ma:contentTypeScope="" ma:versionID="394f8d9d663ec3be1c189ad211257885">
  <xsd:schema xmlns:xsd="http://www.w3.org/2001/XMLSchema" xmlns:xs="http://www.w3.org/2001/XMLSchema" xmlns:p="http://schemas.microsoft.com/office/2006/metadata/properties" xmlns:ns3="223ef2db-0893-4f2c-80cb-34d12adeb1a2" xmlns:ns4="90edb16a-e16d-4a46-93b1-d1720eac5d36" targetNamespace="http://schemas.microsoft.com/office/2006/metadata/properties" ma:root="true" ma:fieldsID="58a1596200126c64364b87c6485e8380" ns3:_="" ns4:_="">
    <xsd:import namespace="223ef2db-0893-4f2c-80cb-34d12adeb1a2"/>
    <xsd:import namespace="90edb16a-e16d-4a46-93b1-d1720eac5d36"/>
    <xsd:element name="properties">
      <xsd:complexType>
        <xsd:sequence>
          <xsd:element name="documentManagement">
            <xsd:complexType>
              <xsd:all>
                <xsd:element ref="ns3:MediaServiceMetadata" minOccurs="0"/>
                <xsd:element ref="ns3:MediaServiceFastMetadata" minOccurs="0"/>
                <xsd:element ref="ns3:_activity" minOccurs="0"/>
                <xsd:element ref="ns3:MediaServiceObjectDetectorVersions" minOccurs="0"/>
                <xsd:element ref="ns3:MediaServiceSearchProperties" minOccurs="0"/>
                <xsd:element ref="ns4:SharedWithUsers" minOccurs="0"/>
                <xsd:element ref="ns4:SharedWithDetails" minOccurs="0"/>
                <xsd:element ref="ns4:SharingHintHash"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3ef2db-0893-4f2c-80cb-34d12adeb1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0edb16a-e16d-4a46-93b1-d1720eac5d36"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223ef2db-0893-4f2c-80cb-34d12adeb1a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D9F5807-1C12-4925-B120-200B23814D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3ef2db-0893-4f2c-80cb-34d12adeb1a2"/>
    <ds:schemaRef ds:uri="90edb16a-e16d-4a46-93b1-d1720eac5d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CD5B3A9-7B07-48A7-BC2F-E5EE1F033B00}">
  <ds:schemaRefs>
    <ds:schemaRef ds:uri="http://purl.org/dc/terms/"/>
    <ds:schemaRef ds:uri="http://schemas.microsoft.com/office/2006/metadata/properties"/>
    <ds:schemaRef ds:uri="http://purl.org/dc/elements/1.1/"/>
    <ds:schemaRef ds:uri="http://schemas.microsoft.com/office/2006/documentManagement/types"/>
    <ds:schemaRef ds:uri="http://www.w3.org/XML/1998/namespace"/>
    <ds:schemaRef ds:uri="http://purl.org/dc/dcmitype/"/>
    <ds:schemaRef ds:uri="http://schemas.openxmlformats.org/package/2006/metadata/core-properties"/>
    <ds:schemaRef ds:uri="http://schemas.microsoft.com/office/infopath/2007/PartnerControls"/>
    <ds:schemaRef ds:uri="90edb16a-e16d-4a46-93b1-d1720eac5d36"/>
    <ds:schemaRef ds:uri="223ef2db-0893-4f2c-80cb-34d12adeb1a2"/>
  </ds:schemaRefs>
</ds:datastoreItem>
</file>

<file path=customXml/itemProps3.xml><?xml version="1.0" encoding="utf-8"?>
<ds:datastoreItem xmlns:ds="http://schemas.openxmlformats.org/officeDocument/2006/customXml" ds:itemID="{942C54A4-7BDD-4BE7-8BFD-FE01D9BC47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863</TotalTime>
  <Words>1286</Words>
  <Application>Microsoft Office PowerPoint</Application>
  <PresentationFormat>Widescreen</PresentationFormat>
  <Paragraphs>287</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Aptos</vt:lpstr>
      <vt:lpstr>Arial</vt:lpstr>
      <vt:lpstr>Calibri</vt:lpstr>
      <vt:lpstr>Cambria Math</vt:lpstr>
      <vt:lpstr>Times New Roman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Henry Glover</dc:creator>
  <cp:lastModifiedBy>Henry Glover</cp:lastModifiedBy>
  <cp:revision>2</cp:revision>
  <dcterms:created xsi:type="dcterms:W3CDTF">2025-03-12T04:18:56Z</dcterms:created>
  <dcterms:modified xsi:type="dcterms:W3CDTF">2025-03-17T06:45:07Z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0x010100BC1928B133C4484DA744DE2C474533EE</vt:lpwstr>
  </property>
</Properties>
</file>