
<file path=[Content_Types].xml><?xml version="1.0" encoding="utf-8"?>
<Types xmlns="http://schemas.openxmlformats.org/package/2006/content-types">
  <Default Extension="jpeg" ContentType="image/jpeg"/>
  <Default Extension="JPG" ContentType="image/jpeg"/>
  <Default Extension="pdf" ContentType="application/pd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8"/>
  </p:notesMasterIdLst>
  <p:sldIdLst>
    <p:sldId id="260" r:id="rId5"/>
    <p:sldId id="261" r:id="rId6"/>
    <p:sldId id="264" r:id="rId7"/>
    <p:sldId id="263" r:id="rId8"/>
    <p:sldId id="265" r:id="rId9"/>
    <p:sldId id="262" r:id="rId10"/>
    <p:sldId id="266" r:id="rId11"/>
    <p:sldId id="267" r:id="rId12"/>
    <p:sldId id="271" r:id="rId13"/>
    <p:sldId id="268" r:id="rId14"/>
    <p:sldId id="270" r:id="rId15"/>
    <p:sldId id="269" r:id="rId16"/>
    <p:sldId id="272" r:id="rId17"/>
    <p:sldId id="273" r:id="rId18"/>
    <p:sldId id="274" r:id="rId19"/>
    <p:sldId id="275" r:id="rId20"/>
    <p:sldId id="276" r:id="rId21"/>
    <p:sldId id="278" r:id="rId22"/>
    <p:sldId id="277" r:id="rId23"/>
    <p:sldId id="279" r:id="rId24"/>
    <p:sldId id="280" r:id="rId25"/>
    <p:sldId id="281" r:id="rId26"/>
    <p:sldId id="282"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06" autoAdjust="0"/>
    <p:restoredTop sz="94660"/>
  </p:normalViewPr>
  <p:slideViewPr>
    <p:cSldViewPr snapToGrid="0">
      <p:cViewPr varScale="1">
        <p:scale>
          <a:sx n="83" d="100"/>
          <a:sy n="83" d="100"/>
        </p:scale>
        <p:origin x="39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699A8D-6766-484F-BD9B-90459AE58FF3}" type="datetimeFigureOut">
              <a:rPr lang="en-US" smtClean="0"/>
              <a:t>3/2/2025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1C6183-FC81-4842-A234-185341BA43A5}" type="slidenum">
              <a:rPr lang="en-US" smtClean="0"/>
              <a:t>‹#›</a:t>
            </a:fld>
            <a:endParaRPr lang="en-US"/>
          </a:p>
        </p:txBody>
      </p:sp>
    </p:spTree>
    <p:extLst>
      <p:ext uri="{BB962C8B-B14F-4D97-AF65-F5344CB8AC3E}">
        <p14:creationId xmlns:p14="http://schemas.microsoft.com/office/powerpoint/2010/main" val="32005005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19052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234073-157B-91D9-96AB-3DC3C3E0AB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99E72B-2806-42B8-7034-65FD1656CD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36227A-09C8-7118-87F2-6658744AF29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57EF0C5-5768-3A97-E8DC-35BB7AB7AC7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82096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E74C28-019B-53E9-3245-03274DC2D4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EF285A-6C48-C4DB-7684-FB4DD6EC54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DCAC6C-3E90-37DB-2C0D-1F3DA28B276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C12D4C1-7B3D-09DE-7E24-6ADA87720A1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324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2C2EB-884C-4C05-2DC8-8162F115BA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F646C5-487D-8FC2-B045-8D7A563D30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A96A06-6FC9-9534-9ED9-5C7AE321C5C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42C920-E5A8-8AC8-8843-2D2D4E3FBDC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8411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9CBD28-6E77-3EA9-F317-D1D806355F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CAFA23-D1D8-13D9-CA33-E12F47BC8E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1DD487-C24A-0297-8F75-7D1307F0C1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3447646-1F63-CDFA-2709-9B67C4511BB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78491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5F2154-BFE4-AE03-1A64-CA30551967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09D59D-BFD1-3F97-07DA-5565A5879C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9BF2AC-E3BC-E517-60F6-8A12F3BF4C9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8B1E3FC-DF7A-D9C0-DEE4-6ECCBD46AF1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61911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0C8EBB-1F5B-AC3B-8680-022D1A1C08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E6CEE4-513B-2F4E-5663-4F87A84DB8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F71B56-6C17-EABF-40C0-0255B2E4054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660CCDA-14CE-50FD-12D9-06ADBF60A98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00117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6AFE8D-A15F-D5D9-978F-4D64569FB0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54707F-5F49-B70E-2434-AF67B9C015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C5A470-110F-7703-B53C-6099CDFF4A5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2EC1938-639B-386C-5BBB-BCF356F6C6D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46288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EB2456-7486-0E93-9FFC-7881D31C3D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827597-43F8-E387-603D-EF86050CA5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30C8C7-22E7-FD75-FBB1-EBED6465FF7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4C8ED74-9837-A932-2CCD-A1B49751183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61981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297720-0219-E798-200C-660514CD10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53316E-0AFD-3DEE-6FF9-5FA49FE345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E1F372-1E56-9DBB-2F33-EF02D16B51E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9AFF5A9-0344-4E29-149B-1F551F9C2E2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13363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F0167-9AAD-3C74-9120-8976AEC388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4B971A-0995-CF9B-CF28-50F4182A39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51EDAF-D9E5-400C-0B21-FBBC62FDB7E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7280F82-B76C-27CD-49D6-2F8237C053C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7826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79007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339333-DB04-0197-2B97-6495F1CB0B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6DFC4C-7E90-D763-F209-C0B897C8BD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5D0057-62FD-214E-3F2D-61E68406C26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277AEA1-CE78-2BB4-8708-AFBB0AEB3A4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03545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2BB4AB-0DF4-A62F-CD34-B509746AFB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13263C-B03D-4282-500E-4B2A858C96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E350D3-30FA-3F3E-B463-AFBE4625D74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F0E8F7C-1A1F-A227-B467-8520F8E22F55}"/>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71391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957EDA-8329-CC73-F666-7D5633C273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94A31E-378B-F38B-B861-8B629FBF52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9F96DF-30BE-B893-A362-19B65AD5EC7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F93D256-092E-6FF3-E3DC-3B2907AECBD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38005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A82F10-366D-A6DB-A35F-8DD67A0FC8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D7F550-44BE-9BF9-1063-57324C830D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ECE4C0-5B96-CFFD-CEFF-7D89F4D895A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306E90C-004D-F7FC-B1D5-920826DAF3E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3872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CCE680-09EE-2BED-B97D-463AB3407F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CA8D8B-0934-4B32-0B6F-38C80247A1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AD55B5-6572-3D2B-0FD4-81F884CA1FC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49216CE-3410-A08F-29FE-FD1AF526A9A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1766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CB5B8F-95B8-4F3F-C52B-BED4CF2EFF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B2A010-D5E8-4353-F03E-239F1DD38D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D7A003-095E-98B9-7B9A-94BB7B9083F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E00E6AB-D6A8-250C-C427-761C5BA2A35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04413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D0F05-6F2D-AE9F-82A9-3B012D7CD6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6E8E32-7F8E-A354-C6D6-36313B1097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EC1AD2-29C8-56D8-5762-943448558D7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4B3E3B8-57CF-1A2C-FBF6-14552A26074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25924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0C7FB-DFB2-E9C9-5A00-3284E2ACD6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6DD09E-418D-1CB2-954A-BA70D57D0D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AB9AEE-CB70-6DD4-C930-F1A728E59F3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91A8305-5FD2-FC1F-8982-822AA02867F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69190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4FB442-C8C5-1C2B-733C-CA9CC90BEE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42822E-FBFF-D2F2-C8E7-12C1AE2A3C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209B67-8F9A-1E30-B521-B5E40660566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CE3156C-437B-AC16-D6FC-CF932A3C7C2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24036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83A865-0F44-62D6-1FD8-869584A0D6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C84751-A6D9-5A27-096F-313B61C451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9E525B-8975-90C7-9CFE-291E5FF5647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2B614F1-2571-21D2-1824-8FF5FBDF09E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29983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2DDA2-5B3A-7C53-0FA9-26D69EDE93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C5BBF9-1699-D9DA-3E43-3C7AACD30A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FC5E48-630F-8C32-E082-7BFC37F239E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4ECF94D-009E-28DC-B0FA-03566228A5C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48740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9705353"/>
      </p:ext>
    </p:extLst>
  </p:cSld>
  <p:clrMapOvr>
    <a:masterClrMapping/>
  </p:clrMapOvr>
</p:sldLayout>
</file>

<file path=ppt/slideMasters/_rels/slideMaster1.xml.rels><?xml version="1.0" encoding="UTF-8" standalone="yes"?>
<Relationships xmlns="http://schemas.openxmlformats.org/package/2006/relationships"><Relationship Id="rId12" Type="http://schemas.openxmlformats.org/officeDocument/2006/relationships/image" Target="../media/image3.png"/><Relationship Id="rId2" Type="http://schemas.openxmlformats.org/officeDocument/2006/relationships/theme" Target="../theme/theme1.xml"/><Relationship Id="rId1" Type="http://schemas.openxmlformats.org/officeDocument/2006/relationships/slideLayout" Target="../slideLayouts/slideLayout1.xml"/><Relationship Id="rId11" Type="http://schemas.openxmlformats.org/officeDocument/2006/relationships/image" Target="../media/image4.pdf"/><Relationship Id="rId5" Type="http://schemas.openxmlformats.org/officeDocument/2006/relationships/image" Target="../media/image1.png"/><Relationship Id="rId10" Type="http://schemas.openxmlformats.org/officeDocument/2006/relationships/image" Target="../media/image2.png"/><Relationship Id="rId4" Type="http://schemas.openxmlformats.org/officeDocument/2006/relationships/image" Target="../media/image1.pdf"/><Relationship Id="rId9" Type="http://schemas.openxmlformats.org/officeDocument/2006/relationships/image" Target="../media/image2.pd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5803900"/>
            <a:ext cx="12192000" cy="1052718"/>
          </a:xfrm>
          <a:prstGeom prst="rect">
            <a:avLst/>
          </a:prstGeom>
          <a:solidFill>
            <a:schemeClr val="tx1"/>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sz="1800"/>
          </a:p>
        </p:txBody>
      </p:sp>
      <p:sp>
        <p:nvSpPr>
          <p:cNvPr id="8" name="Rectangle 7"/>
          <p:cNvSpPr/>
          <p:nvPr userDrawn="1"/>
        </p:nvSpPr>
        <p:spPr>
          <a:xfrm flipV="1">
            <a:off x="0" y="5778500"/>
            <a:ext cx="12192000" cy="50800"/>
          </a:xfrm>
          <a:prstGeom prst="rect">
            <a:avLst/>
          </a:prstGeom>
          <a:solidFill>
            <a:srgbClr val="FFCC00"/>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sz="1800"/>
          </a:p>
        </p:txBody>
      </p:sp>
      <p:pic>
        <p:nvPicPr>
          <p:cNvPr id="11" name="Picture 10" descr="Small Use Shield_GoldOnTrans.eps"/>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4"/>
              <a:stretch>
                <a:fillRect/>
              </a:stretch>
            </p:blipFill>
          </mc:Choice>
          <mc:Fallback>
            <p:blipFill>
              <a:blip r:embed="rId5"/>
              <a:stretch>
                <a:fillRect/>
              </a:stretch>
            </p:blipFill>
          </mc:Fallback>
        </mc:AlternateContent>
        <p:spPr>
          <a:xfrm>
            <a:off x="10934703" y="238128"/>
            <a:ext cx="997652" cy="748239"/>
          </a:xfrm>
          <a:prstGeom prst="rect">
            <a:avLst/>
          </a:prstGeom>
        </p:spPr>
      </p:pic>
      <p:pic>
        <p:nvPicPr>
          <p:cNvPr id="9" name="Picture 8" descr="1-lineWordmark_GoldOnCard_NoBG.eps"/>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9"/>
              <a:stretch>
                <a:fillRect/>
              </a:stretch>
            </p:blipFill>
          </mc:Choice>
          <mc:Fallback>
            <p:blipFill>
              <a:blip r:embed="rId10"/>
              <a:stretch>
                <a:fillRect/>
              </a:stretch>
            </p:blipFill>
          </mc:Fallback>
        </mc:AlternateContent>
        <p:spPr>
          <a:xfrm>
            <a:off x="9330267" y="6462030"/>
            <a:ext cx="2429501" cy="154821"/>
          </a:xfrm>
          <a:prstGeom prst="rect">
            <a:avLst/>
          </a:prstGeom>
        </p:spPr>
      </p:pic>
      <p:pic>
        <p:nvPicPr>
          <p:cNvPr id="12" name="Picture 11" descr="Formal_Viterbi_GoldOnCard_NoBG.eps"/>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11"/>
              <a:stretch>
                <a:fillRect/>
              </a:stretch>
            </p:blipFill>
          </mc:Choice>
          <mc:Fallback>
            <p:blipFill>
              <a:blip r:embed="rId12"/>
              <a:stretch>
                <a:fillRect/>
              </a:stretch>
            </p:blipFill>
          </mc:Fallback>
        </mc:AlternateContent>
        <p:spPr>
          <a:xfrm>
            <a:off x="389469" y="6138310"/>
            <a:ext cx="2322251" cy="470075"/>
          </a:xfrm>
          <a:prstGeom prst="rect">
            <a:avLst/>
          </a:prstGeom>
        </p:spPr>
      </p:pic>
    </p:spTree>
    <p:extLst>
      <p:ext uri="{BB962C8B-B14F-4D97-AF65-F5344CB8AC3E}">
        <p14:creationId xmlns:p14="http://schemas.microsoft.com/office/powerpoint/2010/main" val="3032766450"/>
      </p:ext>
    </p:extLst>
  </p:cSld>
  <p:clrMap bg1="lt1" tx1="dk1" bg2="lt2" tx2="dk2" accent1="accent1" accent2="accent2" accent3="accent3" accent4="accent4" accent5="accent5" accent6="accent6" hlink="hlink" folHlink="folHlink"/>
  <p:sldLayoutIdLst>
    <p:sldLayoutId id="2147483661" r:id="rId1"/>
  </p:sldLayoutIdLst>
  <p:hf sldNum="0"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ntrs.nasa.gov/api/citations/19840014844/downloads/19840014844.pdf"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s://ntrs.nasa.gov/api/citations/19780008146/downloads/19780008146.pdf"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hyperlink" Target="https://www.makeitfrom.com/material-properties/2195-2195-T8-Aluminum" TargetMode="External"/><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2.JP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ntrs.nasa.gov/api/citations/20050198895/downloads/20050198895.pdf"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hyperlink" Target="https://www.materialsperformance.com/articles/material-selection-design/2021/06/failure-of-expansion-joint-caused-by-corrosion-cracking"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F8AA5F7-3E01-E255-B393-9C2541C6D049}"/>
              </a:ext>
            </a:extLst>
          </p:cNvPr>
          <p:cNvSpPr txBox="1"/>
          <p:nvPr/>
        </p:nvSpPr>
        <p:spPr>
          <a:xfrm>
            <a:off x="3078480" y="1908313"/>
            <a:ext cx="6035040" cy="61555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AME </a:t>
            </a:r>
            <a:r>
              <a:rPr lang="en-US" sz="3400" dirty="0">
                <a:solidFill>
                  <a:srgbClr val="990000"/>
                </a:solidFill>
                <a:latin typeface="Times New Roman" panose="02020603050405020304" pitchFamily="18" charset="0"/>
                <a:cs typeface="Times New Roman" panose="02020603050405020304" pitchFamily="18" charset="0"/>
              </a:rPr>
              <a:t>585</a:t>
            </a:r>
            <a:endParaRPr kumimoji="0" lang="en-US" sz="3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3" name="TextBox 2">
            <a:extLst>
              <a:ext uri="{FF2B5EF4-FFF2-40B4-BE49-F238E27FC236}">
                <a16:creationId xmlns:a16="http://schemas.microsoft.com/office/drawing/2014/main" id="{80CD3054-FBFA-5C89-AA15-B35C4B7608DD}"/>
              </a:ext>
            </a:extLst>
          </p:cNvPr>
          <p:cNvSpPr txBox="1"/>
          <p:nvPr/>
        </p:nvSpPr>
        <p:spPr>
          <a:xfrm>
            <a:off x="3078480" y="2812110"/>
            <a:ext cx="6035040"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Project 6 - Bellow</a:t>
            </a:r>
          </a:p>
        </p:txBody>
      </p:sp>
      <p:sp>
        <p:nvSpPr>
          <p:cNvPr id="4" name="TextBox 3">
            <a:extLst>
              <a:ext uri="{FF2B5EF4-FFF2-40B4-BE49-F238E27FC236}">
                <a16:creationId xmlns:a16="http://schemas.microsoft.com/office/drawing/2014/main" id="{0E385D6F-8467-C422-013A-E8E3685170BA}"/>
              </a:ext>
            </a:extLst>
          </p:cNvPr>
          <p:cNvSpPr txBox="1"/>
          <p:nvPr/>
        </p:nvSpPr>
        <p:spPr>
          <a:xfrm>
            <a:off x="3078480" y="4208238"/>
            <a:ext cx="603504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Henry Glover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3/02/2025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07AE73-08E9-467F-35C5-09B1FA9772E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9076B68-E89B-F3FB-8997-9F9F43BEF1DA}"/>
              </a:ext>
            </a:extLst>
          </p:cNvPr>
          <p:cNvSpPr txBox="1"/>
          <p:nvPr/>
        </p:nvSpPr>
        <p:spPr>
          <a:xfrm>
            <a:off x="278295" y="338334"/>
            <a:ext cx="143729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a:t>
            </a:r>
            <a:r>
              <a:rPr lang="en-US" sz="2400" dirty="0">
                <a:solidFill>
                  <a:srgbClr val="990000"/>
                </a:solidFill>
                <a:latin typeface="Times New Roman" panose="02020603050405020304" pitchFamily="18" charset="0"/>
                <a:cs typeface="Times New Roman" panose="02020603050405020304" pitchFamily="18" charset="0"/>
              </a:rPr>
              <a:t>8</a:t>
            </a:r>
            <a:endPar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48046B6F-A947-5757-C590-F7694EFD8874}"/>
              </a:ext>
            </a:extLst>
          </p:cNvPr>
          <p:cNvSpPr txBox="1"/>
          <p:nvPr/>
        </p:nvSpPr>
        <p:spPr>
          <a:xfrm>
            <a:off x="583475" y="692983"/>
            <a:ext cx="5604540" cy="4185761"/>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Times New Roman" panose="02020603050405020304" pitchFamily="18" charset="0"/>
                <a:ea typeface="Calibri"/>
                <a:cs typeface="Times New Roman" panose="02020603050405020304" pitchFamily="18" charset="0"/>
              </a:rPr>
              <a:t>Flow Induced Vibrations - </a:t>
            </a:r>
            <a:r>
              <a:rPr lang="en-US" sz="1400" dirty="0">
                <a:solidFill>
                  <a:srgbClr val="000000"/>
                </a:solidFill>
                <a:latin typeface="Times New Roman" panose="02020603050405020304" pitchFamily="18" charset="0"/>
                <a:ea typeface="Calibri"/>
                <a:cs typeface="Times New Roman" panose="02020603050405020304" pitchFamily="18" charset="0"/>
                <a:hlinkClick r:id="rId3"/>
              </a:rPr>
              <a:t>https://ntrs.nasa.gov/api/citations/19840014844/downloads/19840014844.pdf</a:t>
            </a: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Occur when fluid flow interact with a structure causing oscillations due to pressure forces</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These oscillations and vibrations can lead to fatigue over time, noise, and performance issues </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Can introduce a liner to keep the fluid away from the convolutes </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Expensive and hard to do </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Causes upstream effects </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Momentum fluctuation </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Bubbles in fluid </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Thermal-hydraulic vibration due to phase change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Times New Roman" panose="02020603050405020304" pitchFamily="18" charset="0"/>
                <a:ea typeface="Calibri"/>
                <a:cs typeface="Times New Roman" panose="02020603050405020304" pitchFamily="18" charset="0"/>
              </a:rPr>
              <a:t>Figure 20 illustrates the vortex formation and shedding process interacting with fluid motion in the convolutes</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From the free stream flow, as the convolutes vibrate, they pump fluid in and out at a velocity, which can strengthen or weaken the vortices depending on the phase relationship. The interaction on the fluid force depends on the vibration amplitude. </a:t>
            </a:r>
          </a:p>
        </p:txBody>
      </p:sp>
      <p:pic>
        <p:nvPicPr>
          <p:cNvPr id="3" name="Picture 2">
            <a:extLst>
              <a:ext uri="{FF2B5EF4-FFF2-40B4-BE49-F238E27FC236}">
                <a16:creationId xmlns:a16="http://schemas.microsoft.com/office/drawing/2014/main" id="{DC328BC4-3DE7-B080-8598-C9098DFED1FC}"/>
              </a:ext>
            </a:extLst>
          </p:cNvPr>
          <p:cNvPicPr>
            <a:picLocks noChangeAspect="1"/>
          </p:cNvPicPr>
          <p:nvPr/>
        </p:nvPicPr>
        <p:blipFill>
          <a:blip r:embed="rId4"/>
          <a:stretch>
            <a:fillRect/>
          </a:stretch>
        </p:blipFill>
        <p:spPr>
          <a:xfrm>
            <a:off x="6593139" y="1407224"/>
            <a:ext cx="5295116" cy="2662687"/>
          </a:xfrm>
          <a:prstGeom prst="rect">
            <a:avLst/>
          </a:prstGeom>
        </p:spPr>
      </p:pic>
    </p:spTree>
    <p:extLst>
      <p:ext uri="{BB962C8B-B14F-4D97-AF65-F5344CB8AC3E}">
        <p14:creationId xmlns:p14="http://schemas.microsoft.com/office/powerpoint/2010/main" val="23402696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FD9AE5-050F-F1A8-594D-D7F2CB18D8B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8FA7602-9E74-60BD-648D-AA5A3D71D85E}"/>
              </a:ext>
            </a:extLst>
          </p:cNvPr>
          <p:cNvSpPr txBox="1"/>
          <p:nvPr/>
        </p:nvSpPr>
        <p:spPr>
          <a:xfrm>
            <a:off x="278295" y="338334"/>
            <a:ext cx="143729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a:t>
            </a:r>
            <a:r>
              <a:rPr lang="en-US" sz="2400" dirty="0">
                <a:solidFill>
                  <a:srgbClr val="990000"/>
                </a:solidFill>
                <a:latin typeface="Times New Roman" panose="02020603050405020304" pitchFamily="18" charset="0"/>
                <a:cs typeface="Times New Roman" panose="02020603050405020304" pitchFamily="18" charset="0"/>
              </a:rPr>
              <a:t>8 Cont. </a:t>
            </a:r>
            <a:endPar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E280089B-8358-D5E7-381C-03CD615A19C0}"/>
              </a:ext>
            </a:extLst>
          </p:cNvPr>
          <p:cNvSpPr txBox="1"/>
          <p:nvPr/>
        </p:nvSpPr>
        <p:spPr>
          <a:xfrm>
            <a:off x="583475" y="692983"/>
            <a:ext cx="8054442" cy="5047536"/>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Times New Roman" panose="02020603050405020304" pitchFamily="18" charset="0"/>
                <a:ea typeface="Calibri"/>
                <a:cs typeface="Times New Roman" panose="02020603050405020304" pitchFamily="18" charset="0"/>
              </a:rPr>
              <a:t>Examples of flow induced vibrations </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Vortex induced vibrations </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Fluid flows around a bluff body, vortices are shed creating fluctuating lift forces </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Resonance can amplify oscillation </a:t>
            </a:r>
            <a:r>
              <a:rPr lang="en-US" sz="1400" b="1" dirty="0">
                <a:solidFill>
                  <a:srgbClr val="000000"/>
                </a:solidFill>
                <a:latin typeface="Times New Roman" panose="02020603050405020304" pitchFamily="18" charset="0"/>
                <a:ea typeface="Calibri"/>
                <a:cs typeface="Times New Roman" panose="02020603050405020304" pitchFamily="18" charset="0"/>
              </a:rPr>
              <a:t>if phase is matched </a:t>
            </a:r>
            <a:r>
              <a:rPr lang="en-US" sz="1400" dirty="0">
                <a:solidFill>
                  <a:srgbClr val="000000"/>
                </a:solidFill>
                <a:latin typeface="Times New Roman" panose="02020603050405020304" pitchFamily="18" charset="0"/>
                <a:ea typeface="Calibri"/>
                <a:cs typeface="Times New Roman" panose="02020603050405020304" pitchFamily="18" charset="0"/>
              </a:rPr>
              <a:t>from shedding frequency and natural frequency of the bluff body</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Ex) High velocity stream of gas in a gas pipeline, as fluid flows past convolutes there is vortex shedding creating alternating pressure forces</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Turbulence induced vibrations </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Irregular fluid motion can cause random fluctuations in pressure </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Can cause the convolutes to have unwanted expansion and contraction</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Ex) Heat exchanger tubes that experience turbulent flow  </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Acoustic induced vibrations </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High pressure flow generate sound waves that can cause vibrations in the structure</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Ex) High speed fuel flow to an engine </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Fluidelastic variability </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When structural instability are met with fluid forces there can be an unstable feedback loop creating large amplitude oscillations</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Ex) Multi-bellow system used in series can introduce interaction points where vortices form because of interaction points and structural motions of expansion/contraction</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Pressure pulsation-induced vibrations</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Rapid pressure fluctuations lead to pulsating forces</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Ex) Rocket engine fuel feed lines with flexible bellows where a sudden change in fuel flow can create pressure pulsations (can be caused by starvation or bubbles interrupting fluid flow)</a:t>
            </a:r>
          </a:p>
        </p:txBody>
      </p:sp>
    </p:spTree>
    <p:extLst>
      <p:ext uri="{BB962C8B-B14F-4D97-AF65-F5344CB8AC3E}">
        <p14:creationId xmlns:p14="http://schemas.microsoft.com/office/powerpoint/2010/main" val="33793930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3F41BE-F50A-0AAA-875F-00D0C22AA01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3A690CB-C94A-3752-8D0D-F4C07603F458}"/>
              </a:ext>
            </a:extLst>
          </p:cNvPr>
          <p:cNvSpPr txBox="1"/>
          <p:nvPr/>
        </p:nvSpPr>
        <p:spPr>
          <a:xfrm>
            <a:off x="278295" y="338334"/>
            <a:ext cx="143729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a:t>
            </a:r>
            <a:r>
              <a:rPr lang="en-US" sz="2400" dirty="0">
                <a:solidFill>
                  <a:srgbClr val="990000"/>
                </a:solidFill>
                <a:latin typeface="Times New Roman" panose="02020603050405020304" pitchFamily="18" charset="0"/>
                <a:cs typeface="Times New Roman" panose="02020603050405020304" pitchFamily="18" charset="0"/>
              </a:rPr>
              <a:t>9</a:t>
            </a:r>
            <a:endPar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6FC71EB6-32AE-5E3E-F93F-6762C6B64229}"/>
              </a:ext>
            </a:extLst>
          </p:cNvPr>
          <p:cNvSpPr txBox="1"/>
          <p:nvPr/>
        </p:nvSpPr>
        <p:spPr>
          <a:xfrm>
            <a:off x="583475" y="692983"/>
            <a:ext cx="8911334" cy="5909310"/>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Times New Roman" panose="02020603050405020304" pitchFamily="18" charset="0"/>
                <a:ea typeface="Calibri"/>
                <a:cs typeface="Times New Roman" panose="02020603050405020304" pitchFamily="18" charset="0"/>
              </a:rPr>
              <a:t>NASA 8123 - </a:t>
            </a:r>
            <a:r>
              <a:rPr lang="en-US" sz="1400" dirty="0">
                <a:solidFill>
                  <a:srgbClr val="000000"/>
                </a:solidFill>
                <a:latin typeface="Times New Roman" panose="02020603050405020304" pitchFamily="18" charset="0"/>
                <a:ea typeface="Calibri"/>
                <a:cs typeface="Times New Roman" panose="02020603050405020304" pitchFamily="18" charset="0"/>
                <a:hlinkClick r:id="rId3"/>
              </a:rPr>
              <a:t>https://ntrs.nasa.gov/api/citations/19780008146/downloads/19780008146.pdf</a:t>
            </a: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800100" lvl="1" indent="-342900">
              <a:buFont typeface="+mj-lt"/>
              <a:buAutoNum type="arabicPeriod"/>
              <a:defRPr/>
            </a:pPr>
            <a:r>
              <a:rPr lang="en-US" sz="1400" dirty="0">
                <a:solidFill>
                  <a:srgbClr val="000000"/>
                </a:solidFill>
                <a:latin typeface="Times New Roman" panose="02020603050405020304" pitchFamily="18" charset="0"/>
                <a:ea typeface="Calibri"/>
                <a:cs typeface="Times New Roman" panose="02020603050405020304" pitchFamily="18" charset="0"/>
              </a:rPr>
              <a:t>The main problems in manufacturing of convoluted bellows have been because of material thinning, proper heat-treatment control, proper welding, and convolution </a:t>
            </a:r>
            <a:r>
              <a:rPr lang="en-US" sz="1400" dirty="0" err="1">
                <a:solidFill>
                  <a:srgbClr val="000000"/>
                </a:solidFill>
                <a:latin typeface="Times New Roman" panose="02020603050405020304" pitchFamily="18" charset="0"/>
                <a:ea typeface="Calibri"/>
                <a:cs typeface="Times New Roman" panose="02020603050405020304" pitchFamily="18" charset="0"/>
              </a:rPr>
              <a:t>stackoff</a:t>
            </a: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800100" lvl="1" indent="-342900">
              <a:buFont typeface="+mj-lt"/>
              <a:buAutoNum type="arabicPeriod"/>
              <a:defRPr/>
            </a:pPr>
            <a:r>
              <a:rPr lang="en-US" sz="1400" dirty="0">
                <a:solidFill>
                  <a:srgbClr val="000000"/>
                </a:solidFill>
                <a:latin typeface="Times New Roman" panose="02020603050405020304" pitchFamily="18" charset="0"/>
                <a:ea typeface="Calibri"/>
                <a:cs typeface="Times New Roman" panose="02020603050405020304" pitchFamily="18" charset="0"/>
              </a:rPr>
              <a:t>Practice of joining bellows is intricate – use weld fixturing, chill blocks, and automatic welding. Electron-beam welding and diffusion bonding have their advantages for joining dissimilar metals. For heat treatable bellows vs non heat treatable, a transition section is used to attached the two dissimilar bellows. </a:t>
            </a:r>
          </a:p>
          <a:p>
            <a:pPr marL="800100" lvl="1" indent="-342900">
              <a:buFont typeface="+mj-lt"/>
              <a:buAutoNum type="arabicPeriod"/>
              <a:defRPr/>
            </a:pPr>
            <a:r>
              <a:rPr lang="en-US" sz="1400" dirty="0">
                <a:solidFill>
                  <a:srgbClr val="000000"/>
                </a:solidFill>
                <a:latin typeface="Times New Roman" panose="02020603050405020304" pitchFamily="18" charset="0"/>
                <a:ea typeface="Calibri"/>
                <a:cs typeface="Times New Roman" panose="02020603050405020304" pitchFamily="18" charset="0"/>
              </a:rPr>
              <a:t>Fatigue failures of liners in which cracks appeared in the trailing edge and in the weld joint are common – caused by vibrations . </a:t>
            </a:r>
          </a:p>
          <a:p>
            <a:pPr marL="800100" lvl="1" indent="-342900">
              <a:buFont typeface="+mj-lt"/>
              <a:buAutoNum type="arabicPeriod"/>
              <a:defRPr/>
            </a:pPr>
            <a:r>
              <a:rPr lang="en-US" sz="1400" dirty="0">
                <a:solidFill>
                  <a:srgbClr val="000000"/>
                </a:solidFill>
                <a:latin typeface="Times New Roman" panose="02020603050405020304" pitchFamily="18" charset="0"/>
                <a:ea typeface="Calibri"/>
                <a:cs typeface="Times New Roman" panose="02020603050405020304" pitchFamily="18" charset="0"/>
              </a:rPr>
              <a:t>When routing, the pressure drop in a convoluted inner core is 10 to 15 times that for a comparable diameter hard tube.</a:t>
            </a:r>
          </a:p>
          <a:p>
            <a:pPr marL="800100" lvl="1" indent="-342900">
              <a:buFont typeface="+mj-lt"/>
              <a:buAutoNum type="arabicPeriod"/>
              <a:defRPr/>
            </a:pPr>
            <a:r>
              <a:rPr lang="en-US" sz="1400" dirty="0">
                <a:solidFill>
                  <a:srgbClr val="000000"/>
                </a:solidFill>
                <a:latin typeface="Times New Roman" panose="02020603050405020304" pitchFamily="18" charset="0"/>
                <a:ea typeface="Calibri"/>
                <a:cs typeface="Times New Roman" panose="02020603050405020304" pitchFamily="18" charset="0"/>
              </a:rPr>
              <a:t>On most flexible hose designs, it is practice to keep velocities of gases below Mach number of 0.3 to avoid pressure loss and flow induced vibrations </a:t>
            </a:r>
          </a:p>
          <a:p>
            <a:pPr marL="800100" lvl="1" indent="-342900">
              <a:buFont typeface="+mj-lt"/>
              <a:buAutoNum type="arabicPeriod"/>
              <a:defRPr/>
            </a:pPr>
            <a:r>
              <a:rPr lang="en-US" sz="1400" dirty="0">
                <a:solidFill>
                  <a:srgbClr val="000000"/>
                </a:solidFill>
                <a:latin typeface="Times New Roman" panose="02020603050405020304" pitchFamily="18" charset="0"/>
                <a:ea typeface="Calibri"/>
                <a:cs typeface="Times New Roman" panose="02020603050405020304" pitchFamily="18" charset="0"/>
              </a:rPr>
              <a:t>Interconnecting ducts/bellows are routed based on where the optimal positions are for the rocket engine components, not the other way around.</a:t>
            </a:r>
          </a:p>
          <a:p>
            <a:pPr marL="800100" lvl="1" indent="-342900">
              <a:buFont typeface="+mj-lt"/>
              <a:buAutoNum type="arabicPeriod"/>
              <a:defRPr/>
            </a:pPr>
            <a:r>
              <a:rPr lang="en-US" sz="1400" dirty="0">
                <a:solidFill>
                  <a:srgbClr val="000000"/>
                </a:solidFill>
                <a:latin typeface="Times New Roman" panose="02020603050405020304" pitchFamily="18" charset="0"/>
                <a:ea typeface="Calibri"/>
                <a:cs typeface="Times New Roman" panose="02020603050405020304" pitchFamily="18" charset="0"/>
              </a:rPr>
              <a:t>The maximum effective line stress is limited to a factor of safety of 1.4 on combined loading and 1.5 on ultimate and 1.1 on yield for pressure loading.</a:t>
            </a:r>
          </a:p>
          <a:p>
            <a:pPr marL="800100" lvl="1" indent="-342900">
              <a:buFont typeface="+mj-lt"/>
              <a:buAutoNum type="arabicPeriod"/>
              <a:defRPr/>
            </a:pPr>
            <a:r>
              <a:rPr lang="en-US" sz="1400" dirty="0">
                <a:solidFill>
                  <a:srgbClr val="000000"/>
                </a:solidFill>
                <a:latin typeface="Times New Roman" panose="02020603050405020304" pitchFamily="18" charset="0"/>
                <a:ea typeface="Calibri"/>
                <a:cs typeface="Times New Roman" panose="02020603050405020304" pitchFamily="18" charset="0"/>
              </a:rPr>
              <a:t>Flow contraction pressure losses can be reduced by 90% if the edges of the contraction  are radiused rather than sharp. </a:t>
            </a:r>
          </a:p>
          <a:p>
            <a:pPr marL="800100" lvl="1" indent="-342900">
              <a:buFont typeface="+mj-lt"/>
              <a:buAutoNum type="arabicPeriod"/>
              <a:defRPr/>
            </a:pPr>
            <a:r>
              <a:rPr lang="en-US" sz="1400" dirty="0">
                <a:solidFill>
                  <a:srgbClr val="000000"/>
                </a:solidFill>
                <a:latin typeface="Times New Roman" panose="02020603050405020304" pitchFamily="18" charset="0"/>
                <a:ea typeface="Calibri"/>
                <a:cs typeface="Times New Roman" panose="02020603050405020304" pitchFamily="18" charset="0"/>
              </a:rPr>
              <a:t>Surface friction between the duct walls and the flowing fluid can produce large pressure losses if the walls are rough.</a:t>
            </a:r>
          </a:p>
          <a:p>
            <a:pPr marL="800100" lvl="1" indent="-342900">
              <a:buFont typeface="+mj-lt"/>
              <a:buAutoNum type="arabicPeriod"/>
              <a:defRPr/>
            </a:pPr>
            <a:r>
              <a:rPr lang="en-US" sz="1400" dirty="0">
                <a:solidFill>
                  <a:srgbClr val="000000"/>
                </a:solidFill>
                <a:latin typeface="Times New Roman" panose="02020603050405020304" pitchFamily="18" charset="0"/>
                <a:ea typeface="Calibri"/>
                <a:cs typeface="Times New Roman" panose="02020603050405020304" pitchFamily="18" charset="0"/>
              </a:rPr>
              <a:t>To reduce weight, the number of separable connectors used in the line assembly is kept to a minimum. Need to be easily accessible for </a:t>
            </a:r>
            <a:r>
              <a:rPr lang="en-US" sz="1400" dirty="0" err="1">
                <a:solidFill>
                  <a:srgbClr val="000000"/>
                </a:solidFill>
                <a:latin typeface="Times New Roman" panose="02020603050405020304" pitchFamily="18" charset="0"/>
                <a:ea typeface="Calibri"/>
                <a:cs typeface="Times New Roman" panose="02020603050405020304" pitchFamily="18" charset="0"/>
              </a:rPr>
              <a:t>maintance</a:t>
            </a:r>
            <a:r>
              <a:rPr lang="en-US" sz="1400" dirty="0">
                <a:solidFill>
                  <a:srgbClr val="000000"/>
                </a:solidFill>
                <a:latin typeface="Times New Roman" panose="02020603050405020304" pitchFamily="18" charset="0"/>
                <a:ea typeface="Calibri"/>
                <a:cs typeface="Times New Roman" panose="02020603050405020304" pitchFamily="18" charset="0"/>
              </a:rPr>
              <a:t> as well. </a:t>
            </a:r>
          </a:p>
          <a:p>
            <a:pPr marL="800100" lvl="1" indent="-342900">
              <a:buFont typeface="+mj-lt"/>
              <a:buAutoNum type="arabicPeriod"/>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800100" lvl="1" indent="-342900">
              <a:buFont typeface="+mj-lt"/>
              <a:buAutoNum type="arabicPeriod"/>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800100" lvl="1" indent="-342900">
              <a:buFont typeface="+mj-lt"/>
              <a:buAutoNum type="arabicPeriod"/>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800100" lvl="1" indent="-342900">
              <a:buFont typeface="+mj-lt"/>
              <a:buAutoNum type="arabicPeriod"/>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742950" lvl="1" indent="-285750">
              <a:buFont typeface="Arial" panose="020B0604020202020204" pitchFamily="34" charset="0"/>
              <a:buChar char="•"/>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046784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2BBBD0-D09A-CD4E-7726-ABD15007F0EC}"/>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F0BCD6D-402F-D54A-78FD-8132EFFEECEB}"/>
              </a:ext>
            </a:extLst>
          </p:cNvPr>
          <p:cNvSpPr txBox="1"/>
          <p:nvPr/>
        </p:nvSpPr>
        <p:spPr>
          <a:xfrm>
            <a:off x="278295" y="338334"/>
            <a:ext cx="143729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#10</a:t>
            </a:r>
          </a:p>
        </p:txBody>
      </p:sp>
      <p:sp>
        <p:nvSpPr>
          <p:cNvPr id="6" name="TextBox 5">
            <a:extLst>
              <a:ext uri="{FF2B5EF4-FFF2-40B4-BE49-F238E27FC236}">
                <a16:creationId xmlns:a16="http://schemas.microsoft.com/office/drawing/2014/main" id="{DA4129F7-D7F5-EE65-E570-F5F6FECB28E5}"/>
              </a:ext>
            </a:extLst>
          </p:cNvPr>
          <p:cNvSpPr txBox="1"/>
          <p:nvPr/>
        </p:nvSpPr>
        <p:spPr>
          <a:xfrm>
            <a:off x="583475" y="692983"/>
            <a:ext cx="8911334" cy="4616648"/>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Times New Roman" panose="02020603050405020304" pitchFamily="18" charset="0"/>
                <a:ea typeface="Calibri"/>
                <a:cs typeface="Times New Roman" panose="02020603050405020304" pitchFamily="18" charset="0"/>
              </a:rPr>
              <a:t>Design Problem 1 </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Requirements </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Needs to be lightweight</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Single bellow with 4 plies </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LOX = -297F to 160F</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P = 1000 Psi </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Axial extension = 0.15 in</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Design cycle = 5000 </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Internal diameter = 10 in </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Free length = 10 in </a:t>
            </a:r>
          </a:p>
          <a:p>
            <a:pPr marL="800100" lvl="1" indent="-34290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Choose a corrosive resistance material </a:t>
            </a:r>
          </a:p>
          <a:p>
            <a:pPr marL="800100" lvl="1" indent="-34290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Ensure bellows does not yield </a:t>
            </a:r>
          </a:p>
          <a:p>
            <a:pPr marL="800100" lvl="1" indent="-34290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Lightest material possible</a:t>
            </a:r>
          </a:p>
          <a:p>
            <a:pPr marL="800100" lvl="1" indent="-34290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Approach </a:t>
            </a:r>
          </a:p>
          <a:p>
            <a:pPr marL="1257300" lvl="2" indent="-34290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Using the EJMA worksheet</a:t>
            </a:r>
          </a:p>
          <a:p>
            <a:pPr marL="1257300" lvl="2" indent="-34290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Material properties from MMPDS (2003) </a:t>
            </a:r>
          </a:p>
          <a:p>
            <a:pPr marL="1257300" lvl="2" indent="-34290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Plug material properties into worksheet to see which one is best case</a:t>
            </a:r>
          </a:p>
          <a:p>
            <a:pPr marL="1257300" lvl="2" indent="-34290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Thinking about using AL T6 or T8 because of low cycle count (5000)</a:t>
            </a:r>
          </a:p>
          <a:p>
            <a:pPr marL="800100" lvl="1" indent="-342900">
              <a:buFont typeface="+mj-lt"/>
              <a:buAutoNum type="arabicPeriod"/>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800100" lvl="1" indent="-342900">
              <a:buFont typeface="+mj-lt"/>
              <a:buAutoNum type="arabicPeriod"/>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742950" lvl="1" indent="-285750">
              <a:buFont typeface="Arial" panose="020B0604020202020204" pitchFamily="34" charset="0"/>
              <a:buChar char="•"/>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9739566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A505EA-F873-F232-4AC3-4663816D729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90005E2-355A-AF3C-3433-31F542D434A0}"/>
              </a:ext>
            </a:extLst>
          </p:cNvPr>
          <p:cNvSpPr txBox="1"/>
          <p:nvPr/>
        </p:nvSpPr>
        <p:spPr>
          <a:xfrm>
            <a:off x="278295" y="338334"/>
            <a:ext cx="192431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#10 </a:t>
            </a:r>
            <a:r>
              <a:rPr kumimoji="0" lang="en-US" sz="2400" b="0" i="0" u="none" strike="noStrike" kern="1200" cap="none" spc="0" normalizeH="0" baseline="0" noProof="0" dirty="0" err="1">
                <a:ln>
                  <a:noFill/>
                </a:ln>
                <a:solidFill>
                  <a:srgbClr val="990000"/>
                </a:solidFill>
                <a:effectLst/>
                <a:uLnTx/>
                <a:uFillTx/>
                <a:latin typeface="Times New Roman" panose="02020603050405020304" pitchFamily="18" charset="0"/>
                <a:ea typeface="+mn-ea"/>
                <a:cs typeface="Times New Roman" panose="02020603050405020304" pitchFamily="18" charset="0"/>
              </a:rPr>
              <a:t>Cont</a:t>
            </a:r>
            <a:r>
              <a:rPr lang="en-US" sz="2400" dirty="0">
                <a:solidFill>
                  <a:srgbClr val="990000"/>
                </a:solidFill>
                <a:latin typeface="Times New Roman" panose="02020603050405020304" pitchFamily="18" charset="0"/>
                <a:cs typeface="Times New Roman" panose="02020603050405020304" pitchFamily="18" charset="0"/>
              </a:rPr>
              <a:t>.</a:t>
            </a:r>
            <a:endPar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8D59BBF1-F40E-BF0C-655C-3A5430AB49AD}"/>
              </a:ext>
            </a:extLst>
          </p:cNvPr>
          <p:cNvSpPr txBox="1"/>
          <p:nvPr/>
        </p:nvSpPr>
        <p:spPr>
          <a:xfrm>
            <a:off x="583475" y="692983"/>
            <a:ext cx="8911334" cy="2677656"/>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Times New Roman" panose="02020603050405020304" pitchFamily="18" charset="0"/>
                <a:ea typeface="Calibri"/>
                <a:cs typeface="Times New Roman" panose="02020603050405020304" pitchFamily="18" charset="0"/>
              </a:rPr>
              <a:t>Thanks to Tony, I only considered Aluminum 2195-T8 and Aluminum 2219-T8</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Times New Roman" panose="02020603050405020304" pitchFamily="18" charset="0"/>
                <a:ea typeface="Calibri"/>
                <a:cs typeface="Times New Roman" panose="02020603050405020304" pitchFamily="18" charset="0"/>
              </a:rPr>
              <a:t>Used the excel worksheet to plug in values to get properties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Times New Roman" panose="02020603050405020304" pitchFamily="18" charset="0"/>
                <a:ea typeface="Calibri"/>
                <a:cs typeface="Times New Roman" panose="02020603050405020304" pitchFamily="18" charset="0"/>
              </a:rPr>
              <a:t>For Aluminum 2195-T8 (</a:t>
            </a:r>
            <a:r>
              <a:rPr lang="en-US" sz="1400" dirty="0">
                <a:solidFill>
                  <a:srgbClr val="000000"/>
                </a:solidFill>
                <a:latin typeface="Times New Roman" panose="02020603050405020304" pitchFamily="18" charset="0"/>
                <a:ea typeface="Calibri"/>
                <a:cs typeface="Times New Roman" panose="02020603050405020304" pitchFamily="18" charset="0"/>
                <a:hlinkClick r:id="rId3"/>
              </a:rPr>
              <a:t>https://www.makeitfrom.com/material-properties/2195-2195-T8-Aluminum</a:t>
            </a:r>
            <a:r>
              <a:rPr lang="en-US" sz="1400" dirty="0">
                <a:solidFill>
                  <a:srgbClr val="000000"/>
                </a:solidFill>
                <a:latin typeface="Times New Roman" panose="02020603050405020304" pitchFamily="18" charset="0"/>
                <a:ea typeface="Calibri"/>
                <a:cs typeface="Times New Roman" panose="02020603050405020304" pitchFamily="18" charset="0"/>
              </a:rPr>
              <a:t>)</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Yield strength = 82 e3 Psi</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Yield strength at 160F = 77.9 e3 Psi</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Elastic modulus = 10 e6 Psi</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Density = 0.110 </a:t>
            </a:r>
            <a:r>
              <a:rPr lang="en-US" sz="1400" dirty="0" err="1">
                <a:solidFill>
                  <a:srgbClr val="000000"/>
                </a:solidFill>
                <a:latin typeface="Times New Roman" panose="02020603050405020304" pitchFamily="18" charset="0"/>
                <a:ea typeface="Calibri"/>
                <a:cs typeface="Times New Roman" panose="02020603050405020304" pitchFamily="18" charset="0"/>
              </a:rPr>
              <a:t>Ib</a:t>
            </a:r>
            <a:r>
              <a:rPr lang="en-US" sz="1400" dirty="0">
                <a:solidFill>
                  <a:srgbClr val="000000"/>
                </a:solidFill>
                <a:latin typeface="Times New Roman" panose="02020603050405020304" pitchFamily="18" charset="0"/>
                <a:ea typeface="Calibri"/>
                <a:cs typeface="Times New Roman" panose="02020603050405020304" pitchFamily="18" charset="0"/>
              </a:rPr>
              <a:t>/in</a:t>
            </a:r>
            <a:r>
              <a:rPr lang="en-US" sz="1400" baseline="30000" dirty="0">
                <a:solidFill>
                  <a:srgbClr val="000000"/>
                </a:solidFill>
                <a:latin typeface="Times New Roman" panose="02020603050405020304" pitchFamily="18" charset="0"/>
                <a:ea typeface="Calibri"/>
                <a:cs typeface="Times New Roman" panose="02020603050405020304" pitchFamily="18" charset="0"/>
              </a:rPr>
              <a:t>3</a:t>
            </a: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Weight = 0.144 </a:t>
            </a:r>
            <a:r>
              <a:rPr lang="en-US" sz="1400" dirty="0" err="1">
                <a:solidFill>
                  <a:srgbClr val="000000"/>
                </a:solidFill>
                <a:latin typeface="Times New Roman" panose="02020603050405020304" pitchFamily="18" charset="0"/>
                <a:ea typeface="Calibri"/>
                <a:cs typeface="Times New Roman" panose="02020603050405020304" pitchFamily="18" charset="0"/>
              </a:rPr>
              <a:t>Ib</a:t>
            </a: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742950" lvl="1" indent="-285750">
              <a:buFont typeface="Arial" panose="020B0604020202020204" pitchFamily="34" charset="0"/>
              <a:buChar cha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800100" lvl="1" indent="-342900">
              <a:buFont typeface="+mj-lt"/>
              <a:buAutoNum type="arabicPeriod"/>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742950" lvl="1" indent="-285750">
              <a:buFont typeface="Arial" panose="020B0604020202020204" pitchFamily="34" charset="0"/>
              <a:buChar char="•"/>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pic>
        <p:nvPicPr>
          <p:cNvPr id="3" name="Picture 2">
            <a:extLst>
              <a:ext uri="{FF2B5EF4-FFF2-40B4-BE49-F238E27FC236}">
                <a16:creationId xmlns:a16="http://schemas.microsoft.com/office/drawing/2014/main" id="{3B474DAC-CDE9-9342-848A-0366218CAD38}"/>
              </a:ext>
            </a:extLst>
          </p:cNvPr>
          <p:cNvPicPr>
            <a:picLocks noChangeAspect="1"/>
          </p:cNvPicPr>
          <p:nvPr/>
        </p:nvPicPr>
        <p:blipFill>
          <a:blip r:embed="rId4"/>
          <a:stretch>
            <a:fillRect/>
          </a:stretch>
        </p:blipFill>
        <p:spPr>
          <a:xfrm>
            <a:off x="5280218" y="1938061"/>
            <a:ext cx="6543723" cy="1981214"/>
          </a:xfrm>
          <a:prstGeom prst="rect">
            <a:avLst/>
          </a:prstGeom>
        </p:spPr>
      </p:pic>
      <p:pic>
        <p:nvPicPr>
          <p:cNvPr id="7" name="Picture 6">
            <a:extLst>
              <a:ext uri="{FF2B5EF4-FFF2-40B4-BE49-F238E27FC236}">
                <a16:creationId xmlns:a16="http://schemas.microsoft.com/office/drawing/2014/main" id="{48AEDE6A-E7A1-FB7B-FD50-3652EA6D9514}"/>
              </a:ext>
            </a:extLst>
          </p:cNvPr>
          <p:cNvPicPr>
            <a:picLocks noChangeAspect="1"/>
          </p:cNvPicPr>
          <p:nvPr/>
        </p:nvPicPr>
        <p:blipFill>
          <a:blip r:embed="rId5"/>
          <a:stretch>
            <a:fillRect/>
          </a:stretch>
        </p:blipFill>
        <p:spPr>
          <a:xfrm>
            <a:off x="5365944" y="4170417"/>
            <a:ext cx="6457997" cy="1381135"/>
          </a:xfrm>
          <a:prstGeom prst="rect">
            <a:avLst/>
          </a:prstGeom>
        </p:spPr>
      </p:pic>
    </p:spTree>
    <p:extLst>
      <p:ext uri="{BB962C8B-B14F-4D97-AF65-F5344CB8AC3E}">
        <p14:creationId xmlns:p14="http://schemas.microsoft.com/office/powerpoint/2010/main" val="34725001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88D8F-0E4F-368F-FD13-A8592EBC4DC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4B54CAE1-109E-CFC8-39D2-B97D61D1FDBD}"/>
              </a:ext>
            </a:extLst>
          </p:cNvPr>
          <p:cNvSpPr txBox="1"/>
          <p:nvPr/>
        </p:nvSpPr>
        <p:spPr>
          <a:xfrm>
            <a:off x="278295" y="338334"/>
            <a:ext cx="192431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#10 </a:t>
            </a:r>
            <a:r>
              <a:rPr kumimoji="0" lang="en-US" sz="2400" b="0" i="0" u="none" strike="noStrike" kern="1200" cap="none" spc="0" normalizeH="0" baseline="0" noProof="0" dirty="0" err="1">
                <a:ln>
                  <a:noFill/>
                </a:ln>
                <a:solidFill>
                  <a:srgbClr val="990000"/>
                </a:solidFill>
                <a:effectLst/>
                <a:uLnTx/>
                <a:uFillTx/>
                <a:latin typeface="Times New Roman" panose="02020603050405020304" pitchFamily="18" charset="0"/>
                <a:ea typeface="+mn-ea"/>
                <a:cs typeface="Times New Roman" panose="02020603050405020304" pitchFamily="18" charset="0"/>
              </a:rPr>
              <a:t>Cont</a:t>
            </a:r>
            <a:r>
              <a:rPr lang="en-US" sz="2400" dirty="0">
                <a:solidFill>
                  <a:srgbClr val="990000"/>
                </a:solidFill>
                <a:latin typeface="Times New Roman" panose="02020603050405020304" pitchFamily="18" charset="0"/>
                <a:cs typeface="Times New Roman" panose="02020603050405020304" pitchFamily="18" charset="0"/>
              </a:rPr>
              <a:t>.</a:t>
            </a:r>
            <a:endPar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78F5486D-2261-C33A-B170-FE7CB3A19BA1}"/>
              </a:ext>
            </a:extLst>
          </p:cNvPr>
          <p:cNvSpPr txBox="1"/>
          <p:nvPr/>
        </p:nvSpPr>
        <p:spPr>
          <a:xfrm>
            <a:off x="583475" y="692983"/>
            <a:ext cx="8911334" cy="2246769"/>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Times New Roman" panose="02020603050405020304" pitchFamily="18" charset="0"/>
                <a:ea typeface="Calibri"/>
                <a:cs typeface="Times New Roman" panose="02020603050405020304" pitchFamily="18" charset="0"/>
              </a:rPr>
              <a:t>For Aluminum 2219-T8 </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Yield strength = 61 e3 Psi</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Yield strength at 160F = 57.95 e3 Psi</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Elastic modulus = 10.5 e6 Psi</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Density = 0.103 </a:t>
            </a:r>
            <a:r>
              <a:rPr lang="en-US" sz="1400" dirty="0" err="1">
                <a:solidFill>
                  <a:srgbClr val="000000"/>
                </a:solidFill>
                <a:latin typeface="Times New Roman" panose="02020603050405020304" pitchFamily="18" charset="0"/>
                <a:ea typeface="Calibri"/>
                <a:cs typeface="Times New Roman" panose="02020603050405020304" pitchFamily="18" charset="0"/>
              </a:rPr>
              <a:t>Ib</a:t>
            </a:r>
            <a:r>
              <a:rPr lang="en-US" sz="1400" dirty="0">
                <a:solidFill>
                  <a:srgbClr val="000000"/>
                </a:solidFill>
                <a:latin typeface="Times New Roman" panose="02020603050405020304" pitchFamily="18" charset="0"/>
                <a:ea typeface="Calibri"/>
                <a:cs typeface="Times New Roman" panose="02020603050405020304" pitchFamily="18" charset="0"/>
              </a:rPr>
              <a:t>/in</a:t>
            </a:r>
            <a:r>
              <a:rPr lang="en-US" sz="1400" baseline="30000" dirty="0">
                <a:solidFill>
                  <a:srgbClr val="000000"/>
                </a:solidFill>
                <a:latin typeface="Times New Roman" panose="02020603050405020304" pitchFamily="18" charset="0"/>
                <a:ea typeface="Calibri"/>
                <a:cs typeface="Times New Roman" panose="02020603050405020304" pitchFamily="18" charset="0"/>
              </a:rPr>
              <a:t>3</a:t>
            </a: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Weight = 0.165 </a:t>
            </a:r>
            <a:r>
              <a:rPr lang="en-US" sz="1400" dirty="0" err="1">
                <a:solidFill>
                  <a:srgbClr val="000000"/>
                </a:solidFill>
                <a:latin typeface="Times New Roman" panose="02020603050405020304" pitchFamily="18" charset="0"/>
                <a:ea typeface="Calibri"/>
                <a:cs typeface="Times New Roman" panose="02020603050405020304" pitchFamily="18" charset="0"/>
              </a:rPr>
              <a:t>Ib</a:t>
            </a: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742950" lvl="1" indent="-285750">
              <a:buFont typeface="Arial" panose="020B0604020202020204" pitchFamily="34" charset="0"/>
              <a:buChar char="•"/>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800100" lvl="1" indent="-342900">
              <a:buFont typeface="+mj-lt"/>
              <a:buAutoNum type="arabicPeriod"/>
              <a:defRPr/>
            </a:pP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742950" lvl="1" indent="-285750">
              <a:buFont typeface="Arial" panose="020B0604020202020204" pitchFamily="34" charset="0"/>
              <a:buChar char="•"/>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a:extLst>
              <a:ext uri="{FF2B5EF4-FFF2-40B4-BE49-F238E27FC236}">
                <a16:creationId xmlns:a16="http://schemas.microsoft.com/office/drawing/2014/main" id="{23B3362F-4487-E176-CF93-439365D237BF}"/>
              </a:ext>
            </a:extLst>
          </p:cNvPr>
          <p:cNvPicPr>
            <a:picLocks noChangeAspect="1"/>
          </p:cNvPicPr>
          <p:nvPr/>
        </p:nvPicPr>
        <p:blipFill>
          <a:blip r:embed="rId3"/>
          <a:stretch>
            <a:fillRect/>
          </a:stretch>
        </p:blipFill>
        <p:spPr>
          <a:xfrm>
            <a:off x="5121953" y="1677398"/>
            <a:ext cx="6486572" cy="2047890"/>
          </a:xfrm>
          <a:prstGeom prst="rect">
            <a:avLst/>
          </a:prstGeom>
        </p:spPr>
      </p:pic>
    </p:spTree>
    <p:extLst>
      <p:ext uri="{BB962C8B-B14F-4D97-AF65-F5344CB8AC3E}">
        <p14:creationId xmlns:p14="http://schemas.microsoft.com/office/powerpoint/2010/main" val="29980572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610802-8021-048A-25FF-049C92F5A344}"/>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5820F39-6447-FD83-DF5A-21C9478075AB}"/>
              </a:ext>
            </a:extLst>
          </p:cNvPr>
          <p:cNvSpPr txBox="1"/>
          <p:nvPr/>
        </p:nvSpPr>
        <p:spPr>
          <a:xfrm>
            <a:off x="278295" y="338334"/>
            <a:ext cx="192431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#10 </a:t>
            </a:r>
            <a:r>
              <a:rPr kumimoji="0" lang="en-US" sz="2400" b="0" i="0" u="none" strike="noStrike" kern="1200" cap="none" spc="0" normalizeH="0" baseline="0" noProof="0" dirty="0" err="1">
                <a:ln>
                  <a:noFill/>
                </a:ln>
                <a:solidFill>
                  <a:srgbClr val="990000"/>
                </a:solidFill>
                <a:effectLst/>
                <a:uLnTx/>
                <a:uFillTx/>
                <a:latin typeface="Times New Roman" panose="02020603050405020304" pitchFamily="18" charset="0"/>
                <a:ea typeface="+mn-ea"/>
                <a:cs typeface="Times New Roman" panose="02020603050405020304" pitchFamily="18" charset="0"/>
              </a:rPr>
              <a:t>Cont</a:t>
            </a:r>
            <a:r>
              <a:rPr lang="en-US" sz="2400" dirty="0">
                <a:solidFill>
                  <a:srgbClr val="990000"/>
                </a:solidFill>
                <a:latin typeface="Times New Roman" panose="02020603050405020304" pitchFamily="18" charset="0"/>
                <a:cs typeface="Times New Roman" panose="02020603050405020304" pitchFamily="18" charset="0"/>
              </a:rPr>
              <a:t>.</a:t>
            </a:r>
            <a:endPar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98EAE146-775B-3100-C6F5-0B739F7948CE}"/>
              </a:ext>
            </a:extLst>
          </p:cNvPr>
          <p:cNvSpPr txBox="1"/>
          <p:nvPr/>
        </p:nvSpPr>
        <p:spPr>
          <a:xfrm>
            <a:off x="583475" y="692983"/>
            <a:ext cx="4900205" cy="3108543"/>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Times New Roman" panose="02020603050405020304" pitchFamily="18" charset="0"/>
                <a:ea typeface="Calibri"/>
                <a:cs typeface="Times New Roman" panose="02020603050405020304" pitchFamily="18" charset="0"/>
              </a:rPr>
              <a:t>Final choice is Aluminum 2195-T8</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Times New Roman" panose="02020603050405020304" pitchFamily="18" charset="0"/>
                <a:ea typeface="Calibri"/>
                <a:cs typeface="Times New Roman" panose="02020603050405020304" pitchFamily="18" charset="0"/>
              </a:rPr>
              <a:t>Properties are listed below</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Times New Roman" panose="02020603050405020304" pitchFamily="18" charset="0"/>
                <a:ea typeface="Calibri"/>
                <a:cs typeface="Times New Roman" panose="02020603050405020304" pitchFamily="18" charset="0"/>
              </a:rPr>
              <a:t>Fatigue life </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5000 cycles is low and is a LCF concern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Times New Roman" panose="02020603050405020304" pitchFamily="18" charset="0"/>
                <a:ea typeface="Calibri"/>
                <a:cs typeface="Times New Roman" panose="02020603050405020304" pitchFamily="18" charset="0"/>
              </a:rPr>
              <a:t>Resonance check </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Bellow has 3.5 convolutions = 4 inner convolutions </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Natural frequency is 85 Hz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rPr>
              <a:t>Bellow mass </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Total weight = Dry mass + LOX mass </a:t>
            </a:r>
          </a:p>
          <a:p>
            <a:pPr marL="742950" lvl="1" indent="-28575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rPr>
              <a:t>Convolutions are idealized as semi-circles with a radius equal to their depth </a:t>
            </a:r>
          </a:p>
          <a:p>
            <a:pPr marL="742950" lvl="1" indent="-285750">
              <a:buFont typeface="Arial" panose="020B0604020202020204" pitchFamily="34" charset="0"/>
              <a:buChar char="•"/>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endParaRPr>
          </a:p>
          <a:p>
            <a:pPr marL="742950" lvl="1" indent="-285750">
              <a:buFont typeface="Arial" panose="020B0604020202020204" pitchFamily="34" charset="0"/>
              <a:buChar char="•"/>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742950" lvl="1" indent="-285750">
              <a:buFont typeface="Arial" panose="020B0604020202020204" pitchFamily="34" charset="0"/>
              <a:buChar char="•"/>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a:extLst>
              <a:ext uri="{FF2B5EF4-FFF2-40B4-BE49-F238E27FC236}">
                <a16:creationId xmlns:a16="http://schemas.microsoft.com/office/drawing/2014/main" id="{40EE5575-510A-1811-87FC-7A6A7152F41D}"/>
              </a:ext>
            </a:extLst>
          </p:cNvPr>
          <p:cNvPicPr>
            <a:picLocks noChangeAspect="1"/>
          </p:cNvPicPr>
          <p:nvPr/>
        </p:nvPicPr>
        <p:blipFill>
          <a:blip r:embed="rId3"/>
          <a:stretch>
            <a:fillRect/>
          </a:stretch>
        </p:blipFill>
        <p:spPr>
          <a:xfrm>
            <a:off x="5483680" y="2047865"/>
            <a:ext cx="6457997" cy="1381135"/>
          </a:xfrm>
          <a:prstGeom prst="rect">
            <a:avLst/>
          </a:prstGeom>
        </p:spPr>
      </p:pic>
    </p:spTree>
    <p:extLst>
      <p:ext uri="{BB962C8B-B14F-4D97-AF65-F5344CB8AC3E}">
        <p14:creationId xmlns:p14="http://schemas.microsoft.com/office/powerpoint/2010/main" val="20003455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E0E45-7923-551E-A88E-40B4E5AB857C}"/>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484B7B0-78FA-A2DC-88FA-3991FF824A9F}"/>
              </a:ext>
            </a:extLst>
          </p:cNvPr>
          <p:cNvSpPr txBox="1"/>
          <p:nvPr/>
        </p:nvSpPr>
        <p:spPr>
          <a:xfrm>
            <a:off x="278295" y="338334"/>
            <a:ext cx="192431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#10 </a:t>
            </a:r>
            <a:r>
              <a:rPr kumimoji="0" lang="en-US" sz="2400" b="0" i="0" u="none" strike="noStrike" kern="1200" cap="none" spc="0" normalizeH="0" baseline="0" noProof="0" dirty="0" err="1">
                <a:ln>
                  <a:noFill/>
                </a:ln>
                <a:solidFill>
                  <a:srgbClr val="990000"/>
                </a:solidFill>
                <a:effectLst/>
                <a:uLnTx/>
                <a:uFillTx/>
                <a:latin typeface="Times New Roman" panose="02020603050405020304" pitchFamily="18" charset="0"/>
                <a:ea typeface="+mn-ea"/>
                <a:cs typeface="Times New Roman" panose="02020603050405020304" pitchFamily="18" charset="0"/>
              </a:rPr>
              <a:t>Cont</a:t>
            </a:r>
            <a:r>
              <a:rPr lang="en-US" sz="2400" dirty="0">
                <a:solidFill>
                  <a:srgbClr val="990000"/>
                </a:solidFill>
                <a:latin typeface="Times New Roman" panose="02020603050405020304" pitchFamily="18" charset="0"/>
                <a:cs typeface="Times New Roman" panose="02020603050405020304" pitchFamily="18" charset="0"/>
              </a:rPr>
              <a:t>.</a:t>
            </a:r>
            <a:endPar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23606A23-05D9-F9CA-FBA6-37F3C179EAFE}"/>
              </a:ext>
            </a:extLst>
          </p:cNvPr>
          <p:cNvSpPr txBox="1"/>
          <p:nvPr/>
        </p:nvSpPr>
        <p:spPr>
          <a:xfrm>
            <a:off x="583475" y="692983"/>
            <a:ext cx="4900205" cy="954107"/>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rPr>
              <a:t>Hand Calc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endParaRPr>
          </a:p>
          <a:p>
            <a:pPr marL="742950" lvl="1" indent="-285750">
              <a:buFont typeface="Arial" panose="020B0604020202020204" pitchFamily="34" charset="0"/>
              <a:buChar char="•"/>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742950" lvl="1" indent="-285750">
              <a:buFont typeface="Arial" panose="020B0604020202020204" pitchFamily="34" charset="0"/>
              <a:buChar char="•"/>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pic>
        <p:nvPicPr>
          <p:cNvPr id="3" name="Picture 2" descr="A close-up of a notebook&#10;&#10;AI-generated content may be incorrect.">
            <a:extLst>
              <a:ext uri="{FF2B5EF4-FFF2-40B4-BE49-F238E27FC236}">
                <a16:creationId xmlns:a16="http://schemas.microsoft.com/office/drawing/2014/main" id="{D6B5EA26-43D5-4916-EB45-72F601FDE7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91623" y="0"/>
            <a:ext cx="4542057" cy="6443932"/>
          </a:xfrm>
          <a:prstGeom prst="rect">
            <a:avLst/>
          </a:prstGeom>
        </p:spPr>
      </p:pic>
      <p:pic>
        <p:nvPicPr>
          <p:cNvPr id="10" name="Picture 9" descr="A close-up of a notebook&#10;&#10;AI-generated content may be incorrect.">
            <a:extLst>
              <a:ext uri="{FF2B5EF4-FFF2-40B4-BE49-F238E27FC236}">
                <a16:creationId xmlns:a16="http://schemas.microsoft.com/office/drawing/2014/main" id="{42A12EC3-CCCC-79CD-7BAA-E4A0DDE48F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9566" y="0"/>
            <a:ext cx="4542057" cy="6443932"/>
          </a:xfrm>
          <a:prstGeom prst="rect">
            <a:avLst/>
          </a:prstGeom>
        </p:spPr>
      </p:pic>
    </p:spTree>
    <p:extLst>
      <p:ext uri="{BB962C8B-B14F-4D97-AF65-F5344CB8AC3E}">
        <p14:creationId xmlns:p14="http://schemas.microsoft.com/office/powerpoint/2010/main" val="25438997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13512A-7819-F020-9AF5-E1FDA1BB68F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E071151F-7A9B-7261-B4B0-81EFBABDFC58}"/>
              </a:ext>
            </a:extLst>
          </p:cNvPr>
          <p:cNvSpPr txBox="1"/>
          <p:nvPr/>
        </p:nvSpPr>
        <p:spPr>
          <a:xfrm>
            <a:off x="278295" y="338334"/>
            <a:ext cx="192431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#10 </a:t>
            </a:r>
            <a:r>
              <a:rPr kumimoji="0" lang="en-US" sz="2400" b="0" i="0" u="none" strike="noStrike" kern="1200" cap="none" spc="0" normalizeH="0" baseline="0" noProof="0" dirty="0" err="1">
                <a:ln>
                  <a:noFill/>
                </a:ln>
                <a:solidFill>
                  <a:srgbClr val="990000"/>
                </a:solidFill>
                <a:effectLst/>
                <a:uLnTx/>
                <a:uFillTx/>
                <a:latin typeface="Times New Roman" panose="02020603050405020304" pitchFamily="18" charset="0"/>
                <a:ea typeface="+mn-ea"/>
                <a:cs typeface="Times New Roman" panose="02020603050405020304" pitchFamily="18" charset="0"/>
              </a:rPr>
              <a:t>Cont</a:t>
            </a:r>
            <a:r>
              <a:rPr lang="en-US" sz="2400" dirty="0">
                <a:solidFill>
                  <a:srgbClr val="990000"/>
                </a:solidFill>
                <a:latin typeface="Times New Roman" panose="02020603050405020304" pitchFamily="18" charset="0"/>
                <a:cs typeface="Times New Roman" panose="02020603050405020304" pitchFamily="18" charset="0"/>
              </a:rPr>
              <a:t>.</a:t>
            </a:r>
            <a:endPar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B53E3FBC-832D-45AC-5D8E-1F75A9F5088A}"/>
              </a:ext>
            </a:extLst>
          </p:cNvPr>
          <p:cNvSpPr txBox="1"/>
          <p:nvPr/>
        </p:nvSpPr>
        <p:spPr>
          <a:xfrm>
            <a:off x="583475" y="692983"/>
            <a:ext cx="5863333" cy="2462213"/>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Times New Roman" panose="02020603050405020304" pitchFamily="18" charset="0"/>
                <a:ea typeface="Calibri"/>
                <a:cs typeface="Times New Roman" panose="02020603050405020304" pitchFamily="18" charset="0"/>
              </a:rPr>
              <a:t>Model dimension and setup </a:t>
            </a:r>
          </a:p>
          <a:p>
            <a:pPr marL="742950" lvl="1" indent="-28575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rPr>
              <a:t>Fillet = 0.25 </a:t>
            </a:r>
          </a:p>
          <a:p>
            <a:pPr marL="742950" lvl="1" indent="-28575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rPr>
              <a:t>Length = 10 in  </a:t>
            </a:r>
          </a:p>
          <a:p>
            <a:pPr marL="742950" lvl="1" indent="-28575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rPr>
              <a:t>4 total convolutions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Times New Roman" panose="02020603050405020304" pitchFamily="18" charset="0"/>
                <a:ea typeface="Calibri"/>
                <a:cs typeface="Times New Roman" panose="02020603050405020304" pitchFamily="18" charset="0"/>
              </a:rPr>
              <a:t>Load parameters</a:t>
            </a:r>
          </a:p>
          <a:p>
            <a:pPr marL="742950" lvl="1" indent="-28575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rPr>
              <a:t>Pressure = 1000 Psi </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Top node = </a:t>
            </a:r>
            <a:r>
              <a:rPr lang="en-US" sz="1400" dirty="0" err="1">
                <a:solidFill>
                  <a:srgbClr val="000000"/>
                </a:solidFill>
                <a:latin typeface="Times New Roman" panose="02020603050405020304" pitchFamily="18" charset="0"/>
                <a:ea typeface="Calibri"/>
                <a:cs typeface="Times New Roman" panose="02020603050405020304" pitchFamily="18" charset="0"/>
              </a:rPr>
              <a:t>encaster</a:t>
            </a:r>
            <a:r>
              <a:rPr lang="en-US" sz="1400" dirty="0">
                <a:solidFill>
                  <a:srgbClr val="000000"/>
                </a:solidFill>
                <a:latin typeface="Times New Roman" panose="02020603050405020304" pitchFamily="18" charset="0"/>
                <a:ea typeface="Calibri"/>
                <a:cs typeface="Times New Roman" panose="02020603050405020304" pitchFamily="18" charset="0"/>
              </a:rPr>
              <a:t> (fixed)</a:t>
            </a:r>
          </a:p>
          <a:p>
            <a:pPr marL="742950" lvl="1" indent="-28575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rPr>
              <a:t>Bottom Node = Displacement</a:t>
            </a:r>
            <a:r>
              <a:rPr lang="en-US" sz="1400" dirty="0">
                <a:solidFill>
                  <a:srgbClr val="000000"/>
                </a:solidFill>
                <a:latin typeface="Times New Roman" panose="02020603050405020304" pitchFamily="18" charset="0"/>
                <a:ea typeface="Calibri"/>
                <a:cs typeface="Times New Roman" panose="02020603050405020304" pitchFamily="18" charset="0"/>
              </a:rPr>
              <a:t>/rotation = 0.15</a:t>
            </a:r>
          </a:p>
          <a:p>
            <a:pPr lvl="1">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endParaRPr>
          </a:p>
          <a:p>
            <a:pPr marL="742950" lvl="1" indent="-285750">
              <a:buFont typeface="Arial" panose="020B0604020202020204" pitchFamily="34" charset="0"/>
              <a:buChar char="•"/>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742950" lvl="1" indent="-285750">
              <a:buFont typeface="Arial" panose="020B0604020202020204" pitchFamily="34" charset="0"/>
              <a:buChar char="•"/>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descr="A blue screen with white text and arrows&#10;&#10;AI-generated content may be incorrect.">
            <a:extLst>
              <a:ext uri="{FF2B5EF4-FFF2-40B4-BE49-F238E27FC236}">
                <a16:creationId xmlns:a16="http://schemas.microsoft.com/office/drawing/2014/main" id="{672E2D59-F958-4508-342A-46A8C2083D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26084" y="958569"/>
            <a:ext cx="4065916" cy="4793032"/>
          </a:xfrm>
          <a:prstGeom prst="rect">
            <a:avLst/>
          </a:prstGeom>
        </p:spPr>
      </p:pic>
      <p:pic>
        <p:nvPicPr>
          <p:cNvPr id="8" name="Picture 7" descr="A screenshot of a video game&#10;&#10;AI-generated content may be incorrect.">
            <a:extLst>
              <a:ext uri="{FF2B5EF4-FFF2-40B4-BE49-F238E27FC236}">
                <a16:creationId xmlns:a16="http://schemas.microsoft.com/office/drawing/2014/main" id="{0CF61539-A4A4-07CB-3256-B41718E29D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18009" y="2783457"/>
            <a:ext cx="3508075" cy="2968144"/>
          </a:xfrm>
          <a:prstGeom prst="rect">
            <a:avLst/>
          </a:prstGeom>
        </p:spPr>
      </p:pic>
    </p:spTree>
    <p:extLst>
      <p:ext uri="{BB962C8B-B14F-4D97-AF65-F5344CB8AC3E}">
        <p14:creationId xmlns:p14="http://schemas.microsoft.com/office/powerpoint/2010/main" val="21152557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38EBF1-ED4D-C8AD-F66A-4E0D63FA7D9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72976C9-0343-C3CC-A5F7-DAEED252366E}"/>
              </a:ext>
            </a:extLst>
          </p:cNvPr>
          <p:cNvSpPr txBox="1"/>
          <p:nvPr/>
        </p:nvSpPr>
        <p:spPr>
          <a:xfrm>
            <a:off x="278295" y="338334"/>
            <a:ext cx="192431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#10 </a:t>
            </a:r>
            <a:r>
              <a:rPr kumimoji="0" lang="en-US" sz="2400" b="0" i="0" u="none" strike="noStrike" kern="1200" cap="none" spc="0" normalizeH="0" baseline="0" noProof="0" dirty="0" err="1">
                <a:ln>
                  <a:noFill/>
                </a:ln>
                <a:solidFill>
                  <a:srgbClr val="990000"/>
                </a:solidFill>
                <a:effectLst/>
                <a:uLnTx/>
                <a:uFillTx/>
                <a:latin typeface="Times New Roman" panose="02020603050405020304" pitchFamily="18" charset="0"/>
                <a:ea typeface="+mn-ea"/>
                <a:cs typeface="Times New Roman" panose="02020603050405020304" pitchFamily="18" charset="0"/>
              </a:rPr>
              <a:t>Cont</a:t>
            </a:r>
            <a:r>
              <a:rPr lang="en-US" sz="2400" dirty="0">
                <a:solidFill>
                  <a:srgbClr val="990000"/>
                </a:solidFill>
                <a:latin typeface="Times New Roman" panose="02020603050405020304" pitchFamily="18" charset="0"/>
                <a:cs typeface="Times New Roman" panose="02020603050405020304" pitchFamily="18" charset="0"/>
              </a:rPr>
              <a:t>.</a:t>
            </a:r>
            <a:endPar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4BD8CDC1-C16A-8DFB-B1B6-62298F35BF7C}"/>
              </a:ext>
            </a:extLst>
          </p:cNvPr>
          <p:cNvSpPr txBox="1"/>
          <p:nvPr/>
        </p:nvSpPr>
        <p:spPr>
          <a:xfrm>
            <a:off x="583475" y="692983"/>
            <a:ext cx="4900205" cy="1815882"/>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Times New Roman" panose="02020603050405020304" pitchFamily="18" charset="0"/>
                <a:ea typeface="Calibri"/>
                <a:cs typeface="Times New Roman" panose="02020603050405020304" pitchFamily="18" charset="0"/>
              </a:rPr>
              <a:t>Abaqus Run 1</a:t>
            </a:r>
          </a:p>
          <a:p>
            <a:pPr marL="742950" lvl="1" indent="-28575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rPr>
              <a:t>Run 1 used a thickness of 0.064in </a:t>
            </a:r>
          </a:p>
          <a:p>
            <a:pPr marL="742950" lvl="1" indent="-28575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rPr>
              <a:t>Results were way below our allowable</a:t>
            </a:r>
            <a:r>
              <a:rPr lang="en-US" sz="1400" dirty="0">
                <a:solidFill>
                  <a:srgbClr val="000000"/>
                </a:solidFill>
                <a:latin typeface="Times New Roman" panose="02020603050405020304" pitchFamily="18" charset="0"/>
                <a:ea typeface="Calibri"/>
                <a:cs typeface="Times New Roman" panose="02020603050405020304" pitchFamily="18" charset="0"/>
              </a:rPr>
              <a:t> had more room to reduce thickness</a:t>
            </a:r>
          </a:p>
          <a:p>
            <a:pPr marL="742950" lvl="1" indent="-28575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rPr>
              <a:t>Max </a:t>
            </a:r>
            <a:r>
              <a:rPr lang="en-US" sz="1400" dirty="0">
                <a:solidFill>
                  <a:srgbClr val="000000"/>
                </a:solidFill>
                <a:latin typeface="Times New Roman" panose="02020603050405020304" pitchFamily="18" charset="0"/>
                <a:ea typeface="Calibri"/>
                <a:cs typeface="Times New Roman" panose="02020603050405020304" pitchFamily="18" charset="0"/>
              </a:rPr>
              <a:t>stress = 1.359e5</a:t>
            </a: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endParaRPr>
          </a:p>
          <a:p>
            <a:pPr marL="742950" lvl="1" indent="-285750">
              <a:buFont typeface="Arial" panose="020B0604020202020204" pitchFamily="34" charset="0"/>
              <a:buChar char="•"/>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742950" lvl="1" indent="-285750">
              <a:buFont typeface="Arial" panose="020B0604020202020204" pitchFamily="34" charset="0"/>
              <a:buChar char="•"/>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descr="A computer screen shot of a spiraling line&#10;&#10;AI-generated content may be incorrect.">
            <a:extLst>
              <a:ext uri="{FF2B5EF4-FFF2-40B4-BE49-F238E27FC236}">
                <a16:creationId xmlns:a16="http://schemas.microsoft.com/office/drawing/2014/main" id="{C55047F6-AF2F-FFCD-34BB-841A8DD483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7505" y="1656272"/>
            <a:ext cx="6474495" cy="2779082"/>
          </a:xfrm>
          <a:prstGeom prst="rect">
            <a:avLst/>
          </a:prstGeom>
        </p:spPr>
      </p:pic>
    </p:spTree>
    <p:extLst>
      <p:ext uri="{BB962C8B-B14F-4D97-AF65-F5344CB8AC3E}">
        <p14:creationId xmlns:p14="http://schemas.microsoft.com/office/powerpoint/2010/main" val="21767843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4AD6F7A-9E8C-96C2-6D1B-945D38EB3C86}"/>
              </a:ext>
            </a:extLst>
          </p:cNvPr>
          <p:cNvSpPr txBox="1"/>
          <p:nvPr/>
        </p:nvSpPr>
        <p:spPr>
          <a:xfrm>
            <a:off x="278295" y="338334"/>
            <a:ext cx="143729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#1</a:t>
            </a:r>
          </a:p>
        </p:txBody>
      </p:sp>
      <p:sp>
        <p:nvSpPr>
          <p:cNvPr id="6" name="TextBox 5">
            <a:extLst>
              <a:ext uri="{FF2B5EF4-FFF2-40B4-BE49-F238E27FC236}">
                <a16:creationId xmlns:a16="http://schemas.microsoft.com/office/drawing/2014/main" id="{5F5D3D1E-87C6-F755-5B3F-D1695BA2C30C}"/>
              </a:ext>
            </a:extLst>
          </p:cNvPr>
          <p:cNvSpPr txBox="1"/>
          <p:nvPr/>
        </p:nvSpPr>
        <p:spPr>
          <a:xfrm>
            <a:off x="583475" y="692983"/>
            <a:ext cx="8911334" cy="5693866"/>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Times New Roman" panose="02020603050405020304" pitchFamily="18" charset="0"/>
                <a:ea typeface="Calibri"/>
                <a:cs typeface="Times New Roman" panose="02020603050405020304" pitchFamily="18" charset="0"/>
              </a:rPr>
              <a:t>Bellows are manufactured expansion joints that require high strength and good flexibility. </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These are elastic vessels that can be compressed when pressure is applied to the outside of the vessel or extended under vacuum</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Allows flexibility and movement of pipe systems</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Used in high pressure systems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Times New Roman" panose="02020603050405020304" pitchFamily="18" charset="0"/>
                <a:ea typeface="Calibri"/>
                <a:cs typeface="Times New Roman" panose="02020603050405020304" pitchFamily="18" charset="0"/>
              </a:rPr>
              <a:t>Where they are used</a:t>
            </a:r>
          </a:p>
          <a:p>
            <a:pPr marL="742950" lvl="1" indent="-28575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rPr>
              <a:t>In aerospace </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In chemical plants </a:t>
            </a:r>
          </a:p>
          <a:p>
            <a:pPr marL="742950" lvl="1" indent="-28575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rPr>
              <a:t>In power systems </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In heat exchangers </a:t>
            </a:r>
          </a:p>
          <a:p>
            <a:pPr marL="742950" lvl="1" indent="-28575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rPr>
              <a:t>In automotive vehicle parts </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In piping systems </a:t>
            </a:r>
          </a:p>
          <a:p>
            <a:pPr marL="742950" lvl="1" indent="-28575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rPr>
              <a:t>In petrochemical plants </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In refineries</a:t>
            </a: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endParaRPr>
          </a:p>
          <a:p>
            <a:pPr marR="0" lvl="1" algn="l" defTabSz="914400" rtl="0" eaLnBrk="1" fontAlgn="auto" latinLnBrk="0" hangingPunct="1">
              <a:lnSpc>
                <a:spcPct val="100000"/>
              </a:lnSpc>
              <a:spcBef>
                <a:spcPts val="0"/>
              </a:spcBef>
              <a:spcAft>
                <a:spcPts val="0"/>
              </a:spcAft>
              <a:buClrTx/>
              <a:buSzTx/>
              <a:tabLst/>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Times New Roman" panose="02020603050405020304" pitchFamily="18" charset="0"/>
                <a:cs typeface="Times New Roman" panose="02020603050405020304" pitchFamily="18" charset="0"/>
              </a:rPr>
              <a:t>Other than what is mentioned in the lecture, bellows can be used in the following applications </a:t>
            </a:r>
          </a:p>
          <a:p>
            <a:pPr marL="742950" lvl="1" indent="-28575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On train</a:t>
            </a:r>
            <a:r>
              <a:rPr lang="en-US" sz="1400" dirty="0">
                <a:solidFill>
                  <a:srgbClr val="000000"/>
                </a:solidFill>
                <a:latin typeface="Times New Roman" panose="02020603050405020304" pitchFamily="18" charset="0"/>
                <a:cs typeface="Times New Roman" panose="02020603050405020304" pitchFamily="18" charset="0"/>
              </a:rPr>
              <a:t>s </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or busses, bellows are used to connect or extend </a:t>
            </a:r>
            <a:r>
              <a:rPr lang="en-US" sz="1400" dirty="0">
                <a:solidFill>
                  <a:srgbClr val="000000"/>
                </a:solidFill>
                <a:latin typeface="Times New Roman" panose="02020603050405020304" pitchFamily="18" charset="0"/>
                <a:cs typeface="Times New Roman" panose="02020603050405020304" pitchFamily="18" charset="0"/>
              </a:rPr>
              <a:t>a cabin car to another</a:t>
            </a:r>
          </a:p>
          <a:p>
            <a:pPr marL="742950" lvl="1" indent="-28575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Bellows used for air suspension on luxury cars</a:t>
            </a:r>
          </a:p>
          <a:p>
            <a:pPr marR="0" lvl="1" algn="l" defTabSz="914400" rtl="0" eaLnBrk="1" fontAlgn="auto" latinLnBrk="0" hangingPunct="1">
              <a:lnSpc>
                <a:spcPct val="100000"/>
              </a:lnSpc>
              <a:spcBef>
                <a:spcPts val="0"/>
              </a:spcBef>
              <a:spcAft>
                <a:spcPts val="0"/>
              </a:spcAft>
              <a:buClrTx/>
              <a:buSzTx/>
              <a:tabLst/>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kumimoji="0" lang="en-US" sz="1400" b="0" i="0" u="none" strike="noStrike" kern="1200" cap="none" spc="0" normalizeH="0" baseline="0" noProof="0" dirty="0">
              <a:ln>
                <a:noFill/>
              </a:ln>
              <a:solidFill>
                <a:srgbClr val="000000"/>
              </a:solidFill>
              <a:effectLst/>
              <a:uLnTx/>
              <a:uFillTx/>
              <a:latin typeface="Calibri"/>
              <a:ea typeface="+mn-ea"/>
              <a:cs typeface="Calibri"/>
            </a:endParaRPr>
          </a:p>
          <a:p>
            <a:pPr marL="742950" marR="0" lvl="1" indent="-285750" algn="l" defTabSz="914400" rtl="0" eaLnBrk="1" fontAlgn="auto" latinLnBrk="0" hangingPunct="1">
              <a:lnSpc>
                <a:spcPct val="100000"/>
              </a:lnSpc>
              <a:spcBef>
                <a:spcPts val="0"/>
              </a:spcBef>
              <a:spcAft>
                <a:spcPts val="0"/>
              </a:spcAft>
              <a:buClrTx/>
              <a:buSzTx/>
              <a:buFont typeface="Courier New"/>
              <a:buChar char="o"/>
              <a:tabLst/>
              <a:defRPr/>
            </a:pPr>
            <a:endParaRPr kumimoji="0" lang="en-US" sz="1400" b="0" i="0" u="none" strike="noStrike" kern="1200" cap="none" spc="0" normalizeH="0" baseline="0" noProof="0" dirty="0">
              <a:ln>
                <a:noFill/>
              </a:ln>
              <a:solidFill>
                <a:srgbClr val="000000"/>
              </a:solidFill>
              <a:effectLst/>
              <a:uLnTx/>
              <a:uFillTx/>
              <a:latin typeface="Calibri"/>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a:extLst>
              <a:ext uri="{FF2B5EF4-FFF2-40B4-BE49-F238E27FC236}">
                <a16:creationId xmlns:a16="http://schemas.microsoft.com/office/drawing/2014/main" id="{625DE53E-A045-84C4-29EB-3849A6F20E29}"/>
              </a:ext>
            </a:extLst>
          </p:cNvPr>
          <p:cNvPicPr>
            <a:picLocks noChangeAspect="1"/>
          </p:cNvPicPr>
          <p:nvPr/>
        </p:nvPicPr>
        <p:blipFill>
          <a:blip r:embed="rId3"/>
          <a:stretch>
            <a:fillRect/>
          </a:stretch>
        </p:blipFill>
        <p:spPr>
          <a:xfrm>
            <a:off x="7771378" y="1409436"/>
            <a:ext cx="3837147" cy="1849560"/>
          </a:xfrm>
          <a:prstGeom prst="rect">
            <a:avLst/>
          </a:prstGeom>
        </p:spPr>
      </p:pic>
      <p:pic>
        <p:nvPicPr>
          <p:cNvPr id="8" name="Picture 7">
            <a:extLst>
              <a:ext uri="{FF2B5EF4-FFF2-40B4-BE49-F238E27FC236}">
                <a16:creationId xmlns:a16="http://schemas.microsoft.com/office/drawing/2014/main" id="{D9273EF3-20AF-1642-60C1-6E4FE49B3E51}"/>
              </a:ext>
            </a:extLst>
          </p:cNvPr>
          <p:cNvPicPr>
            <a:picLocks noChangeAspect="1"/>
          </p:cNvPicPr>
          <p:nvPr/>
        </p:nvPicPr>
        <p:blipFill>
          <a:blip r:embed="rId4"/>
          <a:stretch>
            <a:fillRect/>
          </a:stretch>
        </p:blipFill>
        <p:spPr>
          <a:xfrm>
            <a:off x="8458099" y="3429000"/>
            <a:ext cx="2867046" cy="2247916"/>
          </a:xfrm>
          <a:prstGeom prst="rect">
            <a:avLst/>
          </a:prstGeom>
        </p:spPr>
      </p:pic>
    </p:spTree>
    <p:extLst>
      <p:ext uri="{BB962C8B-B14F-4D97-AF65-F5344CB8AC3E}">
        <p14:creationId xmlns:p14="http://schemas.microsoft.com/office/powerpoint/2010/main" val="7050810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E0C950-BF6B-72C0-EC71-963F1D5FFB5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747AD00-F0B4-3C15-1D4A-2CACC2DA9D1F}"/>
              </a:ext>
            </a:extLst>
          </p:cNvPr>
          <p:cNvSpPr txBox="1"/>
          <p:nvPr/>
        </p:nvSpPr>
        <p:spPr>
          <a:xfrm>
            <a:off x="278295" y="338334"/>
            <a:ext cx="192431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#10 </a:t>
            </a:r>
            <a:r>
              <a:rPr kumimoji="0" lang="en-US" sz="2400" b="0" i="0" u="none" strike="noStrike" kern="1200" cap="none" spc="0" normalizeH="0" baseline="0" noProof="0" dirty="0" err="1">
                <a:ln>
                  <a:noFill/>
                </a:ln>
                <a:solidFill>
                  <a:srgbClr val="990000"/>
                </a:solidFill>
                <a:effectLst/>
                <a:uLnTx/>
                <a:uFillTx/>
                <a:latin typeface="Times New Roman" panose="02020603050405020304" pitchFamily="18" charset="0"/>
                <a:ea typeface="+mn-ea"/>
                <a:cs typeface="Times New Roman" panose="02020603050405020304" pitchFamily="18" charset="0"/>
              </a:rPr>
              <a:t>Cont</a:t>
            </a:r>
            <a:r>
              <a:rPr lang="en-US" sz="2400" dirty="0">
                <a:solidFill>
                  <a:srgbClr val="990000"/>
                </a:solidFill>
                <a:latin typeface="Times New Roman" panose="02020603050405020304" pitchFamily="18" charset="0"/>
                <a:cs typeface="Times New Roman" panose="02020603050405020304" pitchFamily="18" charset="0"/>
              </a:rPr>
              <a:t>.</a:t>
            </a:r>
            <a:endPar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781A7F83-CA01-F83E-3B66-09C815F35BD2}"/>
              </a:ext>
            </a:extLst>
          </p:cNvPr>
          <p:cNvSpPr txBox="1"/>
          <p:nvPr/>
        </p:nvSpPr>
        <p:spPr>
          <a:xfrm>
            <a:off x="583475" y="692983"/>
            <a:ext cx="4900205" cy="1815882"/>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Times New Roman" panose="02020603050405020304" pitchFamily="18" charset="0"/>
                <a:ea typeface="Calibri"/>
                <a:cs typeface="Times New Roman" panose="02020603050405020304" pitchFamily="18" charset="0"/>
              </a:rPr>
              <a:t>Abaqus Run 2</a:t>
            </a:r>
          </a:p>
          <a:p>
            <a:pPr marL="742950" lvl="1" indent="-28575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rPr>
              <a:t>Run 2 used a thickness of 0.144 in </a:t>
            </a:r>
          </a:p>
          <a:p>
            <a:pPr marL="742950" lvl="1" indent="-28575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rPr>
              <a:t>Results were still below our allowable</a:t>
            </a:r>
            <a:r>
              <a:rPr lang="en-US" sz="1400" dirty="0">
                <a:solidFill>
                  <a:srgbClr val="000000"/>
                </a:solidFill>
                <a:latin typeface="Times New Roman" panose="02020603050405020304" pitchFamily="18" charset="0"/>
                <a:ea typeface="Calibri"/>
                <a:cs typeface="Times New Roman" panose="02020603050405020304" pitchFamily="18" charset="0"/>
              </a:rPr>
              <a:t> had more room to reduce thickness</a:t>
            </a:r>
          </a:p>
          <a:p>
            <a:pPr marL="742950" lvl="1" indent="-28575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rPr>
              <a:t>Max </a:t>
            </a:r>
            <a:r>
              <a:rPr lang="en-US" sz="1400" dirty="0">
                <a:solidFill>
                  <a:srgbClr val="000000"/>
                </a:solidFill>
                <a:latin typeface="Times New Roman" panose="02020603050405020304" pitchFamily="18" charset="0"/>
                <a:ea typeface="Calibri"/>
                <a:cs typeface="Times New Roman" panose="02020603050405020304" pitchFamily="18" charset="0"/>
              </a:rPr>
              <a:t>stress = 6.233e4</a:t>
            </a: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endParaRPr>
          </a:p>
          <a:p>
            <a:pPr marL="742950" lvl="1" indent="-285750">
              <a:buFont typeface="Arial" panose="020B0604020202020204" pitchFamily="34" charset="0"/>
              <a:buChar char="•"/>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742950" lvl="1" indent="-285750">
              <a:buFont typeface="Arial" panose="020B0604020202020204" pitchFamily="34" charset="0"/>
              <a:buChar char="•"/>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pic>
        <p:nvPicPr>
          <p:cNvPr id="3" name="Picture 2" descr="A screenshot of a computer&#10;&#10;AI-generated content may be incorrect.">
            <a:extLst>
              <a:ext uri="{FF2B5EF4-FFF2-40B4-BE49-F238E27FC236}">
                <a16:creationId xmlns:a16="http://schemas.microsoft.com/office/drawing/2014/main" id="{8A2C34B0-2B1F-928D-9DA2-8FBB08DE6C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3390" y="2895358"/>
            <a:ext cx="3674465" cy="2907556"/>
          </a:xfrm>
          <a:prstGeom prst="rect">
            <a:avLst/>
          </a:prstGeom>
        </p:spPr>
      </p:pic>
      <p:pic>
        <p:nvPicPr>
          <p:cNvPr id="8" name="Picture 7" descr="A computer screen shot of a spiral&#10;&#10;AI-generated content may be incorrect.">
            <a:extLst>
              <a:ext uri="{FF2B5EF4-FFF2-40B4-BE49-F238E27FC236}">
                <a16:creationId xmlns:a16="http://schemas.microsoft.com/office/drawing/2014/main" id="{CA50134E-2C03-AAF8-085C-39F0C733440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17855" y="2685691"/>
            <a:ext cx="7655161" cy="3148392"/>
          </a:xfrm>
          <a:prstGeom prst="rect">
            <a:avLst/>
          </a:prstGeom>
        </p:spPr>
      </p:pic>
    </p:spTree>
    <p:extLst>
      <p:ext uri="{BB962C8B-B14F-4D97-AF65-F5344CB8AC3E}">
        <p14:creationId xmlns:p14="http://schemas.microsoft.com/office/powerpoint/2010/main" val="40857382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FBD748-187A-7430-ABF8-150A30C86CF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E382E4B-F8DC-F1FC-33E1-FDC9CF841915}"/>
              </a:ext>
            </a:extLst>
          </p:cNvPr>
          <p:cNvSpPr txBox="1"/>
          <p:nvPr/>
        </p:nvSpPr>
        <p:spPr>
          <a:xfrm>
            <a:off x="278295" y="338334"/>
            <a:ext cx="192431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#10 </a:t>
            </a:r>
            <a:r>
              <a:rPr kumimoji="0" lang="en-US" sz="2400" b="0" i="0" u="none" strike="noStrike" kern="1200" cap="none" spc="0" normalizeH="0" baseline="0" noProof="0" dirty="0" err="1">
                <a:ln>
                  <a:noFill/>
                </a:ln>
                <a:solidFill>
                  <a:srgbClr val="990000"/>
                </a:solidFill>
                <a:effectLst/>
                <a:uLnTx/>
                <a:uFillTx/>
                <a:latin typeface="Times New Roman" panose="02020603050405020304" pitchFamily="18" charset="0"/>
                <a:ea typeface="+mn-ea"/>
                <a:cs typeface="Times New Roman" panose="02020603050405020304" pitchFamily="18" charset="0"/>
              </a:rPr>
              <a:t>Cont</a:t>
            </a:r>
            <a:r>
              <a:rPr lang="en-US" sz="2400" dirty="0">
                <a:solidFill>
                  <a:srgbClr val="990000"/>
                </a:solidFill>
                <a:latin typeface="Times New Roman" panose="02020603050405020304" pitchFamily="18" charset="0"/>
                <a:cs typeface="Times New Roman" panose="02020603050405020304" pitchFamily="18" charset="0"/>
              </a:rPr>
              <a:t>.</a:t>
            </a:r>
            <a:endPar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9ACC4DDD-ED68-15E0-523B-2B6CD0EA0A2D}"/>
              </a:ext>
            </a:extLst>
          </p:cNvPr>
          <p:cNvSpPr txBox="1"/>
          <p:nvPr/>
        </p:nvSpPr>
        <p:spPr>
          <a:xfrm>
            <a:off x="583475" y="692983"/>
            <a:ext cx="4900205" cy="1815882"/>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Times New Roman" panose="02020603050405020304" pitchFamily="18" charset="0"/>
                <a:ea typeface="Calibri"/>
                <a:cs typeface="Times New Roman" panose="02020603050405020304" pitchFamily="18" charset="0"/>
              </a:rPr>
              <a:t>Abaqus Run 3</a:t>
            </a:r>
          </a:p>
          <a:p>
            <a:pPr marL="742950" lvl="1" indent="-28575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rPr>
              <a:t>Run 3 used a thickness of 0.12 in </a:t>
            </a:r>
          </a:p>
          <a:p>
            <a:pPr marL="742950" lvl="1" indent="-28575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rPr>
              <a:t>Results were still below our allowable</a:t>
            </a:r>
            <a:r>
              <a:rPr lang="en-US" sz="1400" dirty="0">
                <a:solidFill>
                  <a:srgbClr val="000000"/>
                </a:solidFill>
                <a:latin typeface="Times New Roman" panose="02020603050405020304" pitchFamily="18" charset="0"/>
                <a:ea typeface="Calibri"/>
                <a:cs typeface="Times New Roman" panose="02020603050405020304" pitchFamily="18" charset="0"/>
              </a:rPr>
              <a:t> had more room to reduce thickness</a:t>
            </a:r>
          </a:p>
          <a:p>
            <a:pPr marL="742950" lvl="1" indent="-28575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rPr>
              <a:t>Max </a:t>
            </a:r>
            <a:r>
              <a:rPr lang="en-US" sz="1400" dirty="0">
                <a:solidFill>
                  <a:srgbClr val="000000"/>
                </a:solidFill>
                <a:latin typeface="Times New Roman" panose="02020603050405020304" pitchFamily="18" charset="0"/>
                <a:ea typeface="Calibri"/>
                <a:cs typeface="Times New Roman" panose="02020603050405020304" pitchFamily="18" charset="0"/>
              </a:rPr>
              <a:t>stress = 6.915e4</a:t>
            </a: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endParaRPr>
          </a:p>
          <a:p>
            <a:pPr marL="742950" lvl="1" indent="-285750">
              <a:buFont typeface="Arial" panose="020B0604020202020204" pitchFamily="34" charset="0"/>
              <a:buChar char="•"/>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742950" lvl="1" indent="-285750">
              <a:buFont typeface="Arial" panose="020B0604020202020204" pitchFamily="34" charset="0"/>
              <a:buChar char="•"/>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pic>
        <p:nvPicPr>
          <p:cNvPr id="3" name="Picture 2" descr="A screenshot of a computer&#10;&#10;AI-generated content may be incorrect.">
            <a:extLst>
              <a:ext uri="{FF2B5EF4-FFF2-40B4-BE49-F238E27FC236}">
                <a16:creationId xmlns:a16="http://schemas.microsoft.com/office/drawing/2014/main" id="{0741C42B-81FC-6D35-F4D9-A761867B2D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788" y="2759865"/>
            <a:ext cx="3614386" cy="2902518"/>
          </a:xfrm>
          <a:prstGeom prst="rect">
            <a:avLst/>
          </a:prstGeom>
        </p:spPr>
      </p:pic>
      <p:pic>
        <p:nvPicPr>
          <p:cNvPr id="8" name="Picture 7" descr="A computer screen shot of a spiral&#10;&#10;AI-generated content may be incorrect.">
            <a:extLst>
              <a:ext uri="{FF2B5EF4-FFF2-40B4-BE49-F238E27FC236}">
                <a16:creationId xmlns:a16="http://schemas.microsoft.com/office/drawing/2014/main" id="{5FD2CFED-12E6-F56A-B845-4B83800EF7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01008" y="2634915"/>
            <a:ext cx="7490992" cy="3152419"/>
          </a:xfrm>
          <a:prstGeom prst="rect">
            <a:avLst/>
          </a:prstGeom>
        </p:spPr>
      </p:pic>
    </p:spTree>
    <p:extLst>
      <p:ext uri="{BB962C8B-B14F-4D97-AF65-F5344CB8AC3E}">
        <p14:creationId xmlns:p14="http://schemas.microsoft.com/office/powerpoint/2010/main" val="32512588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4D669-A118-4BC1-18AC-405245C8D46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016D00EF-A5CF-E905-2AED-78D4E0FF6486}"/>
              </a:ext>
            </a:extLst>
          </p:cNvPr>
          <p:cNvSpPr txBox="1"/>
          <p:nvPr/>
        </p:nvSpPr>
        <p:spPr>
          <a:xfrm>
            <a:off x="278295" y="338334"/>
            <a:ext cx="192431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#10 </a:t>
            </a:r>
            <a:r>
              <a:rPr kumimoji="0" lang="en-US" sz="2400" b="0" i="0" u="none" strike="noStrike" kern="1200" cap="none" spc="0" normalizeH="0" baseline="0" noProof="0" dirty="0" err="1">
                <a:ln>
                  <a:noFill/>
                </a:ln>
                <a:solidFill>
                  <a:srgbClr val="990000"/>
                </a:solidFill>
                <a:effectLst/>
                <a:uLnTx/>
                <a:uFillTx/>
                <a:latin typeface="Times New Roman" panose="02020603050405020304" pitchFamily="18" charset="0"/>
                <a:ea typeface="+mn-ea"/>
                <a:cs typeface="Times New Roman" panose="02020603050405020304" pitchFamily="18" charset="0"/>
              </a:rPr>
              <a:t>Cont</a:t>
            </a:r>
            <a:r>
              <a:rPr lang="en-US" sz="2400" dirty="0">
                <a:solidFill>
                  <a:srgbClr val="990000"/>
                </a:solidFill>
                <a:latin typeface="Times New Roman" panose="02020603050405020304" pitchFamily="18" charset="0"/>
                <a:cs typeface="Times New Roman" panose="02020603050405020304" pitchFamily="18" charset="0"/>
              </a:rPr>
              <a:t>.</a:t>
            </a:r>
            <a:endPar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1F313A14-5ED9-82C8-8A45-118ACB5DFA12}"/>
              </a:ext>
            </a:extLst>
          </p:cNvPr>
          <p:cNvSpPr txBox="1"/>
          <p:nvPr/>
        </p:nvSpPr>
        <p:spPr>
          <a:xfrm>
            <a:off x="583475" y="692983"/>
            <a:ext cx="4900205" cy="2462213"/>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Times New Roman" panose="02020603050405020304" pitchFamily="18" charset="0"/>
                <a:ea typeface="Calibri"/>
                <a:cs typeface="Times New Roman" panose="02020603050405020304" pitchFamily="18" charset="0"/>
              </a:rPr>
              <a:t>Abaqus Run 4</a:t>
            </a:r>
          </a:p>
          <a:p>
            <a:pPr marL="742950" lvl="1" indent="-28575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rPr>
              <a:t>Run 4 used a thickness of 0.104in </a:t>
            </a:r>
          </a:p>
          <a:p>
            <a:pPr marL="742950" lvl="1" indent="-28575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rPr>
              <a:t>Results are now right under our allowable and we had no more room to reduce thickness</a:t>
            </a: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742950" lvl="1" indent="-28575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rPr>
              <a:t>Max </a:t>
            </a:r>
            <a:r>
              <a:rPr lang="en-US" sz="1400" dirty="0">
                <a:solidFill>
                  <a:srgbClr val="000000"/>
                </a:solidFill>
                <a:latin typeface="Times New Roman" panose="02020603050405020304" pitchFamily="18" charset="0"/>
                <a:ea typeface="Calibri"/>
                <a:cs typeface="Times New Roman" panose="02020603050405020304" pitchFamily="18" charset="0"/>
              </a:rPr>
              <a:t>stress = 7.78e4</a:t>
            </a:r>
          </a:p>
          <a:p>
            <a:pPr marL="742950" lvl="1" indent="-28575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rPr>
              <a:t>Remember allowable = 7.79e4 </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These results are within our boundaries and as close as possible to max allowable</a:t>
            </a: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endParaRPr>
          </a:p>
          <a:p>
            <a:pPr marL="742950" lvl="1" indent="-285750">
              <a:buFont typeface="Arial" panose="020B0604020202020204" pitchFamily="34" charset="0"/>
              <a:buChar char="•"/>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742950" lvl="1" indent="-285750">
              <a:buFont typeface="Arial" panose="020B0604020202020204" pitchFamily="34" charset="0"/>
              <a:buChar char="•"/>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pic>
        <p:nvPicPr>
          <p:cNvPr id="3" name="Picture 2" descr="A screenshot of a computer&#10;&#10;AI-generated content may be incorrect.">
            <a:extLst>
              <a:ext uri="{FF2B5EF4-FFF2-40B4-BE49-F238E27FC236}">
                <a16:creationId xmlns:a16="http://schemas.microsoft.com/office/drawing/2014/main" id="{1E66C5DC-F1AF-1AB4-92BA-D0D4B58CE5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8421" y="3145132"/>
            <a:ext cx="3186022" cy="2582559"/>
          </a:xfrm>
          <a:prstGeom prst="rect">
            <a:avLst/>
          </a:prstGeom>
        </p:spPr>
      </p:pic>
      <p:pic>
        <p:nvPicPr>
          <p:cNvPr id="8" name="Picture 7" descr="A computer screen shot of a spiral&#10;&#10;AI-generated content may be incorrect.">
            <a:extLst>
              <a:ext uri="{FF2B5EF4-FFF2-40B4-BE49-F238E27FC236}">
                <a16:creationId xmlns:a16="http://schemas.microsoft.com/office/drawing/2014/main" id="{9E9ECCAF-9DE0-D2D3-DA80-7553126373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24443" y="2829464"/>
            <a:ext cx="7167557" cy="2971619"/>
          </a:xfrm>
          <a:prstGeom prst="rect">
            <a:avLst/>
          </a:prstGeom>
        </p:spPr>
      </p:pic>
    </p:spTree>
    <p:extLst>
      <p:ext uri="{BB962C8B-B14F-4D97-AF65-F5344CB8AC3E}">
        <p14:creationId xmlns:p14="http://schemas.microsoft.com/office/powerpoint/2010/main" val="15065167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9BD8B-C427-1DFF-D89C-A8042964DC0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EFCEC1F-082D-71A4-89F8-5D389CF24AC4}"/>
              </a:ext>
            </a:extLst>
          </p:cNvPr>
          <p:cNvSpPr txBox="1"/>
          <p:nvPr/>
        </p:nvSpPr>
        <p:spPr>
          <a:xfrm>
            <a:off x="278295" y="338334"/>
            <a:ext cx="192431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#10 </a:t>
            </a:r>
            <a:r>
              <a:rPr kumimoji="0" lang="en-US" sz="2400" b="0" i="0" u="none" strike="noStrike" kern="1200" cap="none" spc="0" normalizeH="0" baseline="0" noProof="0" dirty="0" err="1">
                <a:ln>
                  <a:noFill/>
                </a:ln>
                <a:solidFill>
                  <a:srgbClr val="990000"/>
                </a:solidFill>
                <a:effectLst/>
                <a:uLnTx/>
                <a:uFillTx/>
                <a:latin typeface="Times New Roman" panose="02020603050405020304" pitchFamily="18" charset="0"/>
                <a:ea typeface="+mn-ea"/>
                <a:cs typeface="Times New Roman" panose="02020603050405020304" pitchFamily="18" charset="0"/>
              </a:rPr>
              <a:t>Cont</a:t>
            </a:r>
            <a:r>
              <a:rPr lang="en-US" sz="2400" dirty="0">
                <a:solidFill>
                  <a:srgbClr val="990000"/>
                </a:solidFill>
                <a:latin typeface="Times New Roman" panose="02020603050405020304" pitchFamily="18" charset="0"/>
                <a:cs typeface="Times New Roman" panose="02020603050405020304" pitchFamily="18" charset="0"/>
              </a:rPr>
              <a:t>.</a:t>
            </a:r>
            <a:endPar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71B680E6-4F78-2BA8-D113-9D8D38F3D032}"/>
              </a:ext>
            </a:extLst>
          </p:cNvPr>
          <p:cNvSpPr txBox="1"/>
          <p:nvPr/>
        </p:nvSpPr>
        <p:spPr>
          <a:xfrm>
            <a:off x="583475" y="692983"/>
            <a:ext cx="4900205" cy="2677656"/>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Times New Roman" panose="02020603050405020304" pitchFamily="18" charset="0"/>
                <a:ea typeface="Calibri"/>
                <a:cs typeface="Times New Roman" panose="02020603050405020304" pitchFamily="18" charset="0"/>
              </a:rPr>
              <a:t>Abaqus Conclusion and Strains</a:t>
            </a:r>
          </a:p>
          <a:p>
            <a:pPr marL="742950" lvl="1" indent="-28575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rPr>
              <a:t>Run 4 with a thickness of 0.104in was my best result </a:t>
            </a:r>
          </a:p>
          <a:p>
            <a:pPr marL="742950" lvl="1" indent="-28575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rPr>
              <a:t>Results are now right under our allowable and we had no more room to reduce thickness</a:t>
            </a:r>
            <a:endParaRPr lang="en-US" sz="1400" dirty="0">
              <a:solidFill>
                <a:srgbClr val="000000"/>
              </a:solidFill>
              <a:latin typeface="Times New Roman" panose="02020603050405020304" pitchFamily="18" charset="0"/>
              <a:ea typeface="Calibri"/>
              <a:cs typeface="Times New Roman" panose="02020603050405020304" pitchFamily="18" charset="0"/>
            </a:endParaRPr>
          </a:p>
          <a:p>
            <a:pPr marL="742950" lvl="1" indent="-28575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rPr>
              <a:t>Max </a:t>
            </a:r>
            <a:r>
              <a:rPr lang="en-US" sz="1400" dirty="0">
                <a:solidFill>
                  <a:srgbClr val="000000"/>
                </a:solidFill>
                <a:latin typeface="Times New Roman" panose="02020603050405020304" pitchFamily="18" charset="0"/>
                <a:ea typeface="Calibri"/>
                <a:cs typeface="Times New Roman" panose="02020603050405020304" pitchFamily="18" charset="0"/>
              </a:rPr>
              <a:t>stress = 7.78e4</a:t>
            </a:r>
          </a:p>
          <a:p>
            <a:pPr marL="742950" lvl="1" indent="-28575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rPr>
              <a:t>Remember allowable = 7.79e4 </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These results are within our boundaries and as close as possible to max allowable</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Max strain for this run was 5.431e3</a:t>
            </a: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endParaRPr>
          </a:p>
          <a:p>
            <a:pPr marL="742950" lvl="1" indent="-285750">
              <a:buFont typeface="Arial" panose="020B0604020202020204" pitchFamily="34" charset="0"/>
              <a:buChar char="•"/>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742950" lvl="1" indent="-285750">
              <a:buFont typeface="Arial" panose="020B0604020202020204" pitchFamily="34" charset="0"/>
              <a:buChar char="•"/>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descr="A colorful spiral on a dark background&#10;&#10;AI-generated content may be incorrect.">
            <a:extLst>
              <a:ext uri="{FF2B5EF4-FFF2-40B4-BE49-F238E27FC236}">
                <a16:creationId xmlns:a16="http://schemas.microsoft.com/office/drawing/2014/main" id="{C2C23C1A-2854-1FD1-DA19-25CA0345A9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0629" y="2766204"/>
            <a:ext cx="7071371" cy="3012386"/>
          </a:xfrm>
          <a:prstGeom prst="rect">
            <a:avLst/>
          </a:prstGeom>
        </p:spPr>
      </p:pic>
    </p:spTree>
    <p:extLst>
      <p:ext uri="{BB962C8B-B14F-4D97-AF65-F5344CB8AC3E}">
        <p14:creationId xmlns:p14="http://schemas.microsoft.com/office/powerpoint/2010/main" val="3033151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3752C9-D7B9-8B97-8D52-26099FB83ECA}"/>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FFC515D-6556-FEC2-E74B-DDC54D81EC67}"/>
              </a:ext>
            </a:extLst>
          </p:cNvPr>
          <p:cNvSpPr txBox="1"/>
          <p:nvPr/>
        </p:nvSpPr>
        <p:spPr>
          <a:xfrm>
            <a:off x="278295" y="338334"/>
            <a:ext cx="143729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#2</a:t>
            </a:r>
          </a:p>
        </p:txBody>
      </p:sp>
      <p:sp>
        <p:nvSpPr>
          <p:cNvPr id="6" name="TextBox 5">
            <a:extLst>
              <a:ext uri="{FF2B5EF4-FFF2-40B4-BE49-F238E27FC236}">
                <a16:creationId xmlns:a16="http://schemas.microsoft.com/office/drawing/2014/main" id="{C440FAFE-6465-8406-91D7-A7736402CC07}"/>
              </a:ext>
            </a:extLst>
          </p:cNvPr>
          <p:cNvSpPr txBox="1"/>
          <p:nvPr/>
        </p:nvSpPr>
        <p:spPr>
          <a:xfrm>
            <a:off x="583475" y="692983"/>
            <a:ext cx="11568268" cy="4616648"/>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rPr>
              <a:t>Examples of failure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hlinkClick r:id="rId3"/>
              </a:rPr>
              <a:t>https://ntrs.nasa.gov/api/citations/20050198895/downloads/20050198895.pdf</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rPr>
              <a:t> - - Orbiter LH</a:t>
            </a:r>
            <a:r>
              <a:rPr kumimoji="0" lang="en-US" sz="1400" b="0" i="0" u="none" strike="noStrike" kern="1200" cap="none" spc="0" normalizeH="0" baseline="-2500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rPr>
              <a:t>2</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rPr>
              <a:t> Feedline Flowliner Cracking Problem</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Cracks were discovered in the flowlines of the space shuttles liquid hydrogen feedlines </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Nasa detected 3 cracks in the downstream flowliner at the gimble joint in the LH</a:t>
            </a:r>
            <a:r>
              <a:rPr lang="en-US" sz="1400" baseline="-25000" dirty="0">
                <a:solidFill>
                  <a:srgbClr val="000000"/>
                </a:solidFill>
                <a:latin typeface="Times New Roman" panose="02020603050405020304" pitchFamily="18" charset="0"/>
                <a:ea typeface="Calibri"/>
                <a:cs typeface="Times New Roman" panose="02020603050405020304" pitchFamily="18" charset="0"/>
              </a:rPr>
              <a:t>2</a:t>
            </a:r>
            <a:r>
              <a:rPr lang="en-US" sz="1400" dirty="0">
                <a:solidFill>
                  <a:srgbClr val="000000"/>
                </a:solidFill>
                <a:latin typeface="Times New Roman" panose="02020603050405020304" pitchFamily="18" charset="0"/>
                <a:ea typeface="Calibri"/>
                <a:cs typeface="Times New Roman" panose="02020603050405020304" pitchFamily="18" charset="0"/>
              </a:rPr>
              <a:t> feedline at the interface with the low-pressure fuel turbopump</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8 additional cracks were found in other orbiters</a:t>
            </a:r>
          </a:p>
          <a:p>
            <a:pPr marL="742950" lvl="1" indent="-28575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rPr>
              <a:t>Result of low</a:t>
            </a:r>
            <a:r>
              <a:rPr lang="en-US" sz="1400" dirty="0">
                <a:solidFill>
                  <a:srgbClr val="000000"/>
                </a:solidFill>
                <a:latin typeface="Times New Roman" panose="02020603050405020304" pitchFamily="18" charset="0"/>
                <a:ea typeface="Calibri"/>
                <a:cs typeface="Times New Roman" panose="02020603050405020304" pitchFamily="18" charset="0"/>
              </a:rPr>
              <a:t>-stress, high cycle fatigue caused by backflow conditions from the space shuttle main engine</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Caused by the vibratory strains </a:t>
            </a:r>
          </a:p>
          <a:p>
            <a:pPr marL="742950" lvl="1" indent="-28575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rPr>
              <a:t>A weld repair solution was used to repair all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a:cs typeface="Times New Roman" panose="02020603050405020304" pitchFamily="18" charset="0"/>
              </a:rPr>
              <a:t>th</a:t>
            </a:r>
            <a:r>
              <a:rPr lang="en-US" sz="1400" dirty="0">
                <a:solidFill>
                  <a:srgbClr val="000000"/>
                </a:solidFill>
                <a:latin typeface="Times New Roman" panose="02020603050405020304" pitchFamily="18" charset="0"/>
                <a:ea typeface="Calibri"/>
                <a:cs typeface="Times New Roman" panose="02020603050405020304" pitchFamily="18" charset="0"/>
              </a:rPr>
              <a:t>e detachable cracks as well as polishing all slot edges to remove manufacturing discrepancies that could initiate new cracks</a:t>
            </a: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endParaRPr>
          </a:p>
          <a:p>
            <a:pPr lvl="1">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hlinkClick r:id="rId4"/>
              </a:rPr>
              <a:t>https://www.materialsperformance.com/articles/material-selection-design/2021/06/failure-of-expansion-joint-caused-by-corrosion-cracking</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p>
          <a:p>
            <a:pPr marL="800100" lvl="1" indent="-34290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A below expansion joint made of type 304 stainless steel exploded in a methane gas pipeline </a:t>
            </a:r>
          </a:p>
          <a:p>
            <a:pPr marL="800100" lvl="1" indent="-34290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Operating temperature was around 400 Celsius</a:t>
            </a:r>
          </a:p>
          <a:p>
            <a:pPr marL="800100" lvl="1" indent="-34290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Deemed to have been caused by stress corrosion cracking induced by hydrogen sulfide present in the gas stream </a:t>
            </a:r>
          </a:p>
          <a:p>
            <a:pPr marL="800100" lvl="1" indent="-34290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Combined with stainless steel</a:t>
            </a:r>
            <a:r>
              <a:rPr lang="en-US" sz="1400" dirty="0">
                <a:solidFill>
                  <a:srgbClr val="000000"/>
                </a:solidFill>
                <a:latin typeface="Times New Roman" panose="02020603050405020304" pitchFamily="18" charset="0"/>
                <a:cs typeface="Times New Roman" panose="02020603050405020304" pitchFamily="18" charset="0"/>
              </a:rPr>
              <a:t>, the hydrogen sulfide led to a corrosive environment </a:t>
            </a:r>
          </a:p>
          <a:p>
            <a:pPr marL="800100" lvl="1" indent="-34290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The corrosive environment led to a crack initiation followed by propagation under the operational stresses of pressure and elevated temperature</a:t>
            </a: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endParaRPr>
          </a:p>
          <a:p>
            <a:pPr marL="742950" marR="0" lvl="1" indent="-285750" algn="l" defTabSz="914400" rtl="0" eaLnBrk="1" fontAlgn="auto" latinLnBrk="0" hangingPunct="1">
              <a:lnSpc>
                <a:spcPct val="100000"/>
              </a:lnSpc>
              <a:spcBef>
                <a:spcPts val="0"/>
              </a:spcBef>
              <a:spcAft>
                <a:spcPts val="0"/>
              </a:spcAft>
              <a:buClrTx/>
              <a:buSzTx/>
              <a:buFont typeface="Courier New"/>
              <a:buChar char="o"/>
              <a:tabLst/>
              <a:defRPr/>
            </a:pPr>
            <a:endParaRPr kumimoji="0" lang="en-US" sz="1400" b="0" i="0" u="none" strike="noStrike" kern="1200" cap="none" spc="0" normalizeH="0" baseline="0" noProof="0" dirty="0">
              <a:ln>
                <a:noFill/>
              </a:ln>
              <a:solidFill>
                <a:srgbClr val="000000"/>
              </a:solidFill>
              <a:effectLst/>
              <a:uLnTx/>
              <a:uFillTx/>
              <a:latin typeface="Calibri"/>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pic>
        <p:nvPicPr>
          <p:cNvPr id="3" name="Picture 2">
            <a:extLst>
              <a:ext uri="{FF2B5EF4-FFF2-40B4-BE49-F238E27FC236}">
                <a16:creationId xmlns:a16="http://schemas.microsoft.com/office/drawing/2014/main" id="{BD9F5C6B-E8E1-7CD6-38AA-25EA703EDE34}"/>
              </a:ext>
            </a:extLst>
          </p:cNvPr>
          <p:cNvPicPr>
            <a:picLocks noChangeAspect="1"/>
          </p:cNvPicPr>
          <p:nvPr/>
        </p:nvPicPr>
        <p:blipFill>
          <a:blip r:embed="rId5"/>
          <a:stretch>
            <a:fillRect/>
          </a:stretch>
        </p:blipFill>
        <p:spPr>
          <a:xfrm>
            <a:off x="3722348" y="4479985"/>
            <a:ext cx="4041426" cy="2285601"/>
          </a:xfrm>
          <a:prstGeom prst="rect">
            <a:avLst/>
          </a:prstGeom>
        </p:spPr>
      </p:pic>
    </p:spTree>
    <p:extLst>
      <p:ext uri="{BB962C8B-B14F-4D97-AF65-F5344CB8AC3E}">
        <p14:creationId xmlns:p14="http://schemas.microsoft.com/office/powerpoint/2010/main" val="39186259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A4704-6BC4-48CD-BA85-C1EBBC75109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0DA1FA5-80A3-27E4-0DB2-CD25487F2162}"/>
              </a:ext>
            </a:extLst>
          </p:cNvPr>
          <p:cNvSpPr txBox="1"/>
          <p:nvPr/>
        </p:nvSpPr>
        <p:spPr>
          <a:xfrm>
            <a:off x="278295" y="338334"/>
            <a:ext cx="143729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a:t>
            </a:r>
            <a:r>
              <a:rPr lang="en-US" sz="2400" dirty="0">
                <a:solidFill>
                  <a:srgbClr val="990000"/>
                </a:solidFill>
                <a:latin typeface="Times New Roman" panose="02020603050405020304" pitchFamily="18" charset="0"/>
                <a:cs typeface="Times New Roman" panose="02020603050405020304" pitchFamily="18" charset="0"/>
              </a:rPr>
              <a:t>3</a:t>
            </a:r>
            <a:endPar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586F31E1-0A69-194D-DFAD-0B07CBB6C1C5}"/>
              </a:ext>
            </a:extLst>
          </p:cNvPr>
          <p:cNvSpPr txBox="1"/>
          <p:nvPr/>
        </p:nvSpPr>
        <p:spPr>
          <a:xfrm>
            <a:off x="583475" y="692983"/>
            <a:ext cx="8911334" cy="1169551"/>
          </a:xfrm>
          <a:prstGeom prst="rect">
            <a:avLst/>
          </a:prstGeom>
          <a:noFill/>
        </p:spPr>
        <p:txBody>
          <a:bodyPr wrap="square" lIns="91440" tIns="45720" rIns="91440" bIns="45720" rtlCol="0" anchor="t">
            <a:spAutoFit/>
          </a:bodyPr>
          <a:lstStyle/>
          <a:p>
            <a:pPr marR="0" lvl="1" algn="l" defTabSz="914400" rtl="0" eaLnBrk="1" fontAlgn="auto" latinLnBrk="0" hangingPunct="1">
              <a:lnSpc>
                <a:spcPct val="100000"/>
              </a:lnSpc>
              <a:spcBef>
                <a:spcPts val="0"/>
              </a:spcBef>
              <a:spcAft>
                <a:spcPts val="0"/>
              </a:spcAft>
              <a:buClrTx/>
              <a:buSzTx/>
              <a:tabLst/>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kumimoji="0" lang="en-US" sz="1400" b="0" i="0" u="none" strike="noStrike" kern="1200" cap="none" spc="0" normalizeH="0" baseline="0" noProof="0" dirty="0">
              <a:ln>
                <a:noFill/>
              </a:ln>
              <a:solidFill>
                <a:srgbClr val="000000"/>
              </a:solidFill>
              <a:effectLst/>
              <a:uLnTx/>
              <a:uFillTx/>
              <a:latin typeface="Calibri"/>
              <a:ea typeface="+mn-ea"/>
              <a:cs typeface="Calibri"/>
            </a:endParaRPr>
          </a:p>
          <a:p>
            <a:pPr marL="742950" marR="0" lvl="1" indent="-285750" algn="l" defTabSz="914400" rtl="0" eaLnBrk="1" fontAlgn="auto" latinLnBrk="0" hangingPunct="1">
              <a:lnSpc>
                <a:spcPct val="100000"/>
              </a:lnSpc>
              <a:spcBef>
                <a:spcPts val="0"/>
              </a:spcBef>
              <a:spcAft>
                <a:spcPts val="0"/>
              </a:spcAft>
              <a:buClrTx/>
              <a:buSzTx/>
              <a:buFont typeface="Courier New"/>
              <a:buChar char="o"/>
              <a:tabLst/>
              <a:defRPr/>
            </a:pPr>
            <a:endParaRPr kumimoji="0" lang="en-US" sz="1400" b="0" i="0" u="none" strike="noStrike" kern="1200" cap="none" spc="0" normalizeH="0" baseline="0" noProof="0" dirty="0">
              <a:ln>
                <a:noFill/>
              </a:ln>
              <a:solidFill>
                <a:srgbClr val="000000"/>
              </a:solidFill>
              <a:effectLst/>
              <a:uLnTx/>
              <a:uFillTx/>
              <a:latin typeface="Calibri"/>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graphicFrame>
        <p:nvGraphicFramePr>
          <p:cNvPr id="2" name="Table 1">
            <a:extLst>
              <a:ext uri="{FF2B5EF4-FFF2-40B4-BE49-F238E27FC236}">
                <a16:creationId xmlns:a16="http://schemas.microsoft.com/office/drawing/2014/main" id="{11280E48-451F-6A0D-1F8C-F2953E000F35}"/>
              </a:ext>
            </a:extLst>
          </p:cNvPr>
          <p:cNvGraphicFramePr>
            <a:graphicFrameLocks noGrp="1"/>
          </p:cNvGraphicFramePr>
          <p:nvPr>
            <p:extLst>
              <p:ext uri="{D42A27DB-BD31-4B8C-83A1-F6EECF244321}">
                <p14:modId xmlns:p14="http://schemas.microsoft.com/office/powerpoint/2010/main" val="455440027"/>
              </p:ext>
            </p:extLst>
          </p:nvPr>
        </p:nvGraphicFramePr>
        <p:xfrm>
          <a:off x="822386" y="54472"/>
          <a:ext cx="10940979" cy="6749055"/>
        </p:xfrm>
        <a:graphic>
          <a:graphicData uri="http://schemas.openxmlformats.org/drawingml/2006/table">
            <a:tbl>
              <a:tblPr firstRow="1" bandRow="1">
                <a:tableStyleId>{5C22544A-7EE6-4342-B048-85BDC9FD1C3A}</a:tableStyleId>
              </a:tblPr>
              <a:tblGrid>
                <a:gridCol w="2661665">
                  <a:extLst>
                    <a:ext uri="{9D8B030D-6E8A-4147-A177-3AD203B41FA5}">
                      <a16:colId xmlns:a16="http://schemas.microsoft.com/office/drawing/2014/main" val="4267624620"/>
                    </a:ext>
                  </a:extLst>
                </a:gridCol>
                <a:gridCol w="4632321">
                  <a:extLst>
                    <a:ext uri="{9D8B030D-6E8A-4147-A177-3AD203B41FA5}">
                      <a16:colId xmlns:a16="http://schemas.microsoft.com/office/drawing/2014/main" val="764185294"/>
                    </a:ext>
                  </a:extLst>
                </a:gridCol>
                <a:gridCol w="3646993">
                  <a:extLst>
                    <a:ext uri="{9D8B030D-6E8A-4147-A177-3AD203B41FA5}">
                      <a16:colId xmlns:a16="http://schemas.microsoft.com/office/drawing/2014/main" val="2556607658"/>
                    </a:ext>
                  </a:extLst>
                </a:gridCol>
              </a:tblGrid>
              <a:tr h="414756">
                <a:tc>
                  <a:txBody>
                    <a:bodyPr/>
                    <a:lstStyle/>
                    <a:p>
                      <a:r>
                        <a:rPr lang="en-US" sz="1200" dirty="0">
                          <a:solidFill>
                            <a:srgbClr val="000000"/>
                          </a:solidFill>
                          <a:latin typeface="Times New Roman" panose="02020603050405020304" pitchFamily="18" charset="0"/>
                          <a:cs typeface="Times New Roman" panose="02020603050405020304" pitchFamily="18" charset="0"/>
                        </a:rPr>
                        <a:t>Bellow Type</a:t>
                      </a:r>
                    </a:p>
                  </a:txBody>
                  <a:tcPr/>
                </a:tc>
                <a:tc>
                  <a:txBody>
                    <a:bodyPr/>
                    <a:lstStyle/>
                    <a:p>
                      <a:r>
                        <a:rPr lang="en-US" sz="1200" dirty="0">
                          <a:solidFill>
                            <a:srgbClr val="000000"/>
                          </a:solidFill>
                          <a:latin typeface="Times New Roman" panose="02020603050405020304" pitchFamily="18" charset="0"/>
                          <a:cs typeface="Times New Roman" panose="02020603050405020304" pitchFamily="18" charset="0"/>
                        </a:rPr>
                        <a:t>Pros</a:t>
                      </a:r>
                    </a:p>
                  </a:txBody>
                  <a:tcPr/>
                </a:tc>
                <a:tc>
                  <a:txBody>
                    <a:bodyPr/>
                    <a:lstStyle/>
                    <a:p>
                      <a:r>
                        <a:rPr lang="en-US" sz="1200" dirty="0">
                          <a:solidFill>
                            <a:srgbClr val="000000"/>
                          </a:solidFill>
                          <a:latin typeface="Times New Roman" panose="02020603050405020304" pitchFamily="18" charset="0"/>
                          <a:cs typeface="Times New Roman" panose="02020603050405020304" pitchFamily="18" charset="0"/>
                        </a:rPr>
                        <a:t>Cons</a:t>
                      </a:r>
                    </a:p>
                  </a:txBody>
                  <a:tcPr/>
                </a:tc>
                <a:extLst>
                  <a:ext uri="{0D108BD9-81ED-4DB2-BD59-A6C34878D82A}">
                    <a16:rowId xmlns:a16="http://schemas.microsoft.com/office/drawing/2014/main" val="1795475122"/>
                  </a:ext>
                </a:extLst>
              </a:tr>
              <a:tr h="511343">
                <a:tc>
                  <a:txBody>
                    <a:bodyPr/>
                    <a:lstStyle/>
                    <a:p>
                      <a:r>
                        <a:rPr lang="en-US" sz="1200" dirty="0">
                          <a:solidFill>
                            <a:srgbClr val="000000"/>
                          </a:solidFill>
                          <a:latin typeface="Times New Roman" panose="02020603050405020304" pitchFamily="18" charset="0"/>
                          <a:cs typeface="Times New Roman" panose="02020603050405020304" pitchFamily="18" charset="0"/>
                        </a:rPr>
                        <a:t>Single Bellow</a:t>
                      </a:r>
                    </a:p>
                  </a:txBody>
                  <a:tcPr/>
                </a:tc>
                <a:tc>
                  <a:txBody>
                    <a:bodyPr/>
                    <a:lstStyle/>
                    <a:p>
                      <a:r>
                        <a:rPr lang="en-US" sz="1200" dirty="0">
                          <a:solidFill>
                            <a:srgbClr val="000000"/>
                          </a:solidFill>
                          <a:latin typeface="Times New Roman" panose="02020603050405020304" pitchFamily="18" charset="0"/>
                          <a:cs typeface="Times New Roman" panose="02020603050405020304" pitchFamily="18" charset="0"/>
                        </a:rPr>
                        <a:t>Simplest type of expansion joint. Can absorb </a:t>
                      </a:r>
                      <a:r>
                        <a:rPr lang="en-US" sz="1200" b="1" dirty="0">
                          <a:solidFill>
                            <a:srgbClr val="000000"/>
                          </a:solidFill>
                          <a:latin typeface="Times New Roman" panose="02020603050405020304" pitchFamily="18" charset="0"/>
                          <a:cs typeface="Times New Roman" panose="02020603050405020304" pitchFamily="18" charset="0"/>
                        </a:rPr>
                        <a:t>small </a:t>
                      </a:r>
                      <a:r>
                        <a:rPr lang="en-US" sz="1200" dirty="0">
                          <a:solidFill>
                            <a:srgbClr val="000000"/>
                          </a:solidFill>
                          <a:latin typeface="Times New Roman" panose="02020603050405020304" pitchFamily="18" charset="0"/>
                          <a:cs typeface="Times New Roman" panose="02020603050405020304" pitchFamily="18" charset="0"/>
                        </a:rPr>
                        <a:t>amounts of axial, lateral, and angular movement. </a:t>
                      </a:r>
                    </a:p>
                  </a:txBody>
                  <a:tcPr/>
                </a:tc>
                <a:tc>
                  <a:txBody>
                    <a:bodyPr/>
                    <a:lstStyle/>
                    <a:p>
                      <a:r>
                        <a:rPr lang="en-US" sz="1200" dirty="0">
                          <a:solidFill>
                            <a:srgbClr val="000000"/>
                          </a:solidFill>
                          <a:latin typeface="Times New Roman" panose="02020603050405020304" pitchFamily="18" charset="0"/>
                          <a:cs typeface="Times New Roman" panose="02020603050405020304" pitchFamily="18" charset="0"/>
                        </a:rPr>
                        <a:t>Needs adequate anchors and guides. Limited movement capabilities</a:t>
                      </a:r>
                    </a:p>
                  </a:txBody>
                  <a:tcPr/>
                </a:tc>
                <a:extLst>
                  <a:ext uri="{0D108BD9-81ED-4DB2-BD59-A6C34878D82A}">
                    <a16:rowId xmlns:a16="http://schemas.microsoft.com/office/drawing/2014/main" val="2068663196"/>
                  </a:ext>
                </a:extLst>
              </a:tr>
              <a:tr h="715880">
                <a:tc>
                  <a:txBody>
                    <a:bodyPr/>
                    <a:lstStyle/>
                    <a:p>
                      <a:r>
                        <a:rPr lang="en-US" sz="1200" dirty="0">
                          <a:solidFill>
                            <a:srgbClr val="000000"/>
                          </a:solidFill>
                          <a:latin typeface="Times New Roman" panose="02020603050405020304" pitchFamily="18" charset="0"/>
                          <a:cs typeface="Times New Roman" panose="02020603050405020304" pitchFamily="18" charset="0"/>
                        </a:rPr>
                        <a:t>Universal Expansion Joint</a:t>
                      </a:r>
                    </a:p>
                  </a:txBody>
                  <a:tcPr/>
                </a:tc>
                <a:tc>
                  <a:txBody>
                    <a:bodyPr/>
                    <a:lstStyle/>
                    <a:p>
                      <a:r>
                        <a:rPr lang="en-US" sz="1200" dirty="0">
                          <a:solidFill>
                            <a:srgbClr val="000000"/>
                          </a:solidFill>
                          <a:latin typeface="Times New Roman" panose="02020603050405020304" pitchFamily="18" charset="0"/>
                          <a:cs typeface="Times New Roman" panose="02020603050405020304" pitchFamily="18" charset="0"/>
                        </a:rPr>
                        <a:t>Allows large axial, lateral, and angular movement. Consists of two single bellows connected by a center spool piece. </a:t>
                      </a:r>
                    </a:p>
                  </a:txBody>
                  <a:tcPr/>
                </a:tc>
                <a:tc>
                  <a:txBody>
                    <a:bodyPr/>
                    <a:lstStyle/>
                    <a:p>
                      <a:r>
                        <a:rPr lang="en-US" sz="1200" dirty="0">
                          <a:solidFill>
                            <a:srgbClr val="000000"/>
                          </a:solidFill>
                          <a:latin typeface="Times New Roman" panose="02020603050405020304" pitchFamily="18" charset="0"/>
                          <a:cs typeface="Times New Roman" panose="02020603050405020304" pitchFamily="18" charset="0"/>
                        </a:rPr>
                        <a:t>Needs adequate anchors and guides. Requires greater number of external restraints to counteract pressure thrust. </a:t>
                      </a:r>
                    </a:p>
                  </a:txBody>
                  <a:tcPr/>
                </a:tc>
                <a:extLst>
                  <a:ext uri="{0D108BD9-81ED-4DB2-BD59-A6C34878D82A}">
                    <a16:rowId xmlns:a16="http://schemas.microsoft.com/office/drawing/2014/main" val="4187748076"/>
                  </a:ext>
                </a:extLst>
              </a:tr>
              <a:tr h="414756">
                <a:tc>
                  <a:txBody>
                    <a:bodyPr/>
                    <a:lstStyle/>
                    <a:p>
                      <a:r>
                        <a:rPr lang="en-US" sz="1200" dirty="0">
                          <a:solidFill>
                            <a:srgbClr val="000000"/>
                          </a:solidFill>
                          <a:latin typeface="Times New Roman" panose="02020603050405020304" pitchFamily="18" charset="0"/>
                          <a:cs typeface="Times New Roman" panose="02020603050405020304" pitchFamily="18" charset="0"/>
                        </a:rPr>
                        <a:t>Externally Pressurized Expansion Joint </a:t>
                      </a:r>
                    </a:p>
                  </a:txBody>
                  <a:tcPr/>
                </a:tc>
                <a:tc>
                  <a:txBody>
                    <a:bodyPr/>
                    <a:lstStyle/>
                    <a:p>
                      <a:r>
                        <a:rPr lang="en-US" sz="1200" dirty="0">
                          <a:solidFill>
                            <a:srgbClr val="000000"/>
                          </a:solidFill>
                          <a:latin typeface="Times New Roman" panose="02020603050405020304" pitchFamily="18" charset="0"/>
                          <a:cs typeface="Times New Roman" panose="02020603050405020304" pitchFamily="18" charset="0"/>
                        </a:rPr>
                        <a:t>Good for large axial movements. Have self-draining convolutions. </a:t>
                      </a:r>
                    </a:p>
                  </a:txBody>
                  <a:tcPr/>
                </a:tc>
                <a:tc>
                  <a:txBody>
                    <a:bodyPr/>
                    <a:lstStyle/>
                    <a:p>
                      <a:r>
                        <a:rPr lang="en-US" sz="1200" dirty="0">
                          <a:solidFill>
                            <a:srgbClr val="000000"/>
                          </a:solidFill>
                          <a:latin typeface="Times New Roman" panose="02020603050405020304" pitchFamily="18" charset="0"/>
                          <a:cs typeface="Times New Roman" panose="02020603050405020304" pitchFamily="18" charset="0"/>
                        </a:rPr>
                        <a:t>More expensive, harder to install, complex design. </a:t>
                      </a:r>
                    </a:p>
                  </a:txBody>
                  <a:tcPr/>
                </a:tc>
                <a:extLst>
                  <a:ext uri="{0D108BD9-81ED-4DB2-BD59-A6C34878D82A}">
                    <a16:rowId xmlns:a16="http://schemas.microsoft.com/office/drawing/2014/main" val="3614546386"/>
                  </a:ext>
                </a:extLst>
              </a:tr>
              <a:tr h="715880">
                <a:tc>
                  <a:txBody>
                    <a:bodyPr/>
                    <a:lstStyle/>
                    <a:p>
                      <a:r>
                        <a:rPr lang="en-US" sz="1200" dirty="0">
                          <a:solidFill>
                            <a:srgbClr val="000000"/>
                          </a:solidFill>
                          <a:latin typeface="Times New Roman" panose="02020603050405020304" pitchFamily="18" charset="0"/>
                          <a:cs typeface="Times New Roman" panose="02020603050405020304" pitchFamily="18" charset="0"/>
                        </a:rPr>
                        <a:t>Tied Single bellows </a:t>
                      </a:r>
                    </a:p>
                  </a:txBody>
                  <a:tcPr/>
                </a:tc>
                <a:tc>
                  <a:txBody>
                    <a:bodyPr/>
                    <a:lstStyle/>
                    <a:p>
                      <a:r>
                        <a:rPr lang="en-US" sz="1200" dirty="0">
                          <a:solidFill>
                            <a:srgbClr val="000000"/>
                          </a:solidFill>
                          <a:latin typeface="Times New Roman" panose="02020603050405020304" pitchFamily="18" charset="0"/>
                          <a:cs typeface="Times New Roman" panose="02020603050405020304" pitchFamily="18" charset="0"/>
                        </a:rPr>
                        <a:t>Has design flexibility, tie rods eliminate the need for main anchors.</a:t>
                      </a:r>
                    </a:p>
                  </a:txBody>
                  <a:tcPr/>
                </a:tc>
                <a:tc>
                  <a:txBody>
                    <a:bodyPr/>
                    <a:lstStyle/>
                    <a:p>
                      <a:r>
                        <a:rPr lang="en-US" sz="1200" dirty="0">
                          <a:solidFill>
                            <a:srgbClr val="000000"/>
                          </a:solidFill>
                          <a:latin typeface="Times New Roman" panose="02020603050405020304" pitchFamily="18" charset="0"/>
                          <a:cs typeface="Times New Roman" panose="02020603050405020304" pitchFamily="18" charset="0"/>
                        </a:rPr>
                        <a:t>Cannot absorb axial growth, still needs a well-planned guide system, only lateral and angular movement can be absorbed.  </a:t>
                      </a:r>
                    </a:p>
                  </a:txBody>
                  <a:tcPr/>
                </a:tc>
                <a:extLst>
                  <a:ext uri="{0D108BD9-81ED-4DB2-BD59-A6C34878D82A}">
                    <a16:rowId xmlns:a16="http://schemas.microsoft.com/office/drawing/2014/main" val="2173741478"/>
                  </a:ext>
                </a:extLst>
              </a:tr>
              <a:tr h="511343">
                <a:tc>
                  <a:txBody>
                    <a:bodyPr/>
                    <a:lstStyle/>
                    <a:p>
                      <a:r>
                        <a:rPr lang="en-US" sz="1200" dirty="0">
                          <a:solidFill>
                            <a:srgbClr val="000000"/>
                          </a:solidFill>
                          <a:latin typeface="Times New Roman" panose="02020603050405020304" pitchFamily="18" charset="0"/>
                          <a:cs typeface="Times New Roman" panose="02020603050405020304" pitchFamily="18" charset="0"/>
                        </a:rPr>
                        <a:t>Tied Universal Expansion Joint </a:t>
                      </a:r>
                    </a:p>
                    <a:p>
                      <a:endParaRPr lang="en-US" sz="1200" dirty="0">
                        <a:solidFill>
                          <a:srgbClr val="000000"/>
                        </a:solidFill>
                        <a:latin typeface="Times New Roman" panose="02020603050405020304" pitchFamily="18" charset="0"/>
                        <a:cs typeface="Times New Roman" panose="02020603050405020304" pitchFamily="18" charset="0"/>
                      </a:endParaRPr>
                    </a:p>
                  </a:txBody>
                  <a:tcPr/>
                </a:tc>
                <a:tc>
                  <a:txBody>
                    <a:bodyPr/>
                    <a:lstStyle/>
                    <a:p>
                      <a:r>
                        <a:rPr lang="en-US" sz="1200" dirty="0">
                          <a:solidFill>
                            <a:srgbClr val="000000"/>
                          </a:solidFill>
                          <a:latin typeface="Times New Roman" panose="02020603050405020304" pitchFamily="18" charset="0"/>
                          <a:cs typeface="Times New Roman" panose="02020603050405020304" pitchFamily="18" charset="0"/>
                        </a:rPr>
                        <a:t>Tie rods absorb pressure thrust and limit lateral deflection</a:t>
                      </a:r>
                    </a:p>
                  </a:txBody>
                  <a:tcPr/>
                </a:tc>
                <a:tc>
                  <a:txBody>
                    <a:bodyPr/>
                    <a:lstStyle/>
                    <a:p>
                      <a:r>
                        <a:rPr lang="en-US" sz="1200" dirty="0">
                          <a:solidFill>
                            <a:srgbClr val="000000"/>
                          </a:solidFill>
                          <a:latin typeface="Times New Roman" panose="02020603050405020304" pitchFamily="18" charset="0"/>
                          <a:cs typeface="Times New Roman" panose="02020603050405020304" pitchFamily="18" charset="0"/>
                        </a:rPr>
                        <a:t>Requires precise alignment, has complex installation</a:t>
                      </a:r>
                    </a:p>
                  </a:txBody>
                  <a:tcPr/>
                </a:tc>
                <a:extLst>
                  <a:ext uri="{0D108BD9-81ED-4DB2-BD59-A6C34878D82A}">
                    <a16:rowId xmlns:a16="http://schemas.microsoft.com/office/drawing/2014/main" val="2897263785"/>
                  </a:ext>
                </a:extLst>
              </a:tr>
              <a:tr h="920417">
                <a:tc>
                  <a:txBody>
                    <a:bodyPr/>
                    <a:lstStyle/>
                    <a:p>
                      <a:r>
                        <a:rPr lang="en-US" sz="1200" dirty="0">
                          <a:solidFill>
                            <a:srgbClr val="000000"/>
                          </a:solidFill>
                          <a:latin typeface="Times New Roman" panose="02020603050405020304" pitchFamily="18" charset="0"/>
                          <a:cs typeface="Times New Roman" panose="02020603050405020304" pitchFamily="18" charset="0"/>
                        </a:rPr>
                        <a:t>Hinged Expansion Joint </a:t>
                      </a:r>
                    </a:p>
                  </a:txBody>
                  <a:tcPr/>
                </a:tc>
                <a:tc>
                  <a:txBody>
                    <a:bodyPr/>
                    <a:lstStyle/>
                    <a:p>
                      <a:r>
                        <a:rPr lang="en-US" sz="1200" dirty="0">
                          <a:solidFill>
                            <a:srgbClr val="000000"/>
                          </a:solidFill>
                          <a:latin typeface="Times New Roman" panose="02020603050405020304" pitchFamily="18" charset="0"/>
                          <a:cs typeface="Times New Roman" panose="02020603050405020304" pitchFamily="18" charset="0"/>
                        </a:rPr>
                        <a:t>Allows angular movement while absorbing pressure thrust, used in pairs to absorb large amounts of expansion, the hinge hardware can carry the pressure thrust of the system and can be used to combat torsional movement</a:t>
                      </a:r>
                    </a:p>
                  </a:txBody>
                  <a:tcPr/>
                </a:tc>
                <a:tc>
                  <a:txBody>
                    <a:bodyPr/>
                    <a:lstStyle/>
                    <a:p>
                      <a:r>
                        <a:rPr lang="en-US" sz="1200" dirty="0">
                          <a:solidFill>
                            <a:srgbClr val="000000"/>
                          </a:solidFill>
                          <a:latin typeface="Times New Roman" panose="02020603050405020304" pitchFamily="18" charset="0"/>
                          <a:cs typeface="Times New Roman" panose="02020603050405020304" pitchFamily="18" charset="0"/>
                        </a:rPr>
                        <a:t>Movement is limited to angulation in one plane, does not allow axial or lateral movement</a:t>
                      </a:r>
                    </a:p>
                  </a:txBody>
                  <a:tcPr/>
                </a:tc>
                <a:extLst>
                  <a:ext uri="{0D108BD9-81ED-4DB2-BD59-A6C34878D82A}">
                    <a16:rowId xmlns:a16="http://schemas.microsoft.com/office/drawing/2014/main" val="2987397419"/>
                  </a:ext>
                </a:extLst>
              </a:tr>
              <a:tr h="715880">
                <a:tc>
                  <a:txBody>
                    <a:bodyPr/>
                    <a:lstStyle/>
                    <a:p>
                      <a:r>
                        <a:rPr lang="en-US" sz="1200" dirty="0">
                          <a:solidFill>
                            <a:srgbClr val="000000"/>
                          </a:solidFill>
                          <a:latin typeface="Times New Roman" panose="02020603050405020304" pitchFamily="18" charset="0"/>
                          <a:cs typeface="Times New Roman" panose="02020603050405020304" pitchFamily="18" charset="0"/>
                        </a:rPr>
                        <a:t>Gimbal Expansion Joint </a:t>
                      </a:r>
                    </a:p>
                  </a:txBody>
                  <a:tcPr/>
                </a:tc>
                <a:tc>
                  <a:txBody>
                    <a:bodyPr/>
                    <a:lstStyle/>
                    <a:p>
                      <a:r>
                        <a:rPr lang="en-US" sz="1200" dirty="0">
                          <a:solidFill>
                            <a:srgbClr val="000000"/>
                          </a:solidFill>
                          <a:latin typeface="Times New Roman" panose="02020603050405020304" pitchFamily="18" charset="0"/>
                          <a:cs typeface="Times New Roman" panose="02020603050405020304" pitchFamily="18" charset="0"/>
                        </a:rPr>
                        <a:t>Can absorb pressure thrust and torsional twist while allowing angulation in any plane, when paired, it can absorb movement in multi-planer piping systems</a:t>
                      </a:r>
                    </a:p>
                  </a:txBody>
                  <a:tcPr/>
                </a:tc>
                <a:tc>
                  <a:txBody>
                    <a:bodyPr/>
                    <a:lstStyle/>
                    <a:p>
                      <a:r>
                        <a:rPr lang="en-US" sz="1200" dirty="0">
                          <a:solidFill>
                            <a:srgbClr val="000000"/>
                          </a:solidFill>
                          <a:latin typeface="Times New Roman" panose="02020603050405020304" pitchFamily="18" charset="0"/>
                          <a:cs typeface="Times New Roman" panose="02020603050405020304" pitchFamily="18" charset="0"/>
                        </a:rPr>
                        <a:t>Large system and requires complex design</a:t>
                      </a:r>
                    </a:p>
                  </a:txBody>
                  <a:tcPr/>
                </a:tc>
                <a:extLst>
                  <a:ext uri="{0D108BD9-81ED-4DB2-BD59-A6C34878D82A}">
                    <a16:rowId xmlns:a16="http://schemas.microsoft.com/office/drawing/2014/main" val="421793857"/>
                  </a:ext>
                </a:extLst>
              </a:tr>
              <a:tr h="414756">
                <a:tc>
                  <a:txBody>
                    <a:bodyPr/>
                    <a:lstStyle/>
                    <a:p>
                      <a:r>
                        <a:rPr lang="en-US" sz="1200" dirty="0">
                          <a:solidFill>
                            <a:srgbClr val="000000"/>
                          </a:solidFill>
                          <a:latin typeface="Times New Roman" panose="02020603050405020304" pitchFamily="18" charset="0"/>
                          <a:cs typeface="Times New Roman" panose="02020603050405020304" pitchFamily="18" charset="0"/>
                        </a:rPr>
                        <a:t>Metal Bellows</a:t>
                      </a:r>
                    </a:p>
                  </a:txBody>
                  <a:tcPr/>
                </a:tc>
                <a:tc>
                  <a:txBody>
                    <a:bodyPr/>
                    <a:lstStyle/>
                    <a:p>
                      <a:r>
                        <a:rPr lang="en-US" sz="1200" dirty="0">
                          <a:solidFill>
                            <a:srgbClr val="000000"/>
                          </a:solidFill>
                          <a:latin typeface="Times New Roman" panose="02020603050405020304" pitchFamily="18" charset="0"/>
                          <a:cs typeface="Times New Roman" panose="02020603050405020304" pitchFamily="18" charset="0"/>
                        </a:rPr>
                        <a:t>High temperature and pressure resistance, very high strength</a:t>
                      </a:r>
                    </a:p>
                  </a:txBody>
                  <a:tcPr/>
                </a:tc>
                <a:tc>
                  <a:txBody>
                    <a:bodyPr/>
                    <a:lstStyle/>
                    <a:p>
                      <a:r>
                        <a:rPr lang="en-US" sz="1200" dirty="0">
                          <a:solidFill>
                            <a:srgbClr val="000000"/>
                          </a:solidFill>
                          <a:latin typeface="Times New Roman" panose="02020603050405020304" pitchFamily="18" charset="0"/>
                          <a:cs typeface="Times New Roman" panose="02020603050405020304" pitchFamily="18" charset="0"/>
                        </a:rPr>
                        <a:t>Fatigue, prone to cyclical loading failure, can be prone to corrosive environments, expensive</a:t>
                      </a:r>
                    </a:p>
                  </a:txBody>
                  <a:tcPr/>
                </a:tc>
                <a:extLst>
                  <a:ext uri="{0D108BD9-81ED-4DB2-BD59-A6C34878D82A}">
                    <a16:rowId xmlns:a16="http://schemas.microsoft.com/office/drawing/2014/main" val="404158440"/>
                  </a:ext>
                </a:extLst>
              </a:tr>
              <a:tr h="414756">
                <a:tc>
                  <a:txBody>
                    <a:bodyPr/>
                    <a:lstStyle/>
                    <a:p>
                      <a:r>
                        <a:rPr lang="en-US" sz="1200" dirty="0">
                          <a:solidFill>
                            <a:srgbClr val="000000"/>
                          </a:solidFill>
                          <a:latin typeface="Times New Roman" panose="02020603050405020304" pitchFamily="18" charset="0"/>
                          <a:cs typeface="Times New Roman" panose="02020603050405020304" pitchFamily="18" charset="0"/>
                        </a:rPr>
                        <a:t>Rubber Bellows </a:t>
                      </a:r>
                    </a:p>
                  </a:txBody>
                  <a:tcPr/>
                </a:tc>
                <a:tc>
                  <a:txBody>
                    <a:bodyPr/>
                    <a:lstStyle/>
                    <a:p>
                      <a:r>
                        <a:rPr lang="en-US" sz="1200" dirty="0">
                          <a:solidFill>
                            <a:srgbClr val="000000"/>
                          </a:solidFill>
                          <a:latin typeface="Times New Roman" panose="02020603050405020304" pitchFamily="18" charset="0"/>
                          <a:cs typeface="Times New Roman" panose="02020603050405020304" pitchFamily="18" charset="0"/>
                        </a:rPr>
                        <a:t>Good vibration, shock, and noise absorption, very flexible and can be used in complex piping systems </a:t>
                      </a:r>
                    </a:p>
                  </a:txBody>
                  <a:tcPr/>
                </a:tc>
                <a:tc>
                  <a:txBody>
                    <a:bodyPr/>
                    <a:lstStyle/>
                    <a:p>
                      <a:r>
                        <a:rPr lang="en-US" sz="1200" dirty="0">
                          <a:solidFill>
                            <a:srgbClr val="000000"/>
                          </a:solidFill>
                          <a:latin typeface="Times New Roman" panose="02020603050405020304" pitchFamily="18" charset="0"/>
                          <a:cs typeface="Times New Roman" panose="02020603050405020304" pitchFamily="18" charset="0"/>
                        </a:rPr>
                        <a:t>Low temperature limit, low strength/pressure resistance, easily degradable</a:t>
                      </a:r>
                    </a:p>
                  </a:txBody>
                  <a:tcPr/>
                </a:tc>
                <a:extLst>
                  <a:ext uri="{0D108BD9-81ED-4DB2-BD59-A6C34878D82A}">
                    <a16:rowId xmlns:a16="http://schemas.microsoft.com/office/drawing/2014/main" val="3469398872"/>
                  </a:ext>
                </a:extLst>
              </a:tr>
              <a:tr h="414756">
                <a:tc>
                  <a:txBody>
                    <a:bodyPr/>
                    <a:lstStyle/>
                    <a:p>
                      <a:r>
                        <a:rPr lang="en-US" sz="1200" dirty="0">
                          <a:solidFill>
                            <a:srgbClr val="000000"/>
                          </a:solidFill>
                          <a:latin typeface="Times New Roman" panose="02020603050405020304" pitchFamily="18" charset="0"/>
                          <a:cs typeface="Times New Roman" panose="02020603050405020304" pitchFamily="18" charset="0"/>
                        </a:rPr>
                        <a:t>Plastic Bellows </a:t>
                      </a:r>
                    </a:p>
                  </a:txBody>
                  <a:tcPr/>
                </a:tc>
                <a:tc>
                  <a:txBody>
                    <a:bodyPr/>
                    <a:lstStyle/>
                    <a:p>
                      <a:r>
                        <a:rPr lang="en-US" sz="1200" dirty="0">
                          <a:solidFill>
                            <a:srgbClr val="000000"/>
                          </a:solidFill>
                          <a:latin typeface="Times New Roman" panose="02020603050405020304" pitchFamily="18" charset="0"/>
                          <a:cs typeface="Times New Roman" panose="02020603050405020304" pitchFamily="18" charset="0"/>
                        </a:rPr>
                        <a:t>Lightweight, corrosion resistant, low cost, </a:t>
                      </a:r>
                    </a:p>
                  </a:txBody>
                  <a:tcPr/>
                </a:tc>
                <a:tc>
                  <a:txBody>
                    <a:bodyPr/>
                    <a:lstStyle/>
                    <a:p>
                      <a:r>
                        <a:rPr lang="en-US" sz="1200" dirty="0">
                          <a:solidFill>
                            <a:srgbClr val="000000"/>
                          </a:solidFill>
                          <a:latin typeface="Times New Roman" panose="02020603050405020304" pitchFamily="18" charset="0"/>
                          <a:cs typeface="Times New Roman" panose="02020603050405020304" pitchFamily="18" charset="0"/>
                        </a:rPr>
                        <a:t>Low temperature limit, low strength/pressure resistance, low mechanical strength</a:t>
                      </a:r>
                    </a:p>
                  </a:txBody>
                  <a:tcPr/>
                </a:tc>
                <a:extLst>
                  <a:ext uri="{0D108BD9-81ED-4DB2-BD59-A6C34878D82A}">
                    <a16:rowId xmlns:a16="http://schemas.microsoft.com/office/drawing/2014/main" val="1277000104"/>
                  </a:ext>
                </a:extLst>
              </a:tr>
              <a:tr h="414756">
                <a:tc>
                  <a:txBody>
                    <a:bodyPr/>
                    <a:lstStyle/>
                    <a:p>
                      <a:r>
                        <a:rPr lang="en-US" sz="1200" dirty="0">
                          <a:solidFill>
                            <a:srgbClr val="000000"/>
                          </a:solidFill>
                          <a:latin typeface="Times New Roman" panose="02020603050405020304" pitchFamily="18" charset="0"/>
                          <a:cs typeface="Times New Roman" panose="02020603050405020304" pitchFamily="18" charset="0"/>
                        </a:rPr>
                        <a:t>Welded Bellows</a:t>
                      </a:r>
                    </a:p>
                  </a:txBody>
                  <a:tcPr/>
                </a:tc>
                <a:tc>
                  <a:txBody>
                    <a:bodyPr/>
                    <a:lstStyle/>
                    <a:p>
                      <a:r>
                        <a:rPr lang="en-US" sz="1200" dirty="0">
                          <a:solidFill>
                            <a:srgbClr val="000000"/>
                          </a:solidFill>
                          <a:latin typeface="Times New Roman" panose="02020603050405020304" pitchFamily="18" charset="0"/>
                          <a:cs typeface="Times New Roman" panose="02020603050405020304" pitchFamily="18" charset="0"/>
                        </a:rPr>
                        <a:t>Very precise, high strength, reliable in vacuum </a:t>
                      </a:r>
                    </a:p>
                  </a:txBody>
                  <a:tcPr/>
                </a:tc>
                <a:tc>
                  <a:txBody>
                    <a:bodyPr/>
                    <a:lstStyle/>
                    <a:p>
                      <a:r>
                        <a:rPr lang="en-US" sz="1200" dirty="0">
                          <a:solidFill>
                            <a:srgbClr val="000000"/>
                          </a:solidFill>
                          <a:latin typeface="Times New Roman" panose="02020603050405020304" pitchFamily="18" charset="0"/>
                          <a:cs typeface="Times New Roman" panose="02020603050405020304" pitchFamily="18" charset="0"/>
                        </a:rPr>
                        <a:t>Susceptible to corrosive environments, complex manufacturing, susceptible to manufacturing variability</a:t>
                      </a:r>
                    </a:p>
                  </a:txBody>
                  <a:tcPr/>
                </a:tc>
                <a:extLst>
                  <a:ext uri="{0D108BD9-81ED-4DB2-BD59-A6C34878D82A}">
                    <a16:rowId xmlns:a16="http://schemas.microsoft.com/office/drawing/2014/main" val="749523102"/>
                  </a:ext>
                </a:extLst>
              </a:tr>
            </a:tbl>
          </a:graphicData>
        </a:graphic>
      </p:graphicFrame>
    </p:spTree>
    <p:extLst>
      <p:ext uri="{BB962C8B-B14F-4D97-AF65-F5344CB8AC3E}">
        <p14:creationId xmlns:p14="http://schemas.microsoft.com/office/powerpoint/2010/main" val="23570897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4CD223-6468-3760-9D60-6EC77D93A82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E28C570-DA78-B164-86B1-949C5CAA7AA0}"/>
              </a:ext>
            </a:extLst>
          </p:cNvPr>
          <p:cNvSpPr txBox="1"/>
          <p:nvPr/>
        </p:nvSpPr>
        <p:spPr>
          <a:xfrm>
            <a:off x="278295" y="338334"/>
            <a:ext cx="143729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#4</a:t>
            </a:r>
          </a:p>
        </p:txBody>
      </p:sp>
      <p:sp>
        <p:nvSpPr>
          <p:cNvPr id="6" name="TextBox 5">
            <a:extLst>
              <a:ext uri="{FF2B5EF4-FFF2-40B4-BE49-F238E27FC236}">
                <a16:creationId xmlns:a16="http://schemas.microsoft.com/office/drawing/2014/main" id="{D9050264-62AC-69D8-A8DF-4C7EF7255131}"/>
              </a:ext>
            </a:extLst>
          </p:cNvPr>
          <p:cNvSpPr txBox="1"/>
          <p:nvPr/>
        </p:nvSpPr>
        <p:spPr>
          <a:xfrm>
            <a:off x="583476" y="692983"/>
            <a:ext cx="6725974" cy="5478423"/>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Times New Roman" panose="02020603050405020304" pitchFamily="18" charset="0"/>
                <a:ea typeface="Calibri"/>
                <a:cs typeface="Times New Roman" panose="02020603050405020304" pitchFamily="18" charset="0"/>
              </a:rPr>
              <a:t>Parameters that drive bellow selection </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Operating environment </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For space, in vacuum </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Outside or underground</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Underwater</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For high temperature resistance – use, metal bellows</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Low-Temperature but needs flexibility – use rubber or plastic bellows</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Corrosive or chemical resistance – used stainless steel, rubber, or plastic bellow material</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Pressure ratings</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Internal pressure loads </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Use of externally pressurized bellows for high pressure applications </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If axial thrust needs to be absorbed – Use tied, hinged, or gimbal expansion joints </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If no external restraints are needed – externally pressurized bellows or universals bellows will be considered</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Movement requirements</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Axial (compression and extension)</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Lateral </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Angular </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Torsional requirements </a:t>
            </a:r>
          </a:p>
          <a:p>
            <a:pPr marL="742950" lvl="1" indent="-285750">
              <a:buFont typeface="Arial" panose="020B0604020202020204" pitchFamily="34" charset="0"/>
              <a:buChar char="•"/>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kumimoji="0" lang="en-US" sz="1400" b="0" i="0" u="none" strike="noStrike" kern="1200" cap="none" spc="0" normalizeH="0" baseline="0" noProof="0" dirty="0">
              <a:ln>
                <a:noFill/>
              </a:ln>
              <a:solidFill>
                <a:srgbClr val="000000"/>
              </a:solidFill>
              <a:effectLst/>
              <a:uLnTx/>
              <a:uFillTx/>
              <a:latin typeface="Calibri"/>
              <a:ea typeface="+mn-ea"/>
              <a:cs typeface="Calibri"/>
            </a:endParaRPr>
          </a:p>
          <a:p>
            <a:pPr marL="742950" marR="0" lvl="1" indent="-285750" algn="l" defTabSz="914400" rtl="0" eaLnBrk="1" fontAlgn="auto" latinLnBrk="0" hangingPunct="1">
              <a:lnSpc>
                <a:spcPct val="100000"/>
              </a:lnSpc>
              <a:spcBef>
                <a:spcPts val="0"/>
              </a:spcBef>
              <a:spcAft>
                <a:spcPts val="0"/>
              </a:spcAft>
              <a:buClrTx/>
              <a:buSzTx/>
              <a:buFont typeface="Courier New"/>
              <a:buChar char="o"/>
              <a:tabLst/>
              <a:defRPr/>
            </a:pPr>
            <a:endParaRPr kumimoji="0" lang="en-US" sz="1400" b="0" i="0" u="none" strike="noStrike" kern="1200" cap="none" spc="0" normalizeH="0" baseline="0" noProof="0" dirty="0">
              <a:ln>
                <a:noFill/>
              </a:ln>
              <a:solidFill>
                <a:srgbClr val="000000"/>
              </a:solidFill>
              <a:effectLst/>
              <a:uLnTx/>
              <a:uFillTx/>
              <a:latin typeface="Calibri"/>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 name="TextBox 1">
            <a:extLst>
              <a:ext uri="{FF2B5EF4-FFF2-40B4-BE49-F238E27FC236}">
                <a16:creationId xmlns:a16="http://schemas.microsoft.com/office/drawing/2014/main" id="{D9AD0B14-D29C-3469-F032-FC93B5414BC8}"/>
              </a:ext>
            </a:extLst>
          </p:cNvPr>
          <p:cNvSpPr txBox="1"/>
          <p:nvPr/>
        </p:nvSpPr>
        <p:spPr>
          <a:xfrm>
            <a:off x="7429973" y="690102"/>
            <a:ext cx="4762027" cy="4401205"/>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Times New Roman" panose="02020603050405020304" pitchFamily="18" charset="0"/>
                <a:ea typeface="Calibri"/>
                <a:cs typeface="Times New Roman" panose="02020603050405020304" pitchFamily="18" charset="0"/>
              </a:rPr>
              <a:t>Material parameters </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Material formability requirements </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Corrosion properties </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Low cycle fatigue properties </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Good elongation, good weldability, high strength-to-weight ratio</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Times New Roman" panose="02020603050405020304" pitchFamily="18" charset="0"/>
                <a:ea typeface="Calibri"/>
                <a:cs typeface="Times New Roman" panose="02020603050405020304" pitchFamily="18" charset="0"/>
              </a:rPr>
              <a:t>Installation and space constraints </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Large displacements </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Limit space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Times New Roman" panose="02020603050405020304" pitchFamily="18" charset="0"/>
                <a:ea typeface="Calibri"/>
                <a:cs typeface="Times New Roman" panose="02020603050405020304" pitchFamily="18" charset="0"/>
              </a:rPr>
              <a:t>Cost </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Cost for maintenance</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Cost for installation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Times New Roman" panose="02020603050405020304" pitchFamily="18" charset="0"/>
                <a:ea typeface="Calibri"/>
                <a:cs typeface="Times New Roman" panose="02020603050405020304" pitchFamily="18" charset="0"/>
              </a:rPr>
              <a:t>Vibration and noise considerations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Times New Roman" panose="02020603050405020304" pitchFamily="18" charset="0"/>
                <a:ea typeface="Calibri"/>
                <a:cs typeface="Times New Roman" panose="02020603050405020304" pitchFamily="18" charset="0"/>
              </a:rPr>
              <a:t>Application specific requirements </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For aerospace – alloys such as Inconel or titanium </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For vacuum applications – use welded bellows </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For exhaust system – rubber or metal bellows depending on temperature</a:t>
            </a:r>
          </a:p>
          <a:p>
            <a:pPr marL="742950" marR="0" lvl="1" indent="-285750" algn="l" defTabSz="914400" rtl="0" eaLnBrk="1" fontAlgn="auto" latinLnBrk="0" hangingPunct="1">
              <a:lnSpc>
                <a:spcPct val="100000"/>
              </a:lnSpc>
              <a:spcBef>
                <a:spcPts val="0"/>
              </a:spcBef>
              <a:spcAft>
                <a:spcPts val="0"/>
              </a:spcAft>
              <a:buClrTx/>
              <a:buSzTx/>
              <a:buFont typeface="Courier New"/>
              <a:buChar char="o"/>
              <a:tabLst/>
              <a:defRPr/>
            </a:pPr>
            <a:endParaRPr kumimoji="0" lang="en-US" sz="1400" b="0" i="0" u="none" strike="noStrike" kern="1200" cap="none" spc="0" normalizeH="0" baseline="0" noProof="0" dirty="0">
              <a:ln>
                <a:noFill/>
              </a:ln>
              <a:solidFill>
                <a:srgbClr val="000000"/>
              </a:solidFill>
              <a:effectLst/>
              <a:uLnTx/>
              <a:uFillTx/>
              <a:latin typeface="Calibri"/>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3448888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476D69-8390-171A-F24D-542C9167310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18B4C8C-35B9-C3D7-64F2-CA0F82CF7D77}"/>
              </a:ext>
            </a:extLst>
          </p:cNvPr>
          <p:cNvSpPr txBox="1"/>
          <p:nvPr/>
        </p:nvSpPr>
        <p:spPr>
          <a:xfrm>
            <a:off x="278295" y="338334"/>
            <a:ext cx="143729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a:t>
            </a:r>
            <a:r>
              <a:rPr lang="en-US" sz="2400" dirty="0">
                <a:solidFill>
                  <a:srgbClr val="990000"/>
                </a:solidFill>
                <a:latin typeface="Times New Roman" panose="02020603050405020304" pitchFamily="18" charset="0"/>
                <a:cs typeface="Times New Roman" panose="02020603050405020304" pitchFamily="18" charset="0"/>
              </a:rPr>
              <a:t>5</a:t>
            </a:r>
            <a:endPar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190B12FE-B6B4-76AE-EB6C-E60A5952B16B}"/>
              </a:ext>
            </a:extLst>
          </p:cNvPr>
          <p:cNvSpPr txBox="1"/>
          <p:nvPr/>
        </p:nvSpPr>
        <p:spPr>
          <a:xfrm>
            <a:off x="635232" y="569166"/>
            <a:ext cx="9963755" cy="6124754"/>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Times New Roman" panose="02020603050405020304" pitchFamily="18" charset="0"/>
                <a:ea typeface="Calibri"/>
                <a:cs typeface="Times New Roman" panose="02020603050405020304" pitchFamily="18" charset="0"/>
              </a:rPr>
              <a:t>Failure Modes</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rPr>
              <a:t> </a:t>
            </a:r>
          </a:p>
          <a:p>
            <a:pPr marL="742950" lvl="1" indent="-28575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rPr>
              <a:t>Fatigue and fracture failure</a:t>
            </a:r>
          </a:p>
          <a:p>
            <a:pPr marL="1200150" lvl="2" indent="-28575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rPr>
              <a:t>High cycle fatigue crack</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Repeated flexing</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rPr>
              <a:t> </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Handling damage</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Reduction in fatigue life</a:t>
            </a:r>
          </a:p>
          <a:p>
            <a:pPr marL="1657350" lvl="3" indent="-28575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rPr>
              <a:t>Surface effects – oxidation and local stress risers </a:t>
            </a:r>
          </a:p>
          <a:p>
            <a:pPr marL="1657350" lvl="3"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Elevated temperature operation </a:t>
            </a:r>
          </a:p>
          <a:p>
            <a:pPr marL="1657350" lvl="3" indent="-28575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rPr>
              <a:t>Defective welds</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Corrosion and chemical degradation</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Exposure to humidity, salt, chemicals could cause deterioration</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High temperature failure</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Creep (premature deformation under constant stress, especially at elevated temperatures)</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Manufacturing variability and improper installation</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FOD and abrasion </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Foreign objects can cause a bellow to crack or fail</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A </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rPr>
              <a:t>loss of pressure containment</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Burst failure or collapse failure caused by overpressure</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Buckling instability from internal and external pressures</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Flow induced vibrations in bellow sections caused </a:t>
            </a: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Inter-ply rupture</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Times New Roman" panose="02020603050405020304" pitchFamily="18" charset="0"/>
                <a:cs typeface="Times New Roman" panose="02020603050405020304" pitchFamily="18" charset="0"/>
              </a:rPr>
              <a:t>Stress corrosion cracking</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Handling damage</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Dents, scratches, cracks </a:t>
            </a: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kumimoji="0" lang="en-US" sz="1400" b="0" i="0" u="none" strike="noStrike" kern="1200" cap="none" spc="0" normalizeH="0" baseline="0" noProof="0" dirty="0">
              <a:ln>
                <a:noFill/>
              </a:ln>
              <a:solidFill>
                <a:srgbClr val="000000"/>
              </a:solidFill>
              <a:effectLst/>
              <a:uLnTx/>
              <a:uFillTx/>
              <a:latin typeface="Calibri"/>
              <a:ea typeface="+mn-ea"/>
              <a:cs typeface="Calibri"/>
            </a:endParaRPr>
          </a:p>
          <a:p>
            <a:pPr marL="742950" marR="0" lvl="1" indent="-285750" algn="l" defTabSz="914400" rtl="0" eaLnBrk="1" fontAlgn="auto" latinLnBrk="0" hangingPunct="1">
              <a:lnSpc>
                <a:spcPct val="100000"/>
              </a:lnSpc>
              <a:spcBef>
                <a:spcPts val="0"/>
              </a:spcBef>
              <a:spcAft>
                <a:spcPts val="0"/>
              </a:spcAft>
              <a:buClrTx/>
              <a:buSzTx/>
              <a:buFont typeface="Courier New"/>
              <a:buChar char="o"/>
              <a:tabLst/>
              <a:defRPr/>
            </a:pPr>
            <a:endParaRPr kumimoji="0" lang="en-US" sz="1400" b="0" i="0" u="none" strike="noStrike" kern="1200" cap="none" spc="0" normalizeH="0" baseline="0" noProof="0" dirty="0">
              <a:ln>
                <a:noFill/>
              </a:ln>
              <a:solidFill>
                <a:srgbClr val="000000"/>
              </a:solidFill>
              <a:effectLst/>
              <a:uLnTx/>
              <a:uFillTx/>
              <a:latin typeface="Calibri"/>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1587937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44CF88-96B9-42C7-4361-33E75C6DB1B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350CA65-73DE-4FF5-B327-412C507FE552}"/>
              </a:ext>
            </a:extLst>
          </p:cNvPr>
          <p:cNvSpPr txBox="1"/>
          <p:nvPr/>
        </p:nvSpPr>
        <p:spPr>
          <a:xfrm>
            <a:off x="278295" y="338334"/>
            <a:ext cx="143729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#6</a:t>
            </a:r>
          </a:p>
        </p:txBody>
      </p:sp>
      <p:sp>
        <p:nvSpPr>
          <p:cNvPr id="6" name="TextBox 5">
            <a:extLst>
              <a:ext uri="{FF2B5EF4-FFF2-40B4-BE49-F238E27FC236}">
                <a16:creationId xmlns:a16="http://schemas.microsoft.com/office/drawing/2014/main" id="{4E2139CE-5A4D-2959-73FA-BA88ED0F6F70}"/>
              </a:ext>
            </a:extLst>
          </p:cNvPr>
          <p:cNvSpPr txBox="1"/>
          <p:nvPr/>
        </p:nvSpPr>
        <p:spPr>
          <a:xfrm>
            <a:off x="583475" y="692983"/>
            <a:ext cx="8911334" cy="5109091"/>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rPr>
              <a:t>Bellow</a:t>
            </a:r>
            <a:r>
              <a:rPr lang="en-US" sz="1200" dirty="0">
                <a:solidFill>
                  <a:srgbClr val="000000"/>
                </a:solidFill>
                <a:latin typeface="Times New Roman" panose="02020603050405020304" pitchFamily="18" charset="0"/>
                <a:ea typeface="Calibri"/>
                <a:cs typeface="Times New Roman" panose="02020603050405020304" pitchFamily="18" charset="0"/>
              </a:rPr>
              <a:t> fatigue life</a:t>
            </a:r>
          </a:p>
          <a:p>
            <a:pPr marL="742950" lvl="1" indent="-285750">
              <a:buFont typeface="Arial" panose="020B0604020202020204" pitchFamily="34" charset="0"/>
              <a:buChar char="•"/>
              <a:defRPr/>
            </a:pPr>
            <a:r>
              <a:rPr kumimoji="0" 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rPr>
              <a:t>Fatigue life for metal bellows is affected by primary and secondary mean stress</a:t>
            </a:r>
          </a:p>
          <a:p>
            <a:pPr marL="742950" lvl="1" indent="-285750">
              <a:buFont typeface="Arial" panose="020B0604020202020204" pitchFamily="34" charset="0"/>
              <a:buChar char="•"/>
              <a:defRPr/>
            </a:pPr>
            <a:r>
              <a:rPr lang="en-US" sz="1200" dirty="0">
                <a:solidFill>
                  <a:srgbClr val="000000"/>
                </a:solidFill>
                <a:latin typeface="Times New Roman" panose="02020603050405020304" pitchFamily="18" charset="0"/>
                <a:ea typeface="Calibri"/>
                <a:cs typeface="Times New Roman" panose="02020603050405020304" pitchFamily="18" charset="0"/>
              </a:rPr>
              <a:t>Affected by internal stress </a:t>
            </a:r>
          </a:p>
          <a:p>
            <a:pPr marL="742950" lvl="1" indent="-285750">
              <a:buFont typeface="Arial" panose="020B0604020202020204" pitchFamily="34" charset="0"/>
              <a:buChar char="•"/>
              <a:defRPr/>
            </a:pPr>
            <a:r>
              <a:rPr kumimoji="0" 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rPr>
              <a:t>Affected by micro support effects </a:t>
            </a:r>
          </a:p>
          <a:p>
            <a:pPr marL="742950" lvl="1" indent="-285750">
              <a:buFont typeface="Arial" panose="020B0604020202020204" pitchFamily="34" charset="0"/>
              <a:buChar char="•"/>
              <a:defRPr/>
            </a:pPr>
            <a:r>
              <a:rPr lang="en-US" sz="1200" dirty="0">
                <a:solidFill>
                  <a:srgbClr val="000000"/>
                </a:solidFill>
                <a:latin typeface="Times New Roman" panose="02020603050405020304" pitchFamily="18" charset="0"/>
                <a:ea typeface="Calibri"/>
                <a:cs typeface="Times New Roman" panose="02020603050405020304" pitchFamily="18" charset="0"/>
              </a:rPr>
              <a:t>Affected by exceeding pressure capacity </a:t>
            </a:r>
          </a:p>
          <a:p>
            <a:pPr marL="742950" lvl="1" indent="-285750">
              <a:buFont typeface="Arial" panose="020B0604020202020204" pitchFamily="34" charset="0"/>
              <a:buChar char="•"/>
              <a:defRPr/>
            </a:pPr>
            <a:r>
              <a:rPr kumimoji="0" 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Calibri"/>
                <a:cs typeface="Times New Roman" panose="02020603050405020304" pitchFamily="18" charset="0"/>
              </a:rPr>
              <a:t>Affected by handling damage and manufacturing variability </a:t>
            </a:r>
            <a:endParaRPr kumimoji="0" lang="en-US" sz="12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rgbClr val="000000"/>
                </a:solidFill>
                <a:latin typeface="Times New Roman" panose="02020603050405020304" pitchFamily="18" charset="0"/>
                <a:cs typeface="Times New Roman" panose="02020603050405020304" pitchFamily="18" charset="0"/>
              </a:rPr>
              <a:t>How to improve bellow fatigue life</a:t>
            </a:r>
          </a:p>
          <a:p>
            <a:pPr marL="800100" lvl="1" indent="-342900">
              <a:buFont typeface="Arial" panose="020B0604020202020204" pitchFamily="34" charset="0"/>
              <a:buChar char="•"/>
              <a:defRPr/>
            </a:pPr>
            <a:r>
              <a:rPr lang="en-US" sz="1200" dirty="0">
                <a:solidFill>
                  <a:srgbClr val="000000"/>
                </a:solidFill>
                <a:latin typeface="Times New Roman" panose="02020603050405020304" pitchFamily="18" charset="0"/>
                <a:cs typeface="Times New Roman" panose="02020603050405020304" pitchFamily="18" charset="0"/>
              </a:rPr>
              <a:t>Optimize convolution geometry </a:t>
            </a:r>
          </a:p>
          <a:p>
            <a:pPr marL="1257300" lvl="2" indent="-342900">
              <a:buFont typeface="Arial" panose="020B0604020202020204" pitchFamily="34" charset="0"/>
              <a:buChar char="•"/>
              <a:defRPr/>
            </a:pPr>
            <a:r>
              <a:rPr kumimoji="0" lang="en-US" sz="12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Shallow</a:t>
            </a:r>
            <a:r>
              <a:rPr lang="en-US" sz="1200" dirty="0">
                <a:solidFill>
                  <a:srgbClr val="000000"/>
                </a:solidFill>
                <a:latin typeface="Times New Roman" panose="02020603050405020304" pitchFamily="18" charset="0"/>
                <a:cs typeface="Times New Roman" panose="02020603050405020304" pitchFamily="18" charset="0"/>
              </a:rPr>
              <a:t>, wider convolutions – reduced local stress concentrations </a:t>
            </a:r>
          </a:p>
          <a:p>
            <a:pPr marL="1257300" lvl="2" indent="-342900">
              <a:buFont typeface="Arial" panose="020B0604020202020204" pitchFamily="34" charset="0"/>
              <a:buChar char="•"/>
              <a:defRPr/>
            </a:pPr>
            <a:r>
              <a:rPr kumimoji="0" lang="en-US" sz="12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Uniform conv</a:t>
            </a:r>
            <a:r>
              <a:rPr lang="en-US" sz="1200" dirty="0" err="1">
                <a:solidFill>
                  <a:srgbClr val="000000"/>
                </a:solidFill>
                <a:latin typeface="Times New Roman" panose="02020603050405020304" pitchFamily="18" charset="0"/>
                <a:cs typeface="Times New Roman" panose="02020603050405020304" pitchFamily="18" charset="0"/>
              </a:rPr>
              <a:t>olution</a:t>
            </a:r>
            <a:r>
              <a:rPr lang="en-US" sz="1200" dirty="0">
                <a:solidFill>
                  <a:srgbClr val="000000"/>
                </a:solidFill>
                <a:latin typeface="Times New Roman" panose="02020603050405020304" pitchFamily="18" charset="0"/>
                <a:cs typeface="Times New Roman" panose="02020603050405020304" pitchFamily="18" charset="0"/>
              </a:rPr>
              <a:t> profiles – prevents uneven stress distribution </a:t>
            </a:r>
          </a:p>
          <a:p>
            <a:pPr marL="1257300" lvl="2" indent="-342900">
              <a:buFont typeface="Arial" panose="020B0604020202020204" pitchFamily="34" charset="0"/>
              <a:buChar char="•"/>
              <a:defRPr/>
            </a:pPr>
            <a:r>
              <a:rPr kumimoji="0" lang="en-US" sz="12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Avoid sharp transition regions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Electropolishing </a:t>
            </a:r>
          </a:p>
          <a:p>
            <a:pPr marL="1200150" lvl="2" indent="-285750">
              <a:buFont typeface="Arial" panose="020B0604020202020204" pitchFamily="34" charset="0"/>
              <a:buChar char="•"/>
              <a:defRPr/>
            </a:pPr>
            <a:r>
              <a:rPr lang="en-US" sz="1200" dirty="0">
                <a:solidFill>
                  <a:srgbClr val="000000"/>
                </a:solidFill>
                <a:latin typeface="Times New Roman" panose="02020603050405020304" pitchFamily="18" charset="0"/>
                <a:cs typeface="Times New Roman" panose="02020603050405020304" pitchFamily="18" charset="0"/>
              </a:rPr>
              <a:t>Coating that improves surface quality for better fatigue life</a:t>
            </a:r>
            <a:endParaRPr kumimoji="0" lang="en-US" sz="12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rgbClr val="000000"/>
                </a:solidFill>
                <a:latin typeface="Times New Roman" panose="02020603050405020304" pitchFamily="18" charset="0"/>
                <a:cs typeface="Times New Roman" panose="02020603050405020304" pitchFamily="18" charset="0"/>
              </a:rPr>
              <a:t>Multi-ply bellows</a:t>
            </a:r>
          </a:p>
          <a:p>
            <a:pPr marL="1200150" lvl="2" indent="-285750">
              <a:buFont typeface="Arial" panose="020B0604020202020204" pitchFamily="34" charset="0"/>
              <a:buChar char="•"/>
              <a:defRPr/>
            </a:pPr>
            <a:r>
              <a:rPr lang="en-US" sz="1200" dirty="0">
                <a:solidFill>
                  <a:srgbClr val="000000"/>
                </a:solidFill>
                <a:latin typeface="Times New Roman" panose="02020603050405020304" pitchFamily="18" charset="0"/>
                <a:cs typeface="Times New Roman" panose="02020603050405020304" pitchFamily="18" charset="0"/>
              </a:rPr>
              <a:t>Multiple thin layers distribute stress better </a:t>
            </a:r>
          </a:p>
          <a:p>
            <a:pPr marL="1200150" lvl="2" indent="-285750">
              <a:buFont typeface="Arial" panose="020B0604020202020204" pitchFamily="34" charset="0"/>
              <a:buChar char="•"/>
              <a:defRPr/>
            </a:pPr>
            <a:r>
              <a:rPr lang="en-US" sz="1200" dirty="0">
                <a:solidFill>
                  <a:srgbClr val="000000"/>
                </a:solidFill>
                <a:latin typeface="Times New Roman" panose="02020603050405020304" pitchFamily="18" charset="0"/>
                <a:cs typeface="Times New Roman" panose="02020603050405020304" pitchFamily="18" charset="0"/>
              </a:rPr>
              <a:t>Allows for higher flexibility and longer cycle life </a:t>
            </a:r>
          </a:p>
          <a:p>
            <a:pPr marL="1200150" lvl="2" indent="-285750">
              <a:buFont typeface="Arial" panose="020B0604020202020204" pitchFamily="34" charset="0"/>
              <a:buChar char="•"/>
              <a:defRPr/>
            </a:pPr>
            <a:r>
              <a:rPr lang="en-US" sz="1200" dirty="0">
                <a:solidFill>
                  <a:srgbClr val="000000"/>
                </a:solidFill>
                <a:latin typeface="Times New Roman" panose="02020603050405020304" pitchFamily="18" charset="0"/>
                <a:cs typeface="Times New Roman" panose="02020603050405020304" pitchFamily="18" charset="0"/>
              </a:rPr>
              <a:t>Thicker ply can improve durability, but there needs to be a balance</a:t>
            </a:r>
          </a:p>
          <a:p>
            <a:pPr marL="1657350" lvl="3" indent="-285750">
              <a:buFont typeface="Arial" panose="020B0604020202020204" pitchFamily="34" charset="0"/>
              <a:buChar char="•"/>
              <a:defRPr/>
            </a:pPr>
            <a:r>
              <a:rPr lang="en-US" sz="1200" dirty="0">
                <a:solidFill>
                  <a:srgbClr val="000000"/>
                </a:solidFill>
                <a:latin typeface="Times New Roman" panose="02020603050405020304" pitchFamily="18" charset="0"/>
                <a:cs typeface="Times New Roman" panose="02020603050405020304" pitchFamily="18" charset="0"/>
              </a:rPr>
              <a:t>Don’t make it too thick, it can reduce flexibility and increase stress from cyclical loads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Proper material selection </a:t>
            </a:r>
          </a:p>
          <a:p>
            <a:pPr marL="1200150" lvl="2" indent="-285750">
              <a:buFont typeface="Arial" panose="020B0604020202020204" pitchFamily="34" charset="0"/>
              <a:buChar char="•"/>
              <a:defRPr/>
            </a:pPr>
            <a:r>
              <a:rPr lang="en-US" sz="1200" dirty="0">
                <a:solidFill>
                  <a:srgbClr val="000000"/>
                </a:solidFill>
                <a:latin typeface="Times New Roman" panose="02020603050405020304" pitchFamily="18" charset="0"/>
                <a:cs typeface="Times New Roman" panose="02020603050405020304" pitchFamily="18" charset="0"/>
              </a:rPr>
              <a:t>Work hardened materials – annealing, shot peening </a:t>
            </a:r>
          </a:p>
          <a:p>
            <a:pPr marL="1200150" lvl="2" indent="-285750">
              <a:buFont typeface="Arial" panose="020B0604020202020204" pitchFamily="34" charset="0"/>
              <a:buChar char="•"/>
              <a:defRPr/>
            </a:pPr>
            <a:r>
              <a:rPr kumimoji="0" lang="en-US" sz="12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Corrosion resistance materials </a:t>
            </a:r>
          </a:p>
          <a:p>
            <a:pPr marL="1200150" lvl="2" indent="-285750">
              <a:buFont typeface="Arial" panose="020B0604020202020204" pitchFamily="34" charset="0"/>
              <a:buChar char="•"/>
              <a:defRPr/>
            </a:pPr>
            <a:r>
              <a:rPr lang="en-US" sz="1200" dirty="0">
                <a:solidFill>
                  <a:srgbClr val="000000"/>
                </a:solidFill>
                <a:latin typeface="Times New Roman" panose="02020603050405020304" pitchFamily="18" charset="0"/>
                <a:cs typeface="Times New Roman" panose="02020603050405020304" pitchFamily="18" charset="0"/>
              </a:rPr>
              <a:t>Fatigue resistance alloys</a:t>
            </a:r>
            <a:endParaRPr kumimoji="0" lang="en-US" sz="12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rgbClr val="000000"/>
                </a:solidFill>
                <a:latin typeface="Times New Roman" panose="02020603050405020304" pitchFamily="18" charset="0"/>
                <a:cs typeface="Times New Roman" panose="02020603050405020304" pitchFamily="18" charset="0"/>
              </a:rPr>
              <a:t>Pre-conditioning – subject bellows to few cycles of operating conditions</a:t>
            </a:r>
          </a:p>
          <a:p>
            <a:pPr marL="1200150" lvl="2" indent="-285750">
              <a:buFont typeface="Arial" panose="020B0604020202020204" pitchFamily="34" charset="0"/>
              <a:buChar char="•"/>
              <a:defRPr/>
            </a:pPr>
            <a:r>
              <a:rPr lang="en-US" sz="1200" dirty="0">
                <a:solidFill>
                  <a:srgbClr val="000000"/>
                </a:solidFill>
                <a:latin typeface="Times New Roman" panose="02020603050405020304" pitchFamily="18" charset="0"/>
                <a:cs typeface="Times New Roman" panose="02020603050405020304" pitchFamily="18" charset="0"/>
              </a:rPr>
              <a:t>This allows the material properties to stabilize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Minimizing internal pressure stress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rgbClr val="000000"/>
                </a:solidFill>
                <a:latin typeface="Times New Roman" panose="02020603050405020304" pitchFamily="18" charset="0"/>
                <a:cs typeface="Times New Roman" panose="02020603050405020304" pitchFamily="18" charset="0"/>
              </a:rPr>
              <a:t>Proper manufacturing and handling</a:t>
            </a:r>
            <a:endParaRPr kumimoji="0" lang="en-US" sz="12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6608105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796659-E3FC-D080-F337-BA26117527E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29B3182-E11B-8F47-7559-023E7C7056DD}"/>
              </a:ext>
            </a:extLst>
          </p:cNvPr>
          <p:cNvSpPr txBox="1"/>
          <p:nvPr/>
        </p:nvSpPr>
        <p:spPr>
          <a:xfrm>
            <a:off x="278295" y="338334"/>
            <a:ext cx="143729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#7</a:t>
            </a:r>
          </a:p>
        </p:txBody>
      </p:sp>
      <p:sp>
        <p:nvSpPr>
          <p:cNvPr id="6" name="TextBox 5">
            <a:extLst>
              <a:ext uri="{FF2B5EF4-FFF2-40B4-BE49-F238E27FC236}">
                <a16:creationId xmlns:a16="http://schemas.microsoft.com/office/drawing/2014/main" id="{9C3831CF-4233-BA89-D3EC-9418AFB3BB45}"/>
              </a:ext>
            </a:extLst>
          </p:cNvPr>
          <p:cNvSpPr txBox="1"/>
          <p:nvPr/>
        </p:nvSpPr>
        <p:spPr>
          <a:xfrm>
            <a:off x="583475" y="692983"/>
            <a:ext cx="10538850" cy="5478423"/>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Times New Roman" panose="02020603050405020304" pitchFamily="18" charset="0"/>
                <a:ea typeface="Calibri"/>
                <a:cs typeface="Times New Roman" panose="02020603050405020304" pitchFamily="18" charset="0"/>
              </a:rPr>
              <a:t>Recommended requirements for bellow design</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Deflection limitation </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ea typeface="Calibri"/>
                <a:cs typeface="Times New Roman" panose="02020603050405020304" pitchFamily="18" charset="0"/>
              </a:rPr>
              <a:t>Duct routing should ensure that each flexible joint handles only one type of deflection (angular, axial, or shear) at a time </a:t>
            </a:r>
          </a:p>
          <a:p>
            <a:pPr marL="742950" lvl="1" indent="-28575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Maximum bellows joint deflection </a:t>
            </a:r>
          </a:p>
          <a:p>
            <a:pPr marL="1200150" lvl="2" indent="-28575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The total combined deflections on a bellows joint must not exceed its fatigue life stress limits</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Torsional deflection </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Duct assembly design should avoid or minimize torsional loading on the ducts.</a:t>
            </a:r>
          </a:p>
          <a:p>
            <a:pPr marL="742950" lvl="1" indent="-28575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Sizing </a:t>
            </a:r>
          </a:p>
          <a:p>
            <a:pPr marL="1200150" lvl="2" indent="-28575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The duct should maintain the required flow area to meet pressure loss limits while being lightweight yet strong enough to withstand all expected loads</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Control of pressure drop </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Flow direction change</a:t>
            </a:r>
          </a:p>
          <a:p>
            <a:pPr marL="1657350" lvl="3"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Flow direction changes, such as bends or branch tap-offs, should be designed to minimize pressure loss</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Flow area change </a:t>
            </a:r>
          </a:p>
          <a:p>
            <a:pPr marL="1657350" lvl="3"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Changes in flow area should be designed to minimize system pressure drop</a:t>
            </a:r>
          </a:p>
          <a:p>
            <a:pPr marL="1200150" lvl="2" indent="-28575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Flow distribution </a:t>
            </a:r>
          </a:p>
          <a:p>
            <a:pPr marL="1657350" lvl="3"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Propellant flow needs to be evenly distributed going in and out</a:t>
            </a: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1200150" lvl="2" indent="-28575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Flow resistance</a:t>
            </a:r>
          </a:p>
          <a:p>
            <a:pPr marL="1657350" lvl="3"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Inner surface of the duct needs to have the least amount of possible resistance for flow</a:t>
            </a: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Components </a:t>
            </a:r>
          </a:p>
          <a:p>
            <a:pPr marL="1200150" lvl="2" indent="-28575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Separable Connectors </a:t>
            </a:r>
          </a:p>
          <a:p>
            <a:pPr marL="1657350" lvl="3" indent="-28575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Flanged duct joints must remain leak-free under operating conditions</a:t>
            </a:r>
            <a:endParaRPr lang="en-US" sz="1400" dirty="0">
              <a:solidFill>
                <a:srgbClr val="000000"/>
              </a:solidFill>
              <a:latin typeface="Times New Roman" panose="02020603050405020304" pitchFamily="18" charset="0"/>
              <a:cs typeface="Times New Roman" panose="02020603050405020304" pitchFamily="18" charset="0"/>
            </a:endParaRP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Structural adequacy </a:t>
            </a:r>
          </a:p>
          <a:p>
            <a:pPr marL="1657350" lvl="3"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Structure n</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eeds</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to withstand </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mechncial</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and dynamic loads during operation </a:t>
            </a:r>
          </a:p>
          <a:p>
            <a:pPr lvl="3">
              <a:defRPr/>
            </a:pPr>
            <a:endParaRPr lang="en-US" sz="14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133853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10A57D-651A-8933-000E-6460F5BB869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46C26D84-E5D8-9B7F-3BED-BC35711A54D2}"/>
              </a:ext>
            </a:extLst>
          </p:cNvPr>
          <p:cNvSpPr txBox="1"/>
          <p:nvPr/>
        </p:nvSpPr>
        <p:spPr>
          <a:xfrm>
            <a:off x="278295" y="338334"/>
            <a:ext cx="143729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#7 Cont.</a:t>
            </a:r>
          </a:p>
        </p:txBody>
      </p:sp>
      <p:sp>
        <p:nvSpPr>
          <p:cNvPr id="6" name="TextBox 5">
            <a:extLst>
              <a:ext uri="{FF2B5EF4-FFF2-40B4-BE49-F238E27FC236}">
                <a16:creationId xmlns:a16="http://schemas.microsoft.com/office/drawing/2014/main" id="{7CBF7D29-A8F5-AF67-AFC9-D229C6C3201C}"/>
              </a:ext>
            </a:extLst>
          </p:cNvPr>
          <p:cNvSpPr txBox="1"/>
          <p:nvPr/>
        </p:nvSpPr>
        <p:spPr>
          <a:xfrm>
            <a:off x="583475" y="692983"/>
            <a:ext cx="10538850" cy="5309146"/>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dirty="0">
                <a:solidFill>
                  <a:srgbClr val="000000"/>
                </a:solidFill>
                <a:latin typeface="Times New Roman" panose="02020603050405020304" pitchFamily="18" charset="0"/>
                <a:ea typeface="Calibri"/>
                <a:cs typeface="Times New Roman" panose="02020603050405020304" pitchFamily="18" charset="0"/>
              </a:rPr>
              <a:t>Recommended requirements for bellow design</a:t>
            </a:r>
          </a:p>
          <a:p>
            <a:pPr marL="742950" lvl="1" indent="-285750">
              <a:buFont typeface="Arial" panose="020B0604020202020204" pitchFamily="34" charset="0"/>
              <a:buChar char="•"/>
              <a:defRPr/>
            </a:pPr>
            <a:r>
              <a:rPr lang="en-US" sz="1300" dirty="0">
                <a:solidFill>
                  <a:srgbClr val="000000"/>
                </a:solidFill>
                <a:latin typeface="Times New Roman" panose="02020603050405020304" pitchFamily="18" charset="0"/>
                <a:cs typeface="Times New Roman" panose="02020603050405020304" pitchFamily="18" charset="0"/>
              </a:rPr>
              <a:t>Components </a:t>
            </a:r>
          </a:p>
          <a:p>
            <a:pPr marL="1200150" lvl="2" indent="-285750">
              <a:buFont typeface="Arial" panose="020B0604020202020204" pitchFamily="34" charset="0"/>
              <a:buChar char="•"/>
              <a:defRPr/>
            </a:pPr>
            <a:r>
              <a:rPr lang="en-US" sz="1300" dirty="0">
                <a:solidFill>
                  <a:srgbClr val="000000"/>
                </a:solidFill>
                <a:latin typeface="Times New Roman" panose="02020603050405020304" pitchFamily="18" charset="0"/>
                <a:cs typeface="Times New Roman" panose="02020603050405020304" pitchFamily="18" charset="0"/>
              </a:rPr>
              <a:t>Cleanability </a:t>
            </a:r>
          </a:p>
          <a:p>
            <a:pPr marL="1200150" lvl="2" indent="-285750">
              <a:buFont typeface="Arial" panose="020B0604020202020204" pitchFamily="34" charset="0"/>
              <a:buChar char="•"/>
              <a:defRPr/>
            </a:pPr>
            <a:r>
              <a:rPr lang="en-US" sz="1300" dirty="0">
                <a:solidFill>
                  <a:srgbClr val="000000"/>
                </a:solidFill>
                <a:latin typeface="Times New Roman" panose="02020603050405020304" pitchFamily="18" charset="0"/>
                <a:cs typeface="Times New Roman" panose="02020603050405020304" pitchFamily="18" charset="0"/>
              </a:rPr>
              <a:t>Brackets and mounting hardware </a:t>
            </a:r>
          </a:p>
          <a:p>
            <a:pPr marL="1657350" lvl="3" indent="-285750">
              <a:buFont typeface="Arial" panose="020B0604020202020204" pitchFamily="34" charset="0"/>
              <a:buChar char="•"/>
              <a:defRPr/>
            </a:pPr>
            <a:r>
              <a:rPr lang="en-US" sz="1300" dirty="0">
                <a:solidFill>
                  <a:srgbClr val="000000"/>
                </a:solidFill>
                <a:latin typeface="Times New Roman" panose="02020603050405020304" pitchFamily="18" charset="0"/>
                <a:cs typeface="Times New Roman" panose="02020603050405020304" pitchFamily="18" charset="0"/>
              </a:rPr>
              <a:t>Brackets, bosses, and mounting lugs must withstand service loads without cracking or distorting the duct wall</a:t>
            </a:r>
          </a:p>
          <a:p>
            <a:pPr marL="1200150" lvl="2" indent="-285750">
              <a:buFont typeface="Arial" panose="020B0604020202020204" pitchFamily="34" charset="0"/>
              <a:buChar char="•"/>
              <a:defRPr/>
            </a:pPr>
            <a:r>
              <a:rPr lang="en-US" sz="1300" dirty="0">
                <a:solidFill>
                  <a:srgbClr val="000000"/>
                </a:solidFill>
                <a:latin typeface="Times New Roman" panose="02020603050405020304" pitchFamily="18" charset="0"/>
                <a:cs typeface="Times New Roman" panose="02020603050405020304" pitchFamily="18" charset="0"/>
              </a:rPr>
              <a:t>Insulation </a:t>
            </a:r>
          </a:p>
          <a:p>
            <a:pPr marL="1657350" lvl="3" indent="-285750">
              <a:buFont typeface="Arial" panose="020B0604020202020204" pitchFamily="34" charset="0"/>
              <a:buChar char="•"/>
              <a:defRPr/>
            </a:pPr>
            <a:r>
              <a:rPr lang="en-US" sz="1300" dirty="0">
                <a:solidFill>
                  <a:srgbClr val="000000"/>
                </a:solidFill>
                <a:latin typeface="Times New Roman" panose="02020603050405020304" pitchFamily="18" charset="0"/>
                <a:cs typeface="Times New Roman" panose="02020603050405020304" pitchFamily="18" charset="0"/>
              </a:rPr>
              <a:t>Thermal resistivity </a:t>
            </a:r>
          </a:p>
          <a:p>
            <a:pPr marL="2114550" lvl="4" indent="-285750">
              <a:buFont typeface="Arial" panose="020B0604020202020204" pitchFamily="34" charset="0"/>
              <a:buChar char="•"/>
              <a:defRPr/>
            </a:pPr>
            <a:r>
              <a:rPr lang="en-US" sz="1300" dirty="0">
                <a:solidFill>
                  <a:srgbClr val="000000"/>
                </a:solidFill>
                <a:latin typeface="Times New Roman" panose="02020603050405020304" pitchFamily="18" charset="0"/>
                <a:cs typeface="Times New Roman" panose="02020603050405020304" pitchFamily="18" charset="0"/>
              </a:rPr>
              <a:t>Insulation must effectively prevent heat transfer into lines carrying cryogenic fluids</a:t>
            </a:r>
          </a:p>
          <a:p>
            <a:pPr marL="742950" lvl="1" indent="-285750">
              <a:buFont typeface="Arial" panose="020B0604020202020204" pitchFamily="34" charset="0"/>
              <a:buChar char="•"/>
              <a:defRPr/>
            </a:pPr>
            <a:r>
              <a:rPr kumimoji="0" lang="en-US" sz="13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Leak tightness </a:t>
            </a:r>
          </a:p>
          <a:p>
            <a:pPr marL="1200150" lvl="2" indent="-285750">
              <a:buFont typeface="Arial" panose="020B0604020202020204" pitchFamily="34" charset="0"/>
              <a:buChar char="•"/>
              <a:defRPr/>
            </a:pPr>
            <a:r>
              <a:rPr lang="en-US" sz="1300" dirty="0">
                <a:solidFill>
                  <a:srgbClr val="000000"/>
                </a:solidFill>
                <a:latin typeface="Times New Roman" panose="02020603050405020304" pitchFamily="18" charset="0"/>
                <a:cs typeface="Times New Roman" panose="02020603050405020304" pitchFamily="18" charset="0"/>
              </a:rPr>
              <a:t>Vacuum jackets cannot leak beyond acceptable limits</a:t>
            </a:r>
            <a:endParaRPr kumimoji="0" lang="en-US" sz="13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742950" lvl="1" indent="-285750">
              <a:buFont typeface="Arial" panose="020B0604020202020204" pitchFamily="34" charset="0"/>
              <a:buChar char="•"/>
              <a:defRPr/>
            </a:pPr>
            <a:r>
              <a:rPr kumimoji="0" lang="en-US" sz="13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Hot to cold duct interaction </a:t>
            </a:r>
          </a:p>
          <a:p>
            <a:pPr marL="1200150" lvl="2" indent="-285750">
              <a:buFont typeface="Arial" panose="020B0604020202020204" pitchFamily="34" charset="0"/>
              <a:buChar char="•"/>
              <a:defRPr/>
            </a:pPr>
            <a:r>
              <a:rPr lang="en-US" sz="1300" dirty="0">
                <a:solidFill>
                  <a:srgbClr val="000000"/>
                </a:solidFill>
                <a:latin typeface="Times New Roman" panose="02020603050405020304" pitchFamily="18" charset="0"/>
                <a:cs typeface="Times New Roman" panose="02020603050405020304" pitchFamily="18" charset="0"/>
              </a:rPr>
              <a:t>Withstand thermal loads without leaking when there is a temperature difference in the connection</a:t>
            </a:r>
            <a:endParaRPr kumimoji="0" lang="en-US" sz="13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742950" lvl="1" indent="-285750">
              <a:buFont typeface="Arial" panose="020B0604020202020204" pitchFamily="34" charset="0"/>
              <a:buChar char="•"/>
              <a:defRPr/>
            </a:pPr>
            <a:r>
              <a:rPr kumimoji="0" lang="en-US" sz="13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Handling protection devices </a:t>
            </a:r>
          </a:p>
          <a:p>
            <a:pPr marL="1200150" lvl="2" indent="-285750">
              <a:buFont typeface="Arial" panose="020B0604020202020204" pitchFamily="34" charset="0"/>
              <a:buChar char="•"/>
              <a:defRPr/>
            </a:pPr>
            <a:r>
              <a:rPr lang="en-US" sz="1300" dirty="0">
                <a:solidFill>
                  <a:srgbClr val="000000"/>
                </a:solidFill>
                <a:latin typeface="Times New Roman" panose="02020603050405020304" pitchFamily="18" charset="0"/>
                <a:cs typeface="Times New Roman" panose="02020603050405020304" pitchFamily="18" charset="0"/>
              </a:rPr>
              <a:t>Protect critical surfaces of the duct assembly when shipping or handling</a:t>
            </a:r>
            <a:endParaRPr kumimoji="0" lang="en-US" sz="13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742950" lvl="1" indent="-285750">
              <a:buFont typeface="Arial" panose="020B0604020202020204" pitchFamily="34" charset="0"/>
              <a:buChar char="•"/>
              <a:defRPr/>
            </a:pPr>
            <a:r>
              <a:rPr kumimoji="0" lang="en-US" sz="13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Materials </a:t>
            </a:r>
          </a:p>
          <a:p>
            <a:pPr marL="1200150" lvl="2" indent="-285750">
              <a:buFont typeface="Arial" panose="020B0604020202020204" pitchFamily="34" charset="0"/>
              <a:buChar char="•"/>
              <a:defRPr/>
            </a:pPr>
            <a:r>
              <a:rPr lang="en-US" sz="1300" dirty="0">
                <a:solidFill>
                  <a:srgbClr val="000000"/>
                </a:solidFill>
                <a:latin typeface="Times New Roman" panose="02020603050405020304" pitchFamily="18" charset="0"/>
                <a:cs typeface="Times New Roman" panose="02020603050405020304" pitchFamily="18" charset="0"/>
              </a:rPr>
              <a:t>Chemical compatibility </a:t>
            </a:r>
          </a:p>
          <a:p>
            <a:pPr marL="1657350" lvl="3" indent="-285750">
              <a:buFont typeface="Arial" panose="020B0604020202020204" pitchFamily="34" charset="0"/>
              <a:buChar char="•"/>
              <a:defRPr/>
            </a:pPr>
            <a:r>
              <a:rPr kumimoji="0" lang="en-US" sz="13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Selected materials must be compatible with the system fluid and external environment throughout storage and service life</a:t>
            </a:r>
          </a:p>
          <a:p>
            <a:pPr marL="1200150" lvl="2" indent="-285750">
              <a:buFont typeface="Arial" panose="020B0604020202020204" pitchFamily="34" charset="0"/>
              <a:buChar char="•"/>
              <a:defRPr/>
            </a:pPr>
            <a:r>
              <a:rPr kumimoji="0" lang="en-US" sz="13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Hydrogen embrittlement </a:t>
            </a:r>
          </a:p>
          <a:p>
            <a:pPr marL="1657350" lvl="3" indent="-285750">
              <a:buFont typeface="Arial" panose="020B0604020202020204" pitchFamily="34" charset="0"/>
              <a:buChar char="•"/>
              <a:defRPr/>
            </a:pPr>
            <a:r>
              <a:rPr kumimoji="0" lang="en-US" sz="13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Ducting and filter materials must resist the harmful effects of a high-pressure gaseous hydrogen environment</a:t>
            </a:r>
          </a:p>
          <a:p>
            <a:pPr marL="1200150" lvl="2" indent="-285750">
              <a:buFont typeface="Arial" panose="020B0604020202020204" pitchFamily="34" charset="0"/>
              <a:buChar char="•"/>
              <a:defRPr/>
            </a:pPr>
            <a:r>
              <a:rPr kumimoji="0" lang="en-US" sz="13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Weldability </a:t>
            </a:r>
          </a:p>
          <a:p>
            <a:pPr marL="1657350" lvl="3" indent="-285750">
              <a:buFont typeface="Arial" panose="020B0604020202020204" pitchFamily="34" charset="0"/>
              <a:buChar char="•"/>
              <a:defRPr/>
            </a:pPr>
            <a:r>
              <a:rPr kumimoji="0" lang="en-US" sz="13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The line material must have sufficient weldability to allow secure attachment of bellows, end flanges, brackets, and bosses</a:t>
            </a:r>
          </a:p>
          <a:p>
            <a:pPr marL="1200150" lvl="2" indent="-285750">
              <a:buFont typeface="Arial" panose="020B0604020202020204" pitchFamily="34" charset="0"/>
              <a:buChar char="•"/>
              <a:defRPr/>
            </a:pPr>
            <a:r>
              <a:rPr lang="en-US" sz="1300" dirty="0">
                <a:solidFill>
                  <a:srgbClr val="000000"/>
                </a:solidFill>
                <a:latin typeface="Times New Roman" panose="02020603050405020304" pitchFamily="18" charset="0"/>
                <a:cs typeface="Times New Roman" panose="02020603050405020304" pitchFamily="18" charset="0"/>
              </a:rPr>
              <a:t>Formability </a:t>
            </a:r>
          </a:p>
          <a:p>
            <a:pPr marL="1657350" lvl="3" indent="-285750">
              <a:buFont typeface="Arial" panose="020B0604020202020204" pitchFamily="34" charset="0"/>
              <a:buChar char="•"/>
              <a:defRPr/>
            </a:pPr>
            <a:r>
              <a:rPr lang="en-US" sz="1300" dirty="0">
                <a:solidFill>
                  <a:srgbClr val="000000"/>
                </a:solidFill>
                <a:latin typeface="Times New Roman" panose="02020603050405020304" pitchFamily="18" charset="0"/>
                <a:cs typeface="Times New Roman" panose="02020603050405020304" pitchFamily="18" charset="0"/>
              </a:rPr>
              <a:t>The line material must be formable enough to allow bending or shaping into required convolutions</a:t>
            </a:r>
          </a:p>
          <a:p>
            <a:pPr marL="1200150" lvl="2" indent="-285750">
              <a:buFont typeface="Arial" panose="020B0604020202020204" pitchFamily="34" charset="0"/>
              <a:buChar char="•"/>
              <a:defRPr/>
            </a:pPr>
            <a:r>
              <a:rPr kumimoji="0" lang="en-US" sz="13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Mechanical properties</a:t>
            </a:r>
          </a:p>
          <a:p>
            <a:pPr marL="1657350" lvl="3" indent="-285750">
              <a:buFont typeface="Arial" panose="020B0604020202020204" pitchFamily="34" charset="0"/>
              <a:buChar char="•"/>
              <a:defRPr/>
            </a:pPr>
            <a:r>
              <a:rPr kumimoji="0" lang="en-US" sz="13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The line material's physical and mechanical properties must meet functional requirements and operating conditions</a:t>
            </a:r>
          </a:p>
          <a:p>
            <a:pPr marL="742950" lvl="1" indent="-285750">
              <a:buFont typeface="Arial" panose="020B0604020202020204" pitchFamily="34" charset="0"/>
              <a:buChar char="•"/>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285012895"/>
      </p:ext>
    </p:extLst>
  </p:cSld>
  <p:clrMapOvr>
    <a:masterClrMapping/>
  </p:clrMapOvr>
</p:sld>
</file>

<file path=ppt/theme/theme1.xml><?xml version="1.0" encoding="utf-8"?>
<a:theme xmlns:a="http://schemas.openxmlformats.org/drawingml/2006/main" name="1_Office Theme">
  <a:themeElements>
    <a:clrScheme name="Custom 23">
      <a:dk1>
        <a:srgbClr val="99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C1928B133C4484DA744DE2C474533EE" ma:contentTypeVersion="9" ma:contentTypeDescription="Create a new document." ma:contentTypeScope="" ma:versionID="394f8d9d663ec3be1c189ad211257885">
  <xsd:schema xmlns:xsd="http://www.w3.org/2001/XMLSchema" xmlns:xs="http://www.w3.org/2001/XMLSchema" xmlns:p="http://schemas.microsoft.com/office/2006/metadata/properties" xmlns:ns3="223ef2db-0893-4f2c-80cb-34d12adeb1a2" xmlns:ns4="90edb16a-e16d-4a46-93b1-d1720eac5d36" targetNamespace="http://schemas.microsoft.com/office/2006/metadata/properties" ma:root="true" ma:fieldsID="58a1596200126c64364b87c6485e8380" ns3:_="" ns4:_="">
    <xsd:import namespace="223ef2db-0893-4f2c-80cb-34d12adeb1a2"/>
    <xsd:import namespace="90edb16a-e16d-4a46-93b1-d1720eac5d36"/>
    <xsd:element name="properties">
      <xsd:complexType>
        <xsd:sequence>
          <xsd:element name="documentManagement">
            <xsd:complexType>
              <xsd:all>
                <xsd:element ref="ns3:MediaServiceMetadata" minOccurs="0"/>
                <xsd:element ref="ns3:MediaServiceFastMetadata" minOccurs="0"/>
                <xsd:element ref="ns3:_activity" minOccurs="0"/>
                <xsd:element ref="ns3:MediaServiceObjectDetectorVersions" minOccurs="0"/>
                <xsd:element ref="ns3:MediaServiceSearchProperties" minOccurs="0"/>
                <xsd:element ref="ns4:SharedWithUsers" minOccurs="0"/>
                <xsd:element ref="ns4:SharedWithDetails" minOccurs="0"/>
                <xsd:element ref="ns4:SharingHintHash"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23ef2db-0893-4f2c-80cb-34d12adeb1a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activity" ma:index="10" nillable="true" ma:displayName="_activity" ma:hidden="true" ma:internalName="_activity">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0edb16a-e16d-4a46-93b1-d1720eac5d36"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SharingHintHash" ma:index="1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223ef2db-0893-4f2c-80cb-34d12adeb1a2" xsi:nil="true"/>
  </documentManagement>
</p:properties>
</file>

<file path=customXml/itemProps1.xml><?xml version="1.0" encoding="utf-8"?>
<ds:datastoreItem xmlns:ds="http://schemas.openxmlformats.org/officeDocument/2006/customXml" ds:itemID="{E4D260FD-564F-41A6-97E1-F1FD3D9AD72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23ef2db-0893-4f2c-80cb-34d12adeb1a2"/>
    <ds:schemaRef ds:uri="90edb16a-e16d-4a46-93b1-d1720eac5d3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2568075-851D-4AAA-9472-92873395C3D9}">
  <ds:schemaRefs>
    <ds:schemaRef ds:uri="http://schemas.microsoft.com/sharepoint/v3/contenttype/forms"/>
  </ds:schemaRefs>
</ds:datastoreItem>
</file>

<file path=customXml/itemProps3.xml><?xml version="1.0" encoding="utf-8"?>
<ds:datastoreItem xmlns:ds="http://schemas.openxmlformats.org/officeDocument/2006/customXml" ds:itemID="{B89CCF5B-8C5C-470F-8E6E-D3C1924B96D8}">
  <ds:schemaRefs>
    <ds:schemaRef ds:uri="90edb16a-e16d-4a46-93b1-d1720eac5d36"/>
    <ds:schemaRef ds:uri="http://purl.org/dc/elements/1.1/"/>
    <ds:schemaRef ds:uri="http://schemas.microsoft.com/office/2006/documentManagement/types"/>
    <ds:schemaRef ds:uri="http://schemas.microsoft.com/office/infopath/2007/PartnerControls"/>
    <ds:schemaRef ds:uri="http://purl.org/dc/dcmitype/"/>
    <ds:schemaRef ds:uri="http://www.w3.org/XML/1998/namespace"/>
    <ds:schemaRef ds:uri="http://schemas.microsoft.com/office/2006/metadata/properties"/>
    <ds:schemaRef ds:uri="http://schemas.openxmlformats.org/package/2006/metadata/core-properties"/>
    <ds:schemaRef ds:uri="223ef2db-0893-4f2c-80cb-34d12adeb1a2"/>
    <ds:schemaRef ds:uri="http://purl.org/dc/terms/"/>
  </ds:schemaRefs>
</ds:datastoreItem>
</file>

<file path=docProps/app.xml><?xml version="1.0" encoding="utf-8"?>
<Properties xmlns="http://schemas.openxmlformats.org/officeDocument/2006/extended-properties" xmlns:vt="http://schemas.openxmlformats.org/officeDocument/2006/docPropsVTypes">
  <TotalTime>583</TotalTime>
  <Words>2740</Words>
  <Application>Microsoft Office PowerPoint</Application>
  <PresentationFormat>Widescreen</PresentationFormat>
  <Paragraphs>396</Paragraphs>
  <Slides>23</Slides>
  <Notes>23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Aptos</vt:lpstr>
      <vt:lpstr>Arial</vt:lpstr>
      <vt:lpstr>Calibri</vt:lpstr>
      <vt:lpstr>Courier New</vt:lpstr>
      <vt:lpstr>Times New Roman</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Henry Glover</dc:creator>
  <cp:lastModifiedBy>Henry Glover</cp:lastModifiedBy>
  <cp:revision>2</cp:revision>
  <dcterms:created xsi:type="dcterms:W3CDTF">2025-03-02T03:46:58Z</dcterms:created>
  <dcterms:modified xsi:type="dcterms:W3CDTF">2025-03-03T06:08:30Z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0x010100BC1928B133C4484DA744DE2C474533EE</vt:lpwstr>
  </property>
</Properties>
</file>