
<file path=[Content_Types].xml><?xml version="1.0" encoding="utf-8"?>
<Types xmlns="http://schemas.openxmlformats.org/package/2006/content-types">
  <Default Extension="jpeg" ContentType="image/jpeg"/>
  <Default Extension="pdf" ContentType="application/pd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2" r:id="rId15"/>
    <p:sldId id="270" r:id="rId16"/>
    <p:sldId id="271" r:id="rId17"/>
    <p:sldId id="273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DEA924-88B6-E1EC-94BB-CF7183802C73}" v="6" dt="2025-02-24T02:06:16.501"/>
    <p1510:client id="{6CE14AD1-2D6E-3061-A269-840B0D4DFF73}" v="6" dt="2025-02-24T02:03:31.314"/>
    <p1510:client id="{E23A865B-142D-4E80-FCF6-FE5EE40CE9AF}" v="15" dt="2025-02-24T01:59:25.3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eklim Kim" userId="S::taeklimk@usc.edu::dfb348f9-071e-454a-a6d3-717399c86dc3" providerId="AD" clId="Web-{6CE14AD1-2D6E-3061-A269-840B0D4DFF73}"/>
    <pc:docChg chg="addSld">
      <pc:chgData name="Taeklim Kim" userId="S::taeklimk@usc.edu::dfb348f9-071e-454a-a6d3-717399c86dc3" providerId="AD" clId="Web-{6CE14AD1-2D6E-3061-A269-840B0D4DFF73}" dt="2025-02-24T02:03:31.314" v="5"/>
      <pc:docMkLst>
        <pc:docMk/>
      </pc:docMkLst>
      <pc:sldChg chg="add">
        <pc:chgData name="Taeklim Kim" userId="S::taeklimk@usc.edu::dfb348f9-071e-454a-a6d3-717399c86dc3" providerId="AD" clId="Web-{6CE14AD1-2D6E-3061-A269-840B0D4DFF73}" dt="2025-02-24T02:03:31.251" v="0"/>
        <pc:sldMkLst>
          <pc:docMk/>
          <pc:sldMk cId="4124773599" sldId="275"/>
        </pc:sldMkLst>
      </pc:sldChg>
      <pc:sldChg chg="add">
        <pc:chgData name="Taeklim Kim" userId="S::taeklimk@usc.edu::dfb348f9-071e-454a-a6d3-717399c86dc3" providerId="AD" clId="Web-{6CE14AD1-2D6E-3061-A269-840B0D4DFF73}" dt="2025-02-24T02:03:31.267" v="1"/>
        <pc:sldMkLst>
          <pc:docMk/>
          <pc:sldMk cId="831795724" sldId="276"/>
        </pc:sldMkLst>
      </pc:sldChg>
      <pc:sldChg chg="add">
        <pc:chgData name="Taeklim Kim" userId="S::taeklimk@usc.edu::dfb348f9-071e-454a-a6d3-717399c86dc3" providerId="AD" clId="Web-{6CE14AD1-2D6E-3061-A269-840B0D4DFF73}" dt="2025-02-24T02:03:31.267" v="2"/>
        <pc:sldMkLst>
          <pc:docMk/>
          <pc:sldMk cId="3419044150" sldId="277"/>
        </pc:sldMkLst>
      </pc:sldChg>
      <pc:sldChg chg="add">
        <pc:chgData name="Taeklim Kim" userId="S::taeklimk@usc.edu::dfb348f9-071e-454a-a6d3-717399c86dc3" providerId="AD" clId="Web-{6CE14AD1-2D6E-3061-A269-840B0D4DFF73}" dt="2025-02-24T02:03:31.283" v="3"/>
        <pc:sldMkLst>
          <pc:docMk/>
          <pc:sldMk cId="2036351154" sldId="278"/>
        </pc:sldMkLst>
      </pc:sldChg>
      <pc:sldChg chg="add">
        <pc:chgData name="Taeklim Kim" userId="S::taeklimk@usc.edu::dfb348f9-071e-454a-a6d3-717399c86dc3" providerId="AD" clId="Web-{6CE14AD1-2D6E-3061-A269-840B0D4DFF73}" dt="2025-02-24T02:03:31.298" v="4"/>
        <pc:sldMkLst>
          <pc:docMk/>
          <pc:sldMk cId="3090764037" sldId="279"/>
        </pc:sldMkLst>
      </pc:sldChg>
      <pc:sldChg chg="add">
        <pc:chgData name="Taeklim Kim" userId="S::taeklimk@usc.edu::dfb348f9-071e-454a-a6d3-717399c86dc3" providerId="AD" clId="Web-{6CE14AD1-2D6E-3061-A269-840B0D4DFF73}" dt="2025-02-24T02:03:31.314" v="5"/>
        <pc:sldMkLst>
          <pc:docMk/>
          <pc:sldMk cId="3475795821" sldId="280"/>
        </pc:sldMkLst>
      </pc:sldChg>
    </pc:docChg>
  </pc:docChgLst>
  <pc:docChgLst>
    <pc:chgData name="Henry Glover" userId="S::haglover@usc.edu::a0ce32da-c85a-4fd7-aacf-c97e3e12fb49" providerId="AD" clId="Web-{E23A865B-142D-4E80-FCF6-FE5EE40CE9AF}"/>
    <pc:docChg chg="modSld">
      <pc:chgData name="Henry Glover" userId="S::haglover@usc.edu::a0ce32da-c85a-4fd7-aacf-c97e3e12fb49" providerId="AD" clId="Web-{E23A865B-142D-4E80-FCF6-FE5EE40CE9AF}" dt="2025-02-24T01:59:21.972" v="5" actId="20577"/>
      <pc:docMkLst>
        <pc:docMk/>
      </pc:docMkLst>
      <pc:sldChg chg="modSp">
        <pc:chgData name="Henry Glover" userId="S::haglover@usc.edu::a0ce32da-c85a-4fd7-aacf-c97e3e12fb49" providerId="AD" clId="Web-{E23A865B-142D-4E80-FCF6-FE5EE40CE9AF}" dt="2025-02-24T01:59:21.972" v="5" actId="20577"/>
        <pc:sldMkLst>
          <pc:docMk/>
          <pc:sldMk cId="0" sldId="260"/>
        </pc:sldMkLst>
        <pc:spChg chg="mod">
          <ac:chgData name="Henry Glover" userId="S::haglover@usc.edu::a0ce32da-c85a-4fd7-aacf-c97e3e12fb49" providerId="AD" clId="Web-{E23A865B-142D-4E80-FCF6-FE5EE40CE9AF}" dt="2025-02-24T01:59:21.972" v="5" actId="20577"/>
          <ac:spMkLst>
            <pc:docMk/>
            <pc:sldMk cId="0" sldId="260"/>
            <ac:spMk id="3" creationId="{80CD3054-FBFA-5C89-AA15-B35C4B7608DD}"/>
          </ac:spMkLst>
        </pc:spChg>
      </pc:sldChg>
      <pc:sldChg chg="modSp">
        <pc:chgData name="Henry Glover" userId="S::haglover@usc.edu::a0ce32da-c85a-4fd7-aacf-c97e3e12fb49" providerId="AD" clId="Web-{E23A865B-142D-4E80-FCF6-FE5EE40CE9AF}" dt="2025-02-24T01:59:04.831" v="1" actId="20577"/>
        <pc:sldMkLst>
          <pc:docMk/>
          <pc:sldMk cId="3485850370" sldId="267"/>
        </pc:sldMkLst>
        <pc:spChg chg="mod">
          <ac:chgData name="Henry Glover" userId="S::haglover@usc.edu::a0ce32da-c85a-4fd7-aacf-c97e3e12fb49" providerId="AD" clId="Web-{E23A865B-142D-4E80-FCF6-FE5EE40CE9AF}" dt="2025-02-24T01:59:04.831" v="1" actId="20577"/>
          <ac:spMkLst>
            <pc:docMk/>
            <pc:sldMk cId="3485850370" sldId="267"/>
            <ac:spMk id="6" creationId="{7E592465-B54D-C701-0D8F-08A2A1C96384}"/>
          </ac:spMkLst>
        </pc:spChg>
      </pc:sldChg>
    </pc:docChg>
  </pc:docChgLst>
  <pc:docChgLst>
    <pc:chgData name="Taeklim Kim" userId="S::taeklimk@usc.edu::dfb348f9-071e-454a-a6d3-717399c86dc3" providerId="AD" clId="Web-{39DEA924-88B6-E1EC-94BB-CF7183802C73}"/>
    <pc:docChg chg="delSld">
      <pc:chgData name="Taeklim Kim" userId="S::taeklimk@usc.edu::dfb348f9-071e-454a-a6d3-717399c86dc3" providerId="AD" clId="Web-{39DEA924-88B6-E1EC-94BB-CF7183802C73}" dt="2025-02-24T02:06:16.501" v="5"/>
      <pc:docMkLst>
        <pc:docMk/>
      </pc:docMkLst>
      <pc:sldChg chg="del">
        <pc:chgData name="Taeklim Kim" userId="S::taeklimk@usc.edu::dfb348f9-071e-454a-a6d3-717399c86dc3" providerId="AD" clId="Web-{39DEA924-88B6-E1EC-94BB-CF7183802C73}" dt="2025-02-24T02:06:16.501" v="5"/>
        <pc:sldMkLst>
          <pc:docMk/>
          <pc:sldMk cId="4124773599" sldId="275"/>
        </pc:sldMkLst>
      </pc:sldChg>
      <pc:sldChg chg="del">
        <pc:chgData name="Taeklim Kim" userId="S::taeklimk@usc.edu::dfb348f9-071e-454a-a6d3-717399c86dc3" providerId="AD" clId="Web-{39DEA924-88B6-E1EC-94BB-CF7183802C73}" dt="2025-02-24T02:06:16.501" v="4"/>
        <pc:sldMkLst>
          <pc:docMk/>
          <pc:sldMk cId="831795724" sldId="276"/>
        </pc:sldMkLst>
      </pc:sldChg>
      <pc:sldChg chg="del">
        <pc:chgData name="Taeklim Kim" userId="S::taeklimk@usc.edu::dfb348f9-071e-454a-a6d3-717399c86dc3" providerId="AD" clId="Web-{39DEA924-88B6-E1EC-94BB-CF7183802C73}" dt="2025-02-24T02:06:16.501" v="3"/>
        <pc:sldMkLst>
          <pc:docMk/>
          <pc:sldMk cId="3419044150" sldId="277"/>
        </pc:sldMkLst>
      </pc:sldChg>
      <pc:sldChg chg="del">
        <pc:chgData name="Taeklim Kim" userId="S::taeklimk@usc.edu::dfb348f9-071e-454a-a6d3-717399c86dc3" providerId="AD" clId="Web-{39DEA924-88B6-E1EC-94BB-CF7183802C73}" dt="2025-02-24T02:06:16.501" v="2"/>
        <pc:sldMkLst>
          <pc:docMk/>
          <pc:sldMk cId="2036351154" sldId="278"/>
        </pc:sldMkLst>
      </pc:sldChg>
      <pc:sldChg chg="del">
        <pc:chgData name="Taeklim Kim" userId="S::taeklimk@usc.edu::dfb348f9-071e-454a-a6d3-717399c86dc3" providerId="AD" clId="Web-{39DEA924-88B6-E1EC-94BB-CF7183802C73}" dt="2025-02-24T02:06:16.501" v="1"/>
        <pc:sldMkLst>
          <pc:docMk/>
          <pc:sldMk cId="3090764037" sldId="279"/>
        </pc:sldMkLst>
      </pc:sldChg>
      <pc:sldChg chg="del">
        <pc:chgData name="Taeklim Kim" userId="S::taeklimk@usc.edu::dfb348f9-071e-454a-a6d3-717399c86dc3" providerId="AD" clId="Web-{39DEA924-88B6-E1EC-94BB-CF7183802C73}" dt="2025-02-24T02:06:16.486" v="0"/>
        <pc:sldMkLst>
          <pc:docMk/>
          <pc:sldMk cId="3475795821" sldId="28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7E706F-203D-491E-8AAD-78826AD7DCF2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B1DEEB-EF0D-432B-92C0-EC2EC4937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21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19052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51A5B-73A4-5F51-1F0A-2A3201A71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F0CB70A-F910-74B7-9F30-EB0DFA488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17DC2F-400D-335B-7B2C-7CE01873C8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38437-851A-C93A-D7CA-0701BE72B9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5692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ADDD1F-AD8C-6B23-0DA2-2DA0294A4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A2E6B2-C166-F17F-BDB4-880561A6B5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63DCDD-CD0F-F348-0527-6B4F65F3D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2D4C21-FF4D-49C2-FB78-9354656454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4341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E7DDE-9D2C-58AA-3868-97D8378B3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B3F0E3-B224-E4CC-2352-B1A265DD0F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F5D3F2-F79F-1289-8CF9-B15F07E870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E3CB7-8C38-6BAD-F74D-90C441813C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8683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C7B494-0830-186E-41AC-D7A9BC7BE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9C7DFF-94FC-B785-0BB6-A91405544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22D171-0B38-2B0A-B446-0C51007FD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6DF83-8589-2FCF-C401-A1D31AAD4E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4154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AEE71-2293-7F0D-ECB7-2DDEBD547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728B71-9CA8-A4EB-BC53-D84748603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9CBA6D-E3F7-2EB5-84BD-831864BACB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1D5707-AA57-DD6B-17EE-04FE0ABC08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0736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FA5DD-3B1B-A252-DF65-6EEE779C97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C815FE-428D-01D2-B506-CD9E976000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D27EB9-54C0-B426-0558-8DCDD7E44F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A81938-417A-65FC-5E3E-8CD835447D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3293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790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DA12C-D08B-5D74-267C-D8B8BB8ED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2706A8-8334-7D97-6035-EB355B5B1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2DA0A4-8F3A-2318-A557-A057D077FE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5B57A7-82ED-C8AC-8110-C7FF34D561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789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A0D0A-4974-E41F-82F0-59EEADC45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F8DA77-3828-B834-A81B-249D09D233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E262D0-FEEC-F2E0-B0E7-8EE4CB3B99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5672DD-A189-EB99-C82D-63985F7273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292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D5F26-C1A3-04FE-578A-DA3C24DC1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538B1-15B1-8681-52CF-E7530509C2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573040-BD77-B559-07B3-2BCC923605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90B987-284F-1530-BB1E-698A6D89C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1816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C234C-E53E-4427-C9F7-F27AAF1F0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1ED1AB-EC75-1F77-F0AE-3EA953C98B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B0F78EF-49FD-52CF-A490-99857BF62F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2BEF32-DC5A-5743-2CC9-127E81E2EE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3456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EB143-0D9D-BF22-82B9-5D6F425E1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CAC9AF-3A01-ED95-2E6E-E530ADC324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B9C28A-1738-5CC8-A1E0-7CFF692013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9F295-85CB-6065-A16E-6DDB7141B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465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BF620-067F-97BC-B424-4FA94EC70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4D748F-9795-C4D3-D40C-F49E604BA5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340246-02BF-2E38-1482-A111DAED1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1AE5B7-11C6-63EA-5B68-510B3CB63F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54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DE0B0-7B68-F024-FF76-703FCC6B4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764A78-CD6B-B1E3-444D-519C6E778E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03278D-F62C-DDAD-B5F8-040F1817F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AB00C8-FFF4-9A2D-AF28-8833655FDC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A28673-9CD6-4E7B-8559-FB4C7370E5C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6020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411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2" Type="http://schemas.openxmlformats.org/officeDocument/2006/relationships/image" Target="../media/image3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4.pdf"/><Relationship Id="rId5" Type="http://schemas.openxmlformats.org/officeDocument/2006/relationships/image" Target="../media/image1.png"/><Relationship Id="rId10" Type="http://schemas.openxmlformats.org/officeDocument/2006/relationships/image" Target="../media/image2.png"/><Relationship Id="rId4" Type="http://schemas.openxmlformats.org/officeDocument/2006/relationships/image" Target="../media/image1.pdf"/><Relationship Id="rId9" Type="http://schemas.openxmlformats.org/officeDocument/2006/relationships/image" Target="../media/image2.pd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5803900"/>
            <a:ext cx="12192000" cy="10527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 userDrawn="1"/>
        </p:nvSpPr>
        <p:spPr>
          <a:xfrm flipV="1">
            <a:off x="0" y="5778500"/>
            <a:ext cx="12192000" cy="50800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1" name="Picture 10" descr="Small Use Shield_GoldOnTrans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4"/>
              <a:stretch>
                <a:fillRect/>
              </a:stretch>
            </p:blipFill>
          </mc:Choice>
          <mc:Fallback>
            <p:blipFill>
              <a:blip r:embed="rId5"/>
              <a:stretch>
                <a:fillRect/>
              </a:stretch>
            </p:blipFill>
          </mc:Fallback>
        </mc:AlternateContent>
        <p:spPr>
          <a:xfrm>
            <a:off x="10934703" y="238128"/>
            <a:ext cx="997652" cy="748239"/>
          </a:xfrm>
          <a:prstGeom prst="rect">
            <a:avLst/>
          </a:prstGeom>
        </p:spPr>
      </p:pic>
      <p:pic>
        <p:nvPicPr>
          <p:cNvPr id="9" name="Picture 8" descr="1-lineWordmark_GoldOnCard_NoBG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9"/>
              <a:stretch>
                <a:fillRect/>
              </a:stretch>
            </p:blipFill>
          </mc:Choice>
          <mc:Fallback>
            <p:blipFill>
              <a:blip r:embed="rId10"/>
              <a:stretch>
                <a:fillRect/>
              </a:stretch>
            </p:blipFill>
          </mc:Fallback>
        </mc:AlternateContent>
        <p:spPr>
          <a:xfrm>
            <a:off x="9330267" y="6462030"/>
            <a:ext cx="2429501" cy="154821"/>
          </a:xfrm>
          <a:prstGeom prst="rect">
            <a:avLst/>
          </a:prstGeom>
        </p:spPr>
      </p:pic>
      <p:pic>
        <p:nvPicPr>
          <p:cNvPr id="12" name="Picture 11" descr="Formal_Viterbi_GoldOnCard_NoBG.eps"/>
          <p:cNvPicPr>
            <a:picLocks noChangeAspect="1"/>
          </p:cNvPicPr>
          <p:nvPr userDrawn="1"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11"/>
              <a:stretch>
                <a:fillRect/>
              </a:stretch>
            </p:blipFill>
          </mc:Choice>
          <mc:Fallback>
            <p:blipFill>
              <a:blip r:embed="rId12"/>
              <a:stretch>
                <a:fillRect/>
              </a:stretch>
            </p:blipFill>
          </mc:Fallback>
        </mc:AlternateContent>
        <p:spPr>
          <a:xfrm>
            <a:off x="389469" y="6138310"/>
            <a:ext cx="2322251" cy="47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7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OjahdZHL5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8AA5F7-3E01-E255-B393-9C2541C6D049}"/>
              </a:ext>
            </a:extLst>
          </p:cNvPr>
          <p:cNvSpPr txBox="1"/>
          <p:nvPr/>
        </p:nvSpPr>
        <p:spPr>
          <a:xfrm>
            <a:off x="3078480" y="1908313"/>
            <a:ext cx="603504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AME 486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0CD3054-FBFA-5C89-AA15-B35C4B7608DD}"/>
              </a:ext>
            </a:extLst>
          </p:cNvPr>
          <p:cNvSpPr txBox="1"/>
          <p:nvPr/>
        </p:nvSpPr>
        <p:spPr>
          <a:xfrm>
            <a:off x="3078480" y="2812110"/>
            <a:ext cx="6035040" cy="5539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/>
                <a:cs typeface="Times New Roman"/>
              </a:rPr>
              <a:t>Project  5</a:t>
            </a:r>
            <a:r>
              <a:rPr lang="en-US" sz="3000">
                <a:solidFill>
                  <a:srgbClr val="990000"/>
                </a:solidFill>
                <a:latin typeface="Times New Roman"/>
                <a:cs typeface="Times New Roman"/>
              </a:rPr>
              <a:t> – Backup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385D6F-8467-C422-013A-E8E3685170BA}"/>
              </a:ext>
            </a:extLst>
          </p:cNvPr>
          <p:cNvSpPr txBox="1"/>
          <p:nvPr/>
        </p:nvSpPr>
        <p:spPr>
          <a:xfrm>
            <a:off x="3078480" y="4208238"/>
            <a:ext cx="6035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Henry Glover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2/24/2025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C72BE-82C7-12DA-77D9-E0C58EEE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E45318-A9D1-32B3-0B3B-A9F8B27B5B0C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3BCB58-AF17-0265-C6FE-27F10A88F306}"/>
              </a:ext>
            </a:extLst>
          </p:cNvPr>
          <p:cNvSpPr txBox="1"/>
          <p:nvPr/>
        </p:nvSpPr>
        <p:spPr>
          <a:xfrm>
            <a:off x="796506" y="840794"/>
            <a:ext cx="6136256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Given Parameters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Loading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 field stress = 30e3 Psi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tension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Properties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Aluminum 7075-T6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Elastic </a:t>
            </a:r>
          </a:p>
          <a:p>
            <a:pPr lvl="3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E = 10e6 Psi </a:t>
            </a:r>
          </a:p>
          <a:p>
            <a:pPr lvl="3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= 0.3</a:t>
            </a:r>
          </a:p>
          <a:p>
            <a:pPr marL="1828754" marR="0" lvl="2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Plastic </a:t>
            </a:r>
          </a:p>
          <a:p>
            <a:pPr lvl="3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Yield Strength </a:t>
            </a:r>
          </a:p>
          <a:p>
            <a:pPr lvl="4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50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e3 Psi </a:t>
            </a:r>
          </a:p>
          <a:p>
            <a:pPr lvl="4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Strain = 0 </a:t>
            </a:r>
          </a:p>
          <a:p>
            <a:pPr marL="2438339" marR="0" lvl="3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Ultimate Strength </a:t>
            </a:r>
          </a:p>
          <a:p>
            <a:pPr lvl="4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80e3 Psi </a:t>
            </a:r>
          </a:p>
          <a:p>
            <a:pPr lvl="4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Strain = 0.05 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Dimensions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 x 40 in plate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in diameter = 0.5 radius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6550B4-8F2A-3C1D-4B37-63ECEAA4965A}"/>
              </a:ext>
            </a:extLst>
          </p:cNvPr>
          <p:cNvSpPr txBox="1"/>
          <p:nvPr/>
        </p:nvSpPr>
        <p:spPr>
          <a:xfrm>
            <a:off x="5569789" y="923302"/>
            <a:ext cx="61362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 Calculations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d/w = 1/40 = 0.025​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 = 2.9​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sz="14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 = 30 * 2.9 = 87</a:t>
            </a:r>
            <a:r>
              <a:rPr lang="en-US" sz="14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e3 Psi </a:t>
            </a:r>
          </a:p>
        </p:txBody>
      </p:sp>
    </p:spTree>
    <p:extLst>
      <p:ext uri="{BB962C8B-B14F-4D97-AF65-F5344CB8AC3E}">
        <p14:creationId xmlns:p14="http://schemas.microsoft.com/office/powerpoint/2010/main" val="4022761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C6E11-5A85-F17B-B0E5-25C90647D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EA338CB-A335-7B90-687E-624200866F0B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#10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CB65330B-F90D-3780-C03E-447C6F91C3AC}"/>
              </a:ext>
            </a:extLst>
          </p:cNvPr>
          <p:cNvSpPr txBox="1">
            <a:spLocks/>
          </p:cNvSpPr>
          <p:nvPr/>
        </p:nvSpPr>
        <p:spPr>
          <a:xfrm>
            <a:off x="133315" y="799999"/>
            <a:ext cx="4386928" cy="5666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 (Linear)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ker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No plastic properties in the linear results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ker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Left edge was constrained with x-symmetry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ker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Left corner constrained with y-constraints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stress observed = 74790 Psi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 ker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Compared to 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 calculation: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%error = [(87000-74790)/74790]*100 = 16.32%</a:t>
            </a:r>
            <a:endParaRPr lang="en-US" sz="1400" ker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 ker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My error is quite high and not acceptable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Looking for a 10-15% margin </a:t>
            </a:r>
          </a:p>
          <a:p>
            <a:pPr lvl="2" indent="-406390"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hand calc is close, but not as much as I would like to be</a:t>
            </a:r>
          </a:p>
        </p:txBody>
      </p:sp>
      <p:pic>
        <p:nvPicPr>
          <p:cNvPr id="4" name="Picture 3" descr="A green and black background&#10;&#10;AI-generated content may be incorrect.">
            <a:extLst>
              <a:ext uri="{FF2B5EF4-FFF2-40B4-BE49-F238E27FC236}">
                <a16:creationId xmlns:a16="http://schemas.microsoft.com/office/drawing/2014/main" id="{BD19997D-B2BC-872D-AFD0-EC698F61B1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166" y="310261"/>
            <a:ext cx="7344834" cy="332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585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1C066-145C-BA83-8478-E4451D35E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C448599-D918-6496-22AD-E272409A8819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#10</a:t>
            </a:r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65910E04-6E55-7DA4-ADD4-A1B0B3CF7F15}"/>
              </a:ext>
            </a:extLst>
          </p:cNvPr>
          <p:cNvSpPr txBox="1">
            <a:spLocks/>
          </p:cNvSpPr>
          <p:nvPr/>
        </p:nvSpPr>
        <p:spPr>
          <a:xfrm>
            <a:off x="875186" y="734044"/>
            <a:ext cx="4139638" cy="56668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Results(Nonlinear)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Using the chart on excel we get a peak stress of 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60.1 </a:t>
            </a:r>
            <a:r>
              <a:rPr lang="en-US" sz="140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Ksi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430831" lvl="2" indent="0">
              <a:buFont typeface="Arial"/>
              <a:buNone/>
            </a:pPr>
            <a:endParaRPr lang="en-US" sz="1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ACD2E42-942D-3D7F-6BAF-7F94BE45D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012" y="645211"/>
            <a:ext cx="4764583" cy="484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438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A7DA19-60A2-6067-6992-5C53E5A4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D46CC99-608C-428F-F106-EE216E4B7B4B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23E28D-004B-E413-64F8-C53100C3CAF8}"/>
              </a:ext>
            </a:extLst>
          </p:cNvPr>
          <p:cNvSpPr txBox="1"/>
          <p:nvPr/>
        </p:nvSpPr>
        <p:spPr>
          <a:xfrm>
            <a:off x="382437" y="941546"/>
            <a:ext cx="4028535" cy="33393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Results(Nonlinear)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Plastic properties were included, and nonlinear effects were added (</a:t>
            </a:r>
            <a:r>
              <a:rPr lang="en-US" sz="140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Ngleom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observed stress = 53640 Psi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 plastic strain = 5.59e-3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Compared to hand calculations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[(60100-53640)/53640]*100 = 12.04%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hand calculation for the nonlinear results is much better than for the linear results</a:t>
            </a: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 </a:t>
            </a:r>
          </a:p>
          <a:p>
            <a:pPr marL="1219170" marR="0" lvl="1" indent="-406390" algn="l" defTabSz="914400" rtl="0" eaLnBrk="1" fontAlgn="auto" latinLnBrk="0" hangingPunct="1">
              <a:lnSpc>
                <a:spcPct val="100000"/>
              </a:lnSpc>
              <a:spcBef>
                <a:spcPts val="267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is within the 10-15% range of overestimation from </a:t>
            </a:r>
            <a:r>
              <a:rPr lang="en-US" sz="140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Neuber’s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method 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1430831" lvl="2" indent="0">
              <a:buNone/>
            </a:pPr>
            <a:r>
              <a:rPr lang="en-US" sz="10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6" name="Picture 5" descr="A green screen with a green background&#10;&#10;AI-generated content may be incorrect.">
            <a:extLst>
              <a:ext uri="{FF2B5EF4-FFF2-40B4-BE49-F238E27FC236}">
                <a16:creationId xmlns:a16="http://schemas.microsoft.com/office/drawing/2014/main" id="{A4B04E4B-36F5-A91C-AE78-CD61258E6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0972" y="145847"/>
            <a:ext cx="7723517" cy="3173477"/>
          </a:xfrm>
          <a:prstGeom prst="rect">
            <a:avLst/>
          </a:prstGeom>
        </p:spPr>
      </p:pic>
      <p:pic>
        <p:nvPicPr>
          <p:cNvPr id="7" name="Picture 6" descr="A screen shot of a computer screen&#10;&#10;AI-generated content may be incorrect.">
            <a:extLst>
              <a:ext uri="{FF2B5EF4-FFF2-40B4-BE49-F238E27FC236}">
                <a16:creationId xmlns:a16="http://schemas.microsoft.com/office/drawing/2014/main" id="{0AEFE9AD-A336-3B78-A4F1-F3D1E9D606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512" y="3319324"/>
            <a:ext cx="4830791" cy="2683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76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DB8F5-D528-C61A-CCEF-6250FEBD0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2A1B48-B831-4EE7-C300-8D255C19747E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#10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FAAECC-E6BF-820D-6E15-665B37D9701B}"/>
              </a:ext>
            </a:extLst>
          </p:cNvPr>
          <p:cNvSpPr txBox="1"/>
          <p:nvPr/>
        </p:nvSpPr>
        <p:spPr>
          <a:xfrm>
            <a:off x="692989" y="856317"/>
            <a:ext cx="402853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Fatigue Analysis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observed stress = 53640 Psi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 plastic strain = 5.59e-3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 total strain = 0.01065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Properties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E = 10000 </a:t>
            </a:r>
            <a:r>
              <a:rPr kumimoji="0" lang="en-US" sz="14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ksi</a:t>
            </a:r>
            <a:endParaRPr lang="en-US" sz="1400" ker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Ultimate strength = 80 </a:t>
            </a:r>
            <a:r>
              <a:rPr kumimoji="0" lang="en-US" sz="14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ksi</a:t>
            </a:r>
            <a:endParaRPr lang="en-US" sz="1400" ker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Fatigue strength = 72 </a:t>
            </a:r>
            <a:r>
              <a:rPr kumimoji="0" lang="en-US" sz="1400" b="0" i="0" u="none" strike="noStrike" kern="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ksi</a:t>
            </a:r>
            <a:endParaRPr lang="en-US" sz="1400" ker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  <a:sym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Elongation to fail = 0.05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Constants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= 0.06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0.06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= 0.12 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lvl="1"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0C8B88-A847-29EC-A233-F7F9D55F2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9518" y="265385"/>
            <a:ext cx="5661804" cy="11818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175E89C-3149-8804-BEF8-022D24DF54C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686"/>
          <a:stretch/>
        </p:blipFill>
        <p:spPr>
          <a:xfrm>
            <a:off x="6500912" y="1558506"/>
            <a:ext cx="4998099" cy="447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48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F6B98-897D-B27F-1453-0E72040AA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E76DAAA-93D0-F7B3-DB0D-ABF75ECE4B8C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#10</a:t>
            </a:r>
          </a:p>
        </p:txBody>
      </p:sp>
      <p:pic>
        <p:nvPicPr>
          <p:cNvPr id="6" name="Picture 5" descr="A math equations on a piece of paper&#10;&#10;AI-generated content may be incorrect.">
            <a:extLst>
              <a:ext uri="{FF2B5EF4-FFF2-40B4-BE49-F238E27FC236}">
                <a16:creationId xmlns:a16="http://schemas.microsoft.com/office/drawing/2014/main" id="{ACC252EF-273D-BD0D-EBA6-A8E293D233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490" y="1062130"/>
            <a:ext cx="4970015" cy="32201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6C49E6-557E-7D2A-527C-36DA0A452D81}"/>
              </a:ext>
            </a:extLst>
          </p:cNvPr>
          <p:cNvSpPr txBox="1"/>
          <p:nvPr/>
        </p:nvSpPr>
        <p:spPr>
          <a:xfrm>
            <a:off x="692989" y="856317"/>
            <a:ext cx="402853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Hand calculation analysis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Equation was plugged into numeric solver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data was taken from PRJ4 question 3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 fails at 201.24 cycles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437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4AD6F7A-9E8C-96C2-6D1B-945D38EB3C86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#1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5D3D1E-87C6-F755-5B3F-D1695BA2C30C}"/>
              </a:ext>
            </a:extLst>
          </p:cNvPr>
          <p:cNvSpPr txBox="1"/>
          <p:nvPr/>
        </p:nvSpPr>
        <p:spPr>
          <a:xfrm>
            <a:off x="583474" y="692983"/>
            <a:ext cx="7872549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Visual Inspection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Site B – Crack initiation at stress concentration in keyway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Smooth region, notice the small notch/defect at the outer edge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Site C – Final brittle failure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This is a rougher region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crack has grown, causing complete failure </a:t>
            </a: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Analysis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Smooth concentric patterns suggest a fatigue crack propagation zone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This indicates cyclical loading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final fracture at site C indicates an overload failure ( sudden failure 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initial crack zone at site B introduced a sever stress concentration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failure was fatigue related (cyclical, bending, or torsional loading)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notch at site B suggests a defect or stress concentration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Combined with the concentric rings suggesting cyclical loading, the part at Site C failed catastrophically 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0803E4-4152-60DA-453D-8E37270A5E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1421" y="1627050"/>
            <a:ext cx="2355215" cy="22955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D8C41C1-50B4-8086-07A8-180C8C466788}"/>
              </a:ext>
            </a:extLst>
          </p:cNvPr>
          <p:cNvSpPr txBox="1"/>
          <p:nvPr/>
        </p:nvSpPr>
        <p:spPr>
          <a:xfrm>
            <a:off x="9204959" y="4101737"/>
            <a:ext cx="1968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Lecture </a:t>
            </a:r>
          </a:p>
        </p:txBody>
      </p:sp>
    </p:spTree>
    <p:extLst>
      <p:ext uri="{BB962C8B-B14F-4D97-AF65-F5344CB8AC3E}">
        <p14:creationId xmlns:p14="http://schemas.microsoft.com/office/powerpoint/2010/main" val="705081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79716-5059-9AD5-6BFC-2F7E6546C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B40839-6EBE-29A0-BF9F-156C0407A8C4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A91ECB-DD31-F3BB-47B7-080E49EDDB48}"/>
              </a:ext>
            </a:extLst>
          </p:cNvPr>
          <p:cNvSpPr txBox="1"/>
          <p:nvPr/>
        </p:nvSpPr>
        <p:spPr>
          <a:xfrm>
            <a:off x="583474" y="692983"/>
            <a:ext cx="7872549" cy="59093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High cycle fat</a:t>
            </a:r>
            <a:r>
              <a:rPr lang="en-US" sz="140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igue</a:t>
            </a: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Occurs when materials are repeatedly stressed below there yield strength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Repeated elastic deformation = crack growth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Sufferers a sudden catastrophic failure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Crack initiation starts at the surface because of (stress concentrations)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For high cycle fatigue, a higher scatter factor of 10x is recommended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HCF typically involves cycles counts between 10^4 and 10^6 cycles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Very high cycle fatigue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Occurs beyond 10^ - 10^10 cycles and is important for components with billions of loading cycles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Traditional fatigue models don’t characterize this (materials can survive infinitely beyond 10^6 cycles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Ultra high cycle fatigue testing shows that under constant amplitude loading failures can still occur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Stress levels are much lower in UHCF and crack initiation can shift to the interior of the material because surface defects become less dominant 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lvl="1">
              <a:defRPr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lvl="1">
              <a:defRPr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11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A07EC-9C84-17C9-132A-48590DBF7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00F4BB-33B4-7AB4-C0F4-893645F06202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293E74-5F73-E0CF-0C93-3E00E0551348}"/>
              </a:ext>
            </a:extLst>
          </p:cNvPr>
          <p:cNvSpPr txBox="1"/>
          <p:nvPr/>
        </p:nvSpPr>
        <p:spPr>
          <a:xfrm>
            <a:off x="583475" y="692983"/>
            <a:ext cx="7132320" cy="72019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Endurance limit: Test vs. Real Life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Endurance limit test – materials are tested for there ability to withstand repeated cyclical loading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This is shown on an S-N diagram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S-N diagram 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Number of cycles to failure at varying stress levels is plotted on log-log scale 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Strength corresponding to the knee is called endurance limit 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Some materials have infinite life – for Al and Cu alloys there is no endurance limit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Between 10^3 and 10^6 cycles, finite life is predicted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Repetitive loading occurs below 10^3 cycles (known as low cycle)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S-N diagram is a controlled tests created for a lab specimen that is smooth, circular, and has ideal conditions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For real life you need to make endurance limit adjustments – Marin factors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Surface conditions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Size modification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Load modification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Temperature modification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Readability factor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Miscellaneous-effects modification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Marin factors are modifying factors that adjust the theoretical endurance limit of a material to account for real-world conditions  </a:t>
            </a:r>
          </a:p>
          <a:p>
            <a:pPr lvl="1">
              <a:defRPr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A0ED4D-F74E-2AAA-C1BD-5A8A640E8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8674" y="887740"/>
            <a:ext cx="3959299" cy="28112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8E8D70-3E86-E333-4DEE-FCB989D3A135}"/>
              </a:ext>
            </a:extLst>
          </p:cNvPr>
          <p:cNvSpPr txBox="1"/>
          <p:nvPr/>
        </p:nvSpPr>
        <p:spPr>
          <a:xfrm>
            <a:off x="8894254" y="3823063"/>
            <a:ext cx="1968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Lecture - SN diagram</a:t>
            </a:r>
          </a:p>
        </p:txBody>
      </p:sp>
    </p:spTree>
    <p:extLst>
      <p:ext uri="{BB962C8B-B14F-4D97-AF65-F5344CB8AC3E}">
        <p14:creationId xmlns:p14="http://schemas.microsoft.com/office/powerpoint/2010/main" val="389973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50261-DEC1-C75C-C740-D80B6A3AB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A23E85-2F72-EC9A-680A-7C396DB098DD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5126B1-288E-A5A3-39E6-1E563B4D3B7E}"/>
              </a:ext>
            </a:extLst>
          </p:cNvPr>
          <p:cNvSpPr txBox="1"/>
          <p:nvPr/>
        </p:nvSpPr>
        <p:spPr>
          <a:xfrm>
            <a:off x="583475" y="692983"/>
            <a:ext cx="6838949" cy="46166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Goodman Diagram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Used to assess fatigue failure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Shows whether a component is operating within a safe zone or at risk of failure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Based on the mean stress and alternating stress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goodman line is a failure criterion that shows how fatigue life decreases as mean stress increases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yield line is a boundary where plastic deformation occurs 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Safe zone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The goodman equation is used to see if a component is at risk of failure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If the equation proves to be true where ≤ 1, then the design is safe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If it exceed, then the component will fail due to cyclical loading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If the operating stress point is in the zone and holds true in the equation, then the component is safe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E5DC2D-0E96-3719-7C75-39998C39C1EF}"/>
              </a:ext>
            </a:extLst>
          </p:cNvPr>
          <p:cNvSpPr txBox="1"/>
          <p:nvPr/>
        </p:nvSpPr>
        <p:spPr>
          <a:xfrm>
            <a:off x="9085842" y="4223747"/>
            <a:ext cx="19681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Lecture </a:t>
            </a:r>
          </a:p>
        </p:txBody>
      </p:sp>
      <p:pic>
        <p:nvPicPr>
          <p:cNvPr id="7" name="Picture 6" descr="A diagram of a stress-free line&#10;&#10;AI-generated content may be incorrect.">
            <a:extLst>
              <a:ext uri="{FF2B5EF4-FFF2-40B4-BE49-F238E27FC236}">
                <a16:creationId xmlns:a16="http://schemas.microsoft.com/office/drawing/2014/main" id="{17A18E4E-36CF-924E-DC32-837CE2855C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424" y="188630"/>
            <a:ext cx="4621530" cy="28463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5FD0C8B-EAF2-B425-9186-E7762FE08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2210" y="2986763"/>
            <a:ext cx="4791744" cy="11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43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5F140C-DC47-B25E-3782-3DEE9D969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4AE79F0-0C60-A198-D49E-94C0A7E9FE75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2B4E65D-A146-CCC3-BBCD-F6F883B00C6D}"/>
              </a:ext>
            </a:extLst>
          </p:cNvPr>
          <p:cNvSpPr txBox="1"/>
          <p:nvPr/>
        </p:nvSpPr>
        <p:spPr>
          <a:xfrm>
            <a:off x="583475" y="692983"/>
            <a:ext cx="6838949" cy="52629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Rain flow cycle count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Used for counting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g cycles and determining the load history on real life data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Can 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use it to compare two load histories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4 step method – first 3 steps are used to simplify and reduce the trace 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b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Hysteresis filtering 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 removes non-damaging small fluctuations in the stress time history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Peak-Valley filtering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 only keep data points that are direction changes to simplify the stress sequence – removing redundant points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 b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Discretization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– “binning” converts filtered stress values into discrete stress levels by rounding stress ranges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Four point counting method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– actual cycle counting where a stress cycle is identified when the inner stress range is bounded by the outer points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This is the </a:t>
            </a:r>
            <a:r>
              <a:rPr lang="en-US" sz="140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Rainflow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counting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You count the stress ranges from the peaks and valley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 of the trace 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Added up the </a:t>
            </a:r>
            <a:r>
              <a:rPr lang="en-US" sz="1400" err="1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Rainflows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 to get a stress cycle at a stress range</a:t>
            </a:r>
          </a:p>
          <a:p>
            <a:pPr marL="1657350" lvl="3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Shown 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on the image to the right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lt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 sz="14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53DBBD-4938-FDB0-96CE-BD643A39188B}"/>
              </a:ext>
            </a:extLst>
          </p:cNvPr>
          <p:cNvSpPr txBox="1"/>
          <p:nvPr/>
        </p:nvSpPr>
        <p:spPr>
          <a:xfrm>
            <a:off x="2371534" y="4633424"/>
            <a:ext cx="2853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https://www.youtube.com/watch?v=kOjahdZHL5g</a:t>
            </a: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4" name="Picture 3" descr="A screenshot of a graph&#10;&#10;AI-generated content may be incorrect.">
            <a:extLst>
              <a:ext uri="{FF2B5EF4-FFF2-40B4-BE49-F238E27FC236}">
                <a16:creationId xmlns:a16="http://schemas.microsoft.com/office/drawing/2014/main" id="{D8AD4DE8-8DAE-52F8-1A07-07B27AC96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762" y="258466"/>
            <a:ext cx="3866210" cy="1790095"/>
          </a:xfrm>
          <a:prstGeom prst="rect">
            <a:avLst/>
          </a:prstGeom>
        </p:spPr>
      </p:pic>
      <p:pic>
        <p:nvPicPr>
          <p:cNvPr id="10" name="Picture 9" descr="A graph of a graph of a graph&#10;&#10;AI-generated content may be incorrect.">
            <a:extLst>
              <a:ext uri="{FF2B5EF4-FFF2-40B4-BE49-F238E27FC236}">
                <a16:creationId xmlns:a16="http://schemas.microsoft.com/office/drawing/2014/main" id="{3E3F285A-612E-DEDC-C6EE-80D854671D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762" y="3222171"/>
            <a:ext cx="3866210" cy="18405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56D07DD-102F-E17C-D93F-5D53D1B3CB2F}"/>
              </a:ext>
            </a:extLst>
          </p:cNvPr>
          <p:cNvSpPr txBox="1"/>
          <p:nvPr/>
        </p:nvSpPr>
        <p:spPr>
          <a:xfrm>
            <a:off x="8427062" y="5110478"/>
            <a:ext cx="2853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Inner points are bound, 1 cycle, 1 count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DC7B46-83BB-AD65-1C62-825584AE2CE8}"/>
              </a:ext>
            </a:extLst>
          </p:cNvPr>
          <p:cNvSpPr txBox="1"/>
          <p:nvPr/>
        </p:nvSpPr>
        <p:spPr>
          <a:xfrm>
            <a:off x="8427062" y="2112146"/>
            <a:ext cx="2853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Inner points are not bound by outer values, this cycle is not counted</a:t>
            </a:r>
          </a:p>
        </p:txBody>
      </p:sp>
    </p:spTree>
    <p:extLst>
      <p:ext uri="{BB962C8B-B14F-4D97-AF65-F5344CB8AC3E}">
        <p14:creationId xmlns:p14="http://schemas.microsoft.com/office/powerpoint/2010/main" val="411793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F45B3-493F-5DD5-35DF-391DDB761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432B545-3B00-EBDE-9C64-D6B8A0CF851B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#6 and 7</a:t>
            </a:r>
          </a:p>
        </p:txBody>
      </p:sp>
      <p:pic>
        <p:nvPicPr>
          <p:cNvPr id="9" name="Picture 8" descr="A math equations on a piece of paper&#10;&#10;AI-generated content may be incorrect.">
            <a:extLst>
              <a:ext uri="{FF2B5EF4-FFF2-40B4-BE49-F238E27FC236}">
                <a16:creationId xmlns:a16="http://schemas.microsoft.com/office/drawing/2014/main" id="{63DD12CC-3EC1-17C8-E02A-E440550FB7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594" y="181965"/>
            <a:ext cx="4006413" cy="5604879"/>
          </a:xfrm>
          <a:prstGeom prst="rect">
            <a:avLst/>
          </a:prstGeom>
        </p:spPr>
      </p:pic>
      <p:pic>
        <p:nvPicPr>
          <p:cNvPr id="14" name="Picture 13" descr="A white paper with writing on it&#10;&#10;AI-generated content may be incorrect.">
            <a:extLst>
              <a:ext uri="{FF2B5EF4-FFF2-40B4-BE49-F238E27FC236}">
                <a16:creationId xmlns:a16="http://schemas.microsoft.com/office/drawing/2014/main" id="{000C7979-73C0-B08A-8E4E-FE889BC352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242" y="112297"/>
            <a:ext cx="4153709" cy="560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91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90046-9363-2072-EB78-11FDD1E9C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5D6210-6D6F-69F3-C655-BA279043AA0B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592465-B54D-C701-0D8F-08A2A1C96384}"/>
              </a:ext>
            </a:extLst>
          </p:cNvPr>
          <p:cNvSpPr txBox="1"/>
          <p:nvPr/>
        </p:nvSpPr>
        <p:spPr>
          <a:xfrm>
            <a:off x="583475" y="692983"/>
            <a:ext cx="6838949" cy="31085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lt"/>
                <a:cs typeface="Times New Roman"/>
              </a:rPr>
              <a:t>High cycle fat</a:t>
            </a:r>
            <a:r>
              <a:rPr lang="en-US" sz="1400">
                <a:solidFill>
                  <a:srgbClr val="000000"/>
                </a:solidFill>
                <a:latin typeface="Times New Roman"/>
                <a:ea typeface="+mn-lt"/>
                <a:cs typeface="Times New Roman"/>
              </a:rPr>
              <a:t>igue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/>
                <a:ea typeface="+mn-lt"/>
                <a:cs typeface="Times New Roman"/>
              </a:rPr>
              <a:t>Occurs when materials are repeatedly stressed below there yield strength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Repeated elastic deformation = crack growth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Sufferers a sudden catastrophic failure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Crack initiation starts at the surface because of (stress concentrations)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For high cycle fatigue, a higher scatter factor of 10x is recommended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HCF typically involves cycles counts between 10^4 and 10^6 cycles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/>
                <a:ea typeface="+mn-lt"/>
                <a:cs typeface="Times New Roman"/>
              </a:rPr>
              <a:t>Low cycle fatigue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Involves cycle counts below 10^3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Repetitive yielding usually occurs here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Occurs under high stress 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Involves significant plastic deformation </a:t>
            </a:r>
          </a:p>
          <a:p>
            <a:pPr marL="1200150" lvl="2" indent="-285750">
              <a:buFont typeface="Arial" panose="020B0604020202020204" pitchFamily="34" charset="0"/>
              <a:buChar char="•"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lt"/>
                <a:cs typeface="Times New Roman" panose="02020603050405020304" pitchFamily="18" charset="0"/>
              </a:rPr>
              <a:t>Typically causes a much quicker failure</a:t>
            </a: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B19C6BD-7E7E-C460-A3CC-555EE683A5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931" y="948905"/>
            <a:ext cx="4577031" cy="414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F5C03C5-F54A-59C0-5390-69871FBD137B}"/>
              </a:ext>
            </a:extLst>
          </p:cNvPr>
          <p:cNvSpPr txBox="1"/>
          <p:nvPr/>
        </p:nvSpPr>
        <p:spPr>
          <a:xfrm>
            <a:off x="6234023" y="5200334"/>
            <a:ext cx="5791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Source: https://link.springer.com/article/10.1557/s43578-020-00097-y </a:t>
            </a:r>
          </a:p>
        </p:txBody>
      </p:sp>
    </p:spTree>
    <p:extLst>
      <p:ext uri="{BB962C8B-B14F-4D97-AF65-F5344CB8AC3E}">
        <p14:creationId xmlns:p14="http://schemas.microsoft.com/office/powerpoint/2010/main" val="34858503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27AF2-18B3-9963-3F4C-024B246755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359A2B-D321-B2A9-37EB-D001EB9D1445}"/>
              </a:ext>
            </a:extLst>
          </p:cNvPr>
          <p:cNvSpPr txBox="1"/>
          <p:nvPr/>
        </p:nvSpPr>
        <p:spPr>
          <a:xfrm>
            <a:off x="278295" y="338334"/>
            <a:ext cx="1437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99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#</a:t>
            </a:r>
            <a:r>
              <a:rPr lang="en-US" sz="240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99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Picture 2" descr="A paper with math equations and numbers&#10;&#10;AI-generated content may be incorrect.">
            <a:extLst>
              <a:ext uri="{FF2B5EF4-FFF2-40B4-BE49-F238E27FC236}">
                <a16:creationId xmlns:a16="http://schemas.microsoft.com/office/drawing/2014/main" id="{F12BF0E2-AA0F-0783-2C72-5AF8F7EA79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115" y="178278"/>
            <a:ext cx="4123152" cy="5587659"/>
          </a:xfrm>
          <a:prstGeom prst="rect">
            <a:avLst/>
          </a:prstGeom>
        </p:spPr>
      </p:pic>
      <p:pic>
        <p:nvPicPr>
          <p:cNvPr id="6" name="Picture 5" descr="A paper with writing on it&#10;&#10;AI-generated content may be incorrect.">
            <a:extLst>
              <a:ext uri="{FF2B5EF4-FFF2-40B4-BE49-F238E27FC236}">
                <a16:creationId xmlns:a16="http://schemas.microsoft.com/office/drawing/2014/main" id="{022B0DCE-823B-A9D7-04EC-49A73B7753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333" y="304521"/>
            <a:ext cx="4064310" cy="5461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25095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23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C1928B133C4484DA744DE2C474533EE" ma:contentTypeVersion="9" ma:contentTypeDescription="Create a new document." ma:contentTypeScope="" ma:versionID="394f8d9d663ec3be1c189ad211257885">
  <xsd:schema xmlns:xsd="http://www.w3.org/2001/XMLSchema" xmlns:xs="http://www.w3.org/2001/XMLSchema" xmlns:p="http://schemas.microsoft.com/office/2006/metadata/properties" xmlns:ns3="223ef2db-0893-4f2c-80cb-34d12adeb1a2" xmlns:ns4="90edb16a-e16d-4a46-93b1-d1720eac5d36" targetNamespace="http://schemas.microsoft.com/office/2006/metadata/properties" ma:root="true" ma:fieldsID="58a1596200126c64364b87c6485e8380" ns3:_="" ns4:_="">
    <xsd:import namespace="223ef2db-0893-4f2c-80cb-34d12adeb1a2"/>
    <xsd:import namespace="90edb16a-e16d-4a46-93b1-d1720eac5d3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3ef2db-0893-4f2c-80cb-34d12adeb1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edb16a-e16d-4a46-93b1-d1720eac5d3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23ef2db-0893-4f2c-80cb-34d12adeb1a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E1E0E90-8B4F-4F6C-82E3-3A2F5B7ED4FF}">
  <ds:schemaRefs>
    <ds:schemaRef ds:uri="223ef2db-0893-4f2c-80cb-34d12adeb1a2"/>
    <ds:schemaRef ds:uri="90edb16a-e16d-4a46-93b1-d1720eac5d3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D7BAEA9-74F6-4EBA-BF51-F8BA954F7DE4}">
  <ds:schemaRefs>
    <ds:schemaRef ds:uri="223ef2db-0893-4f2c-80cb-34d12adeb1a2"/>
    <ds:schemaRef ds:uri="90edb16a-e16d-4a46-93b1-d1720eac5d3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8C58362-D2DB-4C21-A853-47688751FE6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15</Slides>
  <Notes>15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Henry Glover</dc:creator>
  <cp:revision>1</cp:revision>
  <dcterms:created xsi:type="dcterms:W3CDTF">2025-02-19T04:15:38Z</dcterms:created>
  <dcterms:modified xsi:type="dcterms:W3CDTF">2025-02-24T02:06:18Z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0x010100BC1928B133C4484DA744DE2C474533EE</vt:lpwstr>
  </property>
</Properties>
</file>