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2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47868-4046-962B-BFC7-9631AC17EFAE}" v="16" dt="2025-02-17T06:27:10.113"/>
    <p1510:client id="{6B3735DE-9F94-40F7-8951-C318031001AC}" v="43" dt="2025-02-17T06:19:03.1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60"/>
  </p:normalViewPr>
  <p:slideViewPr>
    <p:cSldViewPr snapToGrid="0">
      <p:cViewPr varScale="1">
        <p:scale>
          <a:sx n="83" d="100"/>
          <a:sy n="83" d="100"/>
        </p:scale>
        <p:origin x="435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Glover" userId="S::haglover@usc.edu::a0ce32da-c85a-4fd7-aacf-c97e3e12fb49" providerId="AD" clId="Web-{22047868-4046-962B-BFC7-9631AC17EFAE}"/>
    <pc:docChg chg="modSld">
      <pc:chgData name="Henry Glover" userId="S::haglover@usc.edu::a0ce32da-c85a-4fd7-aacf-c97e3e12fb49" providerId="AD" clId="Web-{22047868-4046-962B-BFC7-9631AC17EFAE}" dt="2025-02-17T06:27:09.738" v="14" actId="20577"/>
      <pc:docMkLst>
        <pc:docMk/>
      </pc:docMkLst>
      <pc:sldChg chg="modSp">
        <pc:chgData name="Henry Glover" userId="S::haglover@usc.edu::a0ce32da-c85a-4fd7-aacf-c97e3e12fb49" providerId="AD" clId="Web-{22047868-4046-962B-BFC7-9631AC17EFAE}" dt="2025-02-17T06:27:09.738" v="14" actId="20577"/>
        <pc:sldMkLst>
          <pc:docMk/>
          <pc:sldMk cId="1298367448" sldId="257"/>
        </pc:sldMkLst>
        <pc:spChg chg="mod">
          <ac:chgData name="Henry Glover" userId="S::haglover@usc.edu::a0ce32da-c85a-4fd7-aacf-c97e3e12fb49" providerId="AD" clId="Web-{22047868-4046-962B-BFC7-9631AC17EFAE}" dt="2025-02-17T06:27:09.738" v="14" actId="20577"/>
          <ac:spMkLst>
            <pc:docMk/>
            <pc:sldMk cId="1298367448" sldId="257"/>
            <ac:spMk id="6" creationId="{B052FC31-AE96-8CD2-F61D-E1250AFBB6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3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4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1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2000" b="0">
                <a:solidFill>
                  <a:srgbClr val="000000"/>
                </a:solidFill>
              </a:defRPr>
            </a:lvl1pPr>
            <a:lvl2pPr lvl="1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1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5918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6197600" y="883568"/>
            <a:ext cx="59944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2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75805" y="883571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  <p:cxnSp>
        <p:nvCxnSpPr>
          <p:cNvPr id="47" name="Google Shape;47;p6"/>
          <p:cNvCxnSpPr/>
          <p:nvPr/>
        </p:nvCxnSpPr>
        <p:spPr>
          <a:xfrm>
            <a:off x="111453" y="3729789"/>
            <a:ext cx="119484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" name="Google Shape;48;p6"/>
          <p:cNvCxnSpPr/>
          <p:nvPr/>
        </p:nvCxnSpPr>
        <p:spPr>
          <a:xfrm>
            <a:off x="60960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97601" y="883571"/>
            <a:ext cx="59184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3"/>
          </p:nvPr>
        </p:nvSpPr>
        <p:spPr>
          <a:xfrm>
            <a:off x="75805" y="3704308"/>
            <a:ext cx="59184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4"/>
          </p:nvPr>
        </p:nvSpPr>
        <p:spPr>
          <a:xfrm>
            <a:off x="6197601" y="3704307"/>
            <a:ext cx="59184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420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1371600" y="883568"/>
            <a:ext cx="10749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828754" lvl="2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3047924" lvl="4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351280" y="883568"/>
            <a:ext cx="5273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2"/>
          </p:nvPr>
        </p:nvSpPr>
        <p:spPr>
          <a:xfrm>
            <a:off x="6725923" y="883568"/>
            <a:ext cx="54660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74" name="Google Shape;74;p10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75" name="Google Shape;75;p10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0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">
  <p:cSld name="3_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>
            <a:off x="1341120" y="883571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  <p:cxnSp>
        <p:nvCxnSpPr>
          <p:cNvPr id="83" name="Google Shape;83;p11"/>
          <p:cNvCxnSpPr/>
          <p:nvPr/>
        </p:nvCxnSpPr>
        <p:spPr>
          <a:xfrm>
            <a:off x="1341120" y="3729789"/>
            <a:ext cx="10718800" cy="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11"/>
          <p:cNvCxnSpPr/>
          <p:nvPr/>
        </p:nvCxnSpPr>
        <p:spPr>
          <a:xfrm>
            <a:off x="6705600" y="883568"/>
            <a:ext cx="0" cy="5645600"/>
          </a:xfrm>
          <a:prstGeom prst="straightConnector1">
            <a:avLst/>
          </a:prstGeom>
          <a:noFill/>
          <a:ln w="25400" cap="flat" cmpd="sng">
            <a:solidFill>
              <a:srgbClr val="9C1B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6776721" y="883571"/>
            <a:ext cx="5339600" cy="2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3"/>
          </p:nvPr>
        </p:nvSpPr>
        <p:spPr>
          <a:xfrm>
            <a:off x="1341120" y="3704308"/>
            <a:ext cx="5293200" cy="2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4"/>
          </p:nvPr>
        </p:nvSpPr>
        <p:spPr>
          <a:xfrm>
            <a:off x="6776721" y="3704307"/>
            <a:ext cx="5339600" cy="2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marL="1219170" lvl="1" indent="-4063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marL="1828754" lvl="2" indent="-397923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467"/>
            </a:lvl3pPr>
            <a:lvl4pPr marL="2438339" lvl="3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marL="3047924" lvl="4" indent="-38099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marL="3657509" lvl="5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6pPr>
            <a:lvl7pPr marL="4267093" lvl="6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7pPr>
            <a:lvl8pPr marL="4876678" lvl="7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8pPr>
            <a:lvl9pPr marL="5486263" lvl="8" indent="-42332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718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>
            <a:off x="1991361" y="2906713"/>
            <a:ext cx="93348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800">
                <a:solidFill>
                  <a:srgbClr val="888888"/>
                </a:solidFill>
              </a:defRPr>
            </a:lvl1pPr>
            <a:lvl2pPr marL="1219170" lvl="1" indent="-304792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467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4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0" y="873409"/>
            <a:ext cx="1270000" cy="56872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lang="en-US"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8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565" y="6550527"/>
            <a:ext cx="12192000" cy="307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05" y="883568"/>
            <a:ext cx="12045200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5807" y="6550529"/>
            <a:ext cx="15640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E58B6A0-BAE5-47E5-A1AE-EBAFCB0013C3}" type="datetimeFigureOut">
              <a:rPr lang="en-US" smtClean="0"/>
              <a:t>2/16/2025</a:t>
            </a:fld>
            <a:endParaRPr lang="en-US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639861" y="6550529"/>
            <a:ext cx="8833600" cy="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0841424" y="6550527"/>
            <a:ext cx="11828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AC9D0B6-06AD-4A2B-BC6C-1C3C331940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" y="2"/>
            <a:ext cx="2566735" cy="641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37600" y="-116906"/>
            <a:ext cx="3457965" cy="75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0" y="3"/>
            <a:ext cx="12192000" cy="883600"/>
          </a:xfrm>
          <a:prstGeom prst="rect">
            <a:avLst/>
          </a:prstGeom>
          <a:solidFill>
            <a:srgbClr val="9C1B1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title"/>
          </p:nvPr>
        </p:nvSpPr>
        <p:spPr>
          <a:xfrm>
            <a:off x="1178561" y="12327"/>
            <a:ext cx="9550400" cy="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675" y="-153990"/>
            <a:ext cx="1272255" cy="127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88824" y="1"/>
            <a:ext cx="1703176" cy="532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5560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2C2FA-2629-0D07-DCF1-011C8EC116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4 – Backup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886AD-8F66-E826-5C5D-1BE85A38C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Henry Glover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2/16/2025</a:t>
            </a:r>
          </a:p>
        </p:txBody>
      </p:sp>
    </p:spTree>
    <p:extLst>
      <p:ext uri="{BB962C8B-B14F-4D97-AF65-F5344CB8AC3E}">
        <p14:creationId xmlns:p14="http://schemas.microsoft.com/office/powerpoint/2010/main" val="4082864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A654-EC49-9E5F-F539-E516D3533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B231A8-CD69-7DE8-B0CA-8F4B8E0EC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4A19-EC51-43ED-F8FE-2194F0E34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5203562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settings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 and plastic settings are inputted from given parameters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linear run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plastic settings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For nonlinear run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plastic and elastic settings were used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430831" lvl="2" indent="0">
              <a:buNone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C9E0F31-D6A6-77D8-75FD-889F85563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881" y="1321984"/>
            <a:ext cx="2742929" cy="3626702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F5A8D32-6CA2-F9AC-6593-0ADBA7D9C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442" y="1358659"/>
            <a:ext cx="2692520" cy="359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CF7FB-B1C9-2D2C-9697-865A6CAC6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F1D657-A090-02F3-C826-17218AB58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6D260C-1BFD-1DFB-47CE-EE4470186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5491109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Parameters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Boundary conditions on the top, bottom, and right edge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linear run there was no pressure in the fuselage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nonlinear run both pressure and edge loading were inputted </a:t>
            </a:r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Edge loading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to 4885.88 * 0.1 = 488.85 Psi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loading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9.09 Psi from given data</a:t>
            </a:r>
          </a:p>
        </p:txBody>
      </p:sp>
      <p:pic>
        <p:nvPicPr>
          <p:cNvPr id="3" name="Picture 2" descr="A blue rectangular object with a window&#10;&#10;AI-generated content may be incorrect.">
            <a:extLst>
              <a:ext uri="{FF2B5EF4-FFF2-40B4-BE49-F238E27FC236}">
                <a16:creationId xmlns:a16="http://schemas.microsoft.com/office/drawing/2014/main" id="{CF8E4B34-4CC2-273E-0566-BA650157C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97" y="1431985"/>
            <a:ext cx="5893674" cy="1997016"/>
          </a:xfrm>
          <a:prstGeom prst="rect">
            <a:avLst/>
          </a:prstGeom>
        </p:spPr>
      </p:pic>
      <p:pic>
        <p:nvPicPr>
          <p:cNvPr id="9" name="Picture 8" descr="A blue rectangular object with a door&#10;&#10;AI-generated content may be incorrect.">
            <a:extLst>
              <a:ext uri="{FF2B5EF4-FFF2-40B4-BE49-F238E27FC236}">
                <a16:creationId xmlns:a16="http://schemas.microsoft.com/office/drawing/2014/main" id="{F770313A-0897-5842-45B0-2777DC0E7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97" y="3499881"/>
            <a:ext cx="5888966" cy="241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02129-79C4-5D45-A400-709EAA2A1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755EE7-6FE5-7A68-C7B4-9620744CD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1866F1-80C8-5751-CA0F-3CD2F7F6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5818913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(Linear)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The top figure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linear run with the plastic material property included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kumimoji="0" lang="en-US" sz="1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This was not needed and not required just used to make sure the model was working properly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The bottom figure (No plastic)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The max stress was 239400 Psi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2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trial was run with no plastic material property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Stress is expected to be higher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 to a flat plate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Nonlinear trial is need to see if this occurs  </a:t>
            </a:r>
          </a:p>
          <a:p>
            <a:pPr lvl="2">
              <a:buFont typeface="Arial" panose="020B0604020202020204" pitchFamily="34" charset="0"/>
              <a:buChar char="•"/>
            </a:pPr>
            <a:endParaRPr kumimoji="0" lang="en-US" sz="1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2">
              <a:buFont typeface="Arial" panose="020B0604020202020204" pitchFamily="34" charset="0"/>
              <a:buChar char="•"/>
            </a:pPr>
            <a:endParaRPr kumimoji="0" lang="en-US" sz="12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olorful object with white text&#10;&#10;AI-generated content may be incorrect.">
            <a:extLst>
              <a:ext uri="{FF2B5EF4-FFF2-40B4-BE49-F238E27FC236}">
                <a16:creationId xmlns:a16="http://schemas.microsoft.com/office/drawing/2014/main" id="{D07178C8-4516-0ADF-0830-8A2485C0E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83410"/>
            <a:ext cx="5882173" cy="2632253"/>
          </a:xfrm>
          <a:prstGeom prst="rect">
            <a:avLst/>
          </a:prstGeom>
        </p:spPr>
      </p:pic>
      <p:pic>
        <p:nvPicPr>
          <p:cNvPr id="8" name="Picture 7" descr="A blue object with a hole&#10;&#10;AI-generated content may be incorrect.">
            <a:extLst>
              <a:ext uri="{FF2B5EF4-FFF2-40B4-BE49-F238E27FC236}">
                <a16:creationId xmlns:a16="http://schemas.microsoft.com/office/drawing/2014/main" id="{B67B70B9-3320-8282-B8A1-EF01508D3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59509"/>
            <a:ext cx="6049992" cy="26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1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D4B53-1CAD-BCC6-6233-67E387B5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2C61EC-33CC-B637-8ED9-AA44D42D4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C31921-FF5D-E07A-637D-1D9EC2E3C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4990777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(Nonlinear)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and edge loading parameters were applied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Ngleom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turned on for nonlinear affects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Boundary conditions and axial load stay the same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Incrementation was changed to 1e08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stress = 52170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plastic deformation = 0.003237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can be seen at the corners of the fuselage door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13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Overtime the axial loading can be determinantal to the fuselage, introducing unwanted stress concentrations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13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shown in the bottom figure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13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Conical shell stress concentrations need a large F.S. and high margin</a:t>
            </a:r>
            <a:endParaRPr lang="en-US" sz="113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internal stress pushing against the fuselage shows a reduction in stress</a:t>
            </a:r>
          </a:p>
        </p:txBody>
      </p:sp>
      <p:pic>
        <p:nvPicPr>
          <p:cNvPr id="3" name="Picture 2" descr="A blue and black rectangular object with a rectangular hole&#10;&#10;AI-generated content may be incorrect.">
            <a:extLst>
              <a:ext uri="{FF2B5EF4-FFF2-40B4-BE49-F238E27FC236}">
                <a16:creationId xmlns:a16="http://schemas.microsoft.com/office/drawing/2014/main" id="{225EDD92-80E5-8971-F029-7EED82926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491" y="919130"/>
            <a:ext cx="6435306" cy="2797838"/>
          </a:xfrm>
          <a:prstGeom prst="rect">
            <a:avLst/>
          </a:prstGeom>
        </p:spPr>
      </p:pic>
      <p:pic>
        <p:nvPicPr>
          <p:cNvPr id="7" name="Picture 6" descr="A blue and black grid with a rectangular window&#10;&#10;AI-generated content may be incorrect.">
            <a:extLst>
              <a:ext uri="{FF2B5EF4-FFF2-40B4-BE49-F238E27FC236}">
                <a16:creationId xmlns:a16="http://schemas.microsoft.com/office/drawing/2014/main" id="{A6D2AA8A-C90C-2265-1AF8-CB63448D5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491" y="3752530"/>
            <a:ext cx="6435306" cy="275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10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5DBFD-194D-6938-0C78-2B7374122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5AA988-4029-2020-3BA4-10EEAD7B0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7D74A2-83F2-17CD-03B6-836882BBC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4386928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Parameters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Loading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 field stress = 30e3 Psi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tension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Properties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Aluminum 7075-T6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 = 10e6 Psi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= 0.3</a:t>
            </a:r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 Strength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50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e3 Psi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Strain = 0 </a:t>
            </a:r>
          </a:p>
          <a:p>
            <a:pPr marL="2438339" marR="0" lvl="3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Ultimate Strength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80e3 Psi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Strain = 0.05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x 40 in plate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in diameter = 0.5 radius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endParaRPr kumimoji="0" lang="en-US" sz="86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031949" lvl="3" indent="0">
              <a:buClr>
                <a:srgbClr val="000000"/>
              </a:buClr>
              <a:buSzPts val="1200"/>
              <a:buNone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1430831" lvl="2" indent="0">
              <a:buNone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88A2AC0-0492-7DEB-A0C7-85DE76B8F407}"/>
              </a:ext>
            </a:extLst>
          </p:cNvPr>
          <p:cNvSpPr txBox="1">
            <a:spLocks/>
          </p:cNvSpPr>
          <p:nvPr/>
        </p:nvSpPr>
        <p:spPr>
          <a:xfrm>
            <a:off x="5133759" y="972708"/>
            <a:ext cx="4386928" cy="5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063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97923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4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 eaLnBrk="1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 eaLnBrk="1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d/w = 1/40 = 0.025​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 = 2.9​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= 30 * 2.9 = 87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e3 Psi 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US" sz="866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1949" lvl="3" indent="0">
              <a:buClr>
                <a:srgbClr val="000000"/>
              </a:buClr>
              <a:buSzPts val="1200"/>
              <a:buFont typeface="Arial"/>
              <a:buNone/>
              <a:defRPr/>
            </a:pPr>
            <a:endParaRPr lang="en-US" sz="1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30831" lvl="2" indent="0">
              <a:buFont typeface="Arial"/>
              <a:buNone/>
            </a:pPr>
            <a:r>
              <a:rPr lang="en-US" sz="1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55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D1FA-80CB-D138-67AA-68002CE91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87F1E2-8184-F91D-B6E6-FA2BF72E2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19E8C8-EA99-1F6C-7CC1-28B62A8D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4386928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(Linear)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No plastic properties in the linear results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Left edge was constrained with x-symmetry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Left corner constrained with y-constraints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stress observed = 74790 Psi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Compared to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calculation: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%error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[(87000-74790)/74790]*100 = 16.32%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My error is quite high and not acceptable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Looking for a 10-15% margin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hand calc is close, but not as much as I would like to be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C5C7719B-A09E-F288-C558-67CD37BEE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44" y="1877751"/>
            <a:ext cx="7344834" cy="33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44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750D1-AEE3-D2AB-6EE0-B15234962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1AB4C1-201E-E888-0C02-CA3ED593E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BDFE0C-78ED-0BB4-40DB-78509D048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4139638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Results(Nonlinear)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chart on excel we get a peak stress of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60.1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will be compared to my nonlinear results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1430831" lvl="2" indent="0">
              <a:buNone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DE09D5-2D4D-C94C-FFE6-B1D761BFD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78943"/>
            <a:ext cx="4764583" cy="484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93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02318-60B4-74D0-FDE5-0E68AE43B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D199AE-3A77-A6B3-0D01-16C2D21D0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963601-958E-F320-CC06-B130229DE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4139638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Results(Nonlinear)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properties were included, and nonlinear effects were added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Ngleom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 observed stress = 53640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 plastic strain = 5.59e-3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hand calculations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[(60100-53640)/53640]*100 = 12.04%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hand calculation for the nonlinear results is much better than for the linear results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within the 10-15% range of overestimation from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Neuber’s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1430831" lvl="2" indent="0">
              <a:buNone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 descr="A green screen with a green background&#10;&#10;AI-generated content may be incorrect.">
            <a:extLst>
              <a:ext uri="{FF2B5EF4-FFF2-40B4-BE49-F238E27FC236}">
                <a16:creationId xmlns:a16="http://schemas.microsoft.com/office/drawing/2014/main" id="{6DB9917E-79B2-9F59-0386-5DBC8F14C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82" y="883527"/>
            <a:ext cx="7723517" cy="3173477"/>
          </a:xfrm>
          <a:prstGeom prst="rect">
            <a:avLst/>
          </a:prstGeom>
        </p:spPr>
      </p:pic>
      <p:pic>
        <p:nvPicPr>
          <p:cNvPr id="8" name="Picture 7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2F01CD2E-0F34-3EB4-3533-B52571F2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65" y="4120392"/>
            <a:ext cx="4830791" cy="268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9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76AD4D-C8B3-A0C2-E4DB-A98E468F1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52FC31-AE96-8CD2-F61D-E1250AFBB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6172595" cy="5666800"/>
          </a:xfrm>
        </p:spPr>
        <p:txBody>
          <a:bodyPr>
            <a:normAutofit/>
          </a:bodyPr>
          <a:lstStyle/>
          <a:p>
            <a:pPr marL="608965" indent="-422910"/>
            <a:r>
              <a:rPr lang="en-US" sz="1400" dirty="0">
                <a:latin typeface="Times New Roman"/>
                <a:cs typeface="Times New Roman"/>
              </a:rPr>
              <a:t>Given Parameters</a:t>
            </a:r>
          </a:p>
          <a:p>
            <a:pPr marL="1218565" lvl="1" indent="-405765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Hoop stress</a:t>
            </a:r>
          </a:p>
          <a:p>
            <a:pPr marL="1828165" lvl="2" indent="-39751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PR/t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11089.8 psi</a:t>
            </a:r>
          </a:p>
          <a:p>
            <a:pPr marL="1218565" marR="0" lvl="1" indent="-405765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Axial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stress</a:t>
            </a: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165" lvl="2" indent="-405765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PR/2t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5544.9 psi</a:t>
            </a:r>
          </a:p>
          <a:p>
            <a:pPr marL="1218565" lvl="1" indent="-405765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properties</a:t>
            </a:r>
          </a:p>
          <a:p>
            <a:pPr marL="1828165" lvl="2" indent="-39751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Hole diameter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0.5 in</a:t>
            </a:r>
          </a:p>
          <a:p>
            <a:pPr marL="1828165" lvl="2" indent="-39751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Distance between hole centers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 in</a:t>
            </a:r>
          </a:p>
          <a:p>
            <a:pPr marL="1828165" lvl="2" indent="-39751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differential</a:t>
            </a:r>
          </a:p>
          <a:p>
            <a:pPr marL="2437765" lvl="3" indent="-380365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37000 - 5000 ft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9.09 psi</a:t>
            </a:r>
          </a:p>
          <a:p>
            <a:pPr marL="1828165" lvl="2" indent="-39751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Radius of skin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122 in</a:t>
            </a:r>
          </a:p>
          <a:p>
            <a:pPr marL="1828165" lvl="2" indent="-397510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 = </a:t>
            </a:r>
            <a:r>
              <a:rPr lang="en-US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0.1 in</a:t>
            </a:r>
          </a:p>
          <a:p>
            <a:pPr marL="1218565" marR="0" lvl="1" indent="-405765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properties</a:t>
            </a:r>
          </a:p>
          <a:p>
            <a:pPr marL="1828165" lvl="2" indent="-405765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Aluminum 7075-T6</a:t>
            </a: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437765" lvl="3" indent="-405765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= 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10400e3 Psi </a:t>
            </a:r>
          </a:p>
          <a:p>
            <a:pPr marL="2437765" lvl="3" indent="-405765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 =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0.33</a:t>
            </a:r>
            <a:endParaRPr lang="en-US" sz="1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165" lvl="2" indent="-397510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F51515-0E23-A1B6-BAD6-C14AFB12A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354" y="1978633"/>
            <a:ext cx="4903905" cy="21016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88F143-8ACB-FF89-CA18-90A5000567A7}"/>
              </a:ext>
            </a:extLst>
          </p:cNvPr>
          <p:cNvSpPr txBox="1"/>
          <p:nvPr/>
        </p:nvSpPr>
        <p:spPr>
          <a:xfrm>
            <a:off x="6509157" y="4181810"/>
            <a:ext cx="5022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From homework</a:t>
            </a:r>
          </a:p>
        </p:txBody>
      </p:sp>
    </p:spTree>
    <p:extLst>
      <p:ext uri="{BB962C8B-B14F-4D97-AF65-F5344CB8AC3E}">
        <p14:creationId xmlns:p14="http://schemas.microsoft.com/office/powerpoint/2010/main" val="129836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A21F-454D-75F9-A35E-5AA90C3C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0596F4-5596-4DF1-3B89-03DDD780F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364DEF76-75CE-F15E-607D-BD1E31071DB2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5804" y="883568"/>
                <a:ext cx="6172595" cy="5666800"/>
              </a:xfrm>
            </p:spPr>
            <p:txBody>
              <a:bodyPr>
                <a:normAutofit/>
              </a:bodyPr>
              <a:lstStyle/>
              <a:p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Hand Calculations</a:t>
                </a: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Hand calculations</a:t>
                </a: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Calibri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Calibri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Calibri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Calibri"/>
                </a:endParaRP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Axial = 2.63 * 5545 = 14586 Psi </a:t>
                </a: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Calibri"/>
                  </a:rPr>
                  <a:t>Hoop = 2.26 * 11090 = 25088 Psi</a:t>
                </a: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Von Misses Stress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sz="1400" i="1">
                            <a:latin typeface="Cambria Math" panose="02040503050406030204" pitchFamily="18" charset="0"/>
                          </a:rPr>
                          <m:t>σ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400" b="0" i="1" baseline="30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sz="1400" i="1">
                            <a:latin typeface="Cambria Math" panose="02040503050406030204" pitchFamily="18" charset="0"/>
                          </a:rPr>
                          <m:t>σ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400" b="0" i="1" baseline="3000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29020 </a:t>
                </a:r>
              </a:p>
              <a:p>
                <a:pPr marL="1219170" marR="0" lvl="1" indent="-406390" algn="l" defTabSz="914400" rtl="0" eaLnBrk="1" fontAlgn="auto" latinLnBrk="0" hangingPunct="1">
                  <a:lnSpc>
                    <a:spcPct val="100000"/>
                  </a:lnSpc>
                  <a:spcBef>
                    <a:spcPts val="267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endParaRPr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364DEF76-75CE-F15E-607D-BD1E31071D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5804" y="883568"/>
                <a:ext cx="6172595" cy="5666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D63C9C38-322F-6E0F-E767-F937037BE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09123"/>
            <a:ext cx="5943600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23C7B2-EB3F-61C8-B48A-CF3B1A5397B4}"/>
              </a:ext>
            </a:extLst>
          </p:cNvPr>
          <p:cNvSpPr txBox="1"/>
          <p:nvPr/>
        </p:nvSpPr>
        <p:spPr>
          <a:xfrm>
            <a:off x="6632948" y="4148877"/>
            <a:ext cx="5022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From homework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83DDD0-8BE8-F226-12B3-2250D42A4BF3}"/>
                  </a:ext>
                </a:extLst>
              </p:cNvPr>
              <p:cNvSpPr txBox="1"/>
              <p:nvPr/>
            </p:nvSpPr>
            <p:spPr>
              <a:xfrm>
                <a:off x="431522" y="1572129"/>
                <a:ext cx="6006353" cy="4840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en-US" sz="1400" b="0" i="1" baseline="-250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baseline="-2500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1400" baseline="-25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σ</m:t>
                          </m:r>
                          <m:r>
                            <m:rPr>
                              <m:nor/>
                            </m:rPr>
                            <a:rPr lang="en-US" sz="1400" b="0" i="0" baseline="-25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=3−1.061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−2.136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baseline="30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+1.877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baseline="300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1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83DDD0-8BE8-F226-12B3-2250D42A4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22" y="1572129"/>
                <a:ext cx="6006353" cy="4840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94311-77F2-B555-FCB3-583CFE3DE096}"/>
                  </a:ext>
                </a:extLst>
              </p:cNvPr>
              <p:cNvSpPr txBox="1"/>
              <p:nvPr/>
            </p:nvSpPr>
            <p:spPr>
              <a:xfrm>
                <a:off x="431522" y="2107316"/>
                <a:ext cx="6006353" cy="4840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en-US" sz="1400" b="0" i="1" baseline="-250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baseline="-2500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1400" baseline="-25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σ</m:t>
                          </m:r>
                          <m:r>
                            <m:rPr>
                              <m:nor/>
                            </m:rPr>
                            <a:rPr lang="en-US" sz="1400" b="0" i="0" baseline="-250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=3−3.057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+0.214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baseline="30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+0.843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2∗0.25</m:t>
                              </m:r>
                            </m:num>
                            <m:den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1400" b="0" i="1" baseline="300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𝟐𝟔</m:t>
                      </m:r>
                    </m:oMath>
                  </m:oMathPara>
                </a14:m>
                <a:endParaRPr lang="en-US" sz="1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94311-77F2-B555-FCB3-583CFE3DE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22" y="2107316"/>
                <a:ext cx="6006353" cy="4840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66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0EBE-3841-EED2-BDC8-ED49F5B03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429032-4F32-6BF3-FE51-1CB7F501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0A6917-010A-8D85-3CC0-507C5D5B7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Geometry is defined and setup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Radius for the circles are made and trimmed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is made to make mesh definable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steps follow the given properties</a:t>
            </a:r>
          </a:p>
        </p:txBody>
      </p:sp>
      <p:pic>
        <p:nvPicPr>
          <p:cNvPr id="7" name="Picture 6" descr="A blueprint with lines and circles&#10;&#10;AI-generated content may be incorrect.">
            <a:extLst>
              <a:ext uri="{FF2B5EF4-FFF2-40B4-BE49-F238E27FC236}">
                <a16:creationId xmlns:a16="http://schemas.microsoft.com/office/drawing/2014/main" id="{11BBCB05-33CD-63C3-7A87-3F694120E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03" y="883527"/>
            <a:ext cx="5169584" cy="2396662"/>
          </a:xfrm>
          <a:prstGeom prst="rect">
            <a:avLst/>
          </a:prstGeom>
        </p:spPr>
      </p:pic>
      <p:pic>
        <p:nvPicPr>
          <p:cNvPr id="9" name="Picture 8" descr="A white square with holes in it&#10;&#10;AI-generated content may be incorrect.">
            <a:extLst>
              <a:ext uri="{FF2B5EF4-FFF2-40B4-BE49-F238E27FC236}">
                <a16:creationId xmlns:a16="http://schemas.microsoft.com/office/drawing/2014/main" id="{AE178DA6-E2C4-3AF1-D7C5-66F363938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334" y="3577812"/>
            <a:ext cx="5277853" cy="2263597"/>
          </a:xfrm>
          <a:prstGeom prst="rect">
            <a:avLst/>
          </a:prstGeom>
        </p:spPr>
      </p:pic>
      <p:pic>
        <p:nvPicPr>
          <p:cNvPr id="10" name="Picture 9" descr="A grid with circles and lines&#10;&#10;AI-generated content may be incorrect.">
            <a:extLst>
              <a:ext uri="{FF2B5EF4-FFF2-40B4-BE49-F238E27FC236}">
                <a16:creationId xmlns:a16="http://schemas.microsoft.com/office/drawing/2014/main" id="{646D179D-6525-F647-3658-1EFE15DDBD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13" y="3531130"/>
            <a:ext cx="5106932" cy="231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F1E98-658B-F06E-0A35-3B9D2EF05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35181B-3724-ECDE-305F-D43130CA8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524456-0B89-2382-0AC6-3FE13C5D4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latin typeface="14"/>
                <a:cs typeface="Times New Roman" panose="02020603050405020304" pitchFamily="18" charset="0"/>
              </a:rPr>
              <a:t>Inputs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Mesh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set to 0.0125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 and discretization is good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inside the half circle at the edge, mesh is set to 20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rest of the 4 holes, mesh is set to 40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 forward with this mesh </a:t>
            </a:r>
          </a:p>
          <a:p>
            <a:pPr lvl="1">
              <a:buFont typeface="Arial" panose="020B0604020202020204" pitchFamily="34" charset="0"/>
              <a:buChar char="•"/>
            </a:pPr>
            <a:endParaRPr kumimoji="0" lang="en-US" sz="10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black and blue grid&#10;&#10;AI-generated content may be incorrect.">
            <a:extLst>
              <a:ext uri="{FF2B5EF4-FFF2-40B4-BE49-F238E27FC236}">
                <a16:creationId xmlns:a16="http://schemas.microsoft.com/office/drawing/2014/main" id="{6F8254D6-7F21-688B-4319-014E2A7E4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27" y="2501659"/>
            <a:ext cx="8807164" cy="376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3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1040-38E1-7873-6638-3CCB3C0B9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F81251-AC67-00A0-0B1E-3F5FB92B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25BA61-3928-937C-8B47-E1EDD10F6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Boundary conditions are set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ue square with orange dots&#10;&#10;AI-generated content may be incorrect.">
            <a:extLst>
              <a:ext uri="{FF2B5EF4-FFF2-40B4-BE49-F238E27FC236}">
                <a16:creationId xmlns:a16="http://schemas.microsoft.com/office/drawing/2014/main" id="{032658F7-B74F-92BE-810C-519C068DD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49" y="2014326"/>
            <a:ext cx="7908413" cy="347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7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13788-4CBB-7E89-6DC0-F3D1F822E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A4BEDC-D14F-0021-8AAB-5B6125236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DE2FB3-1275-166F-9C43-B36EC0404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5" y="883568"/>
            <a:ext cx="4874687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calculations say we are supposed to get 29020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results differ slightly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get a max stress of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33020 Psi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12.11%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error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Margin of safety = 1.5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margin of safety calculates to 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0.37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error is quite high but still adequate for this design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The margin of safety is positive but not as good as my other groupmates </a:t>
            </a: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F25CF0F-2ECA-6777-E2CE-A561B43E9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92" y="1800046"/>
            <a:ext cx="7028421" cy="29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2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CFBF-CFB9-F49E-3340-EF0F10EB6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A15F1B-03DE-21EE-130D-BB7326AF0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855970-5AB1-C0C6-1503-BC31850DC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6172595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Parameters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x 500 plate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 = 0.1 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= 9.09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Radius = 215/2 = 107.5 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Hoop load = </a:t>
            </a:r>
            <a:r>
              <a:rPr lang="en-US" sz="11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 = 9771.75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Axial load = </a:t>
            </a:r>
            <a:r>
              <a:rPr lang="en-US" sz="113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/2t = 4885.88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1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Door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Height = 74 in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Width = 42 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Corner Radius = 7 in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13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Height = 18.74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Width = 10.74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Corner Radius = 5 in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lvl="2"/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ue rectangle with lines and dots&#10;&#10;AI-generated content may be incorrect.">
            <a:extLst>
              <a:ext uri="{FF2B5EF4-FFF2-40B4-BE49-F238E27FC236}">
                <a16:creationId xmlns:a16="http://schemas.microsoft.com/office/drawing/2014/main" id="{C9E61FAD-5C20-4FA5-737A-7185191AF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27" y="2286012"/>
            <a:ext cx="6855125" cy="228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47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B4456-29E4-8FEF-FA00-56C148149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EB998D-0209-A6EC-A4ED-671660B7E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FB4D8D-7CCE-698C-40E5-378DC0E6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04" y="883568"/>
            <a:ext cx="6172595" cy="5666800"/>
          </a:xfrm>
        </p:spPr>
        <p:txBody>
          <a:bodyPr>
            <a:norm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extruded cut is shown to the right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Partitions were made around the door and window to discretize the mesh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white object with a hole&#10;&#10;AI-generated content may be incorrect.">
            <a:extLst>
              <a:ext uri="{FF2B5EF4-FFF2-40B4-BE49-F238E27FC236}">
                <a16:creationId xmlns:a16="http://schemas.microsoft.com/office/drawing/2014/main" id="{B5E75A73-D304-0BAA-0E93-742558462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577" y="1061279"/>
            <a:ext cx="5095336" cy="2090790"/>
          </a:xfrm>
          <a:prstGeom prst="rect">
            <a:avLst/>
          </a:prstGeom>
        </p:spPr>
      </p:pic>
      <p:pic>
        <p:nvPicPr>
          <p:cNvPr id="9" name="Picture 8" descr="A white object with a hole in the middle&#10;&#10;AI-generated content may be incorrect.">
            <a:extLst>
              <a:ext uri="{FF2B5EF4-FFF2-40B4-BE49-F238E27FC236}">
                <a16:creationId xmlns:a16="http://schemas.microsoft.com/office/drawing/2014/main" id="{405F1B34-6045-4BB8-8F81-DD0359BB8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577" y="3636467"/>
            <a:ext cx="5095336" cy="216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0712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0BBF479F-545E-4804-8C08-A9927D26A7DA}" vid="{7700EE42-B345-4EDE-ADF8-D3CA5A33478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3ef2db-0893-4f2c-80cb-34d12adeb1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928B133C4484DA744DE2C474533EE" ma:contentTypeVersion="9" ma:contentTypeDescription="Create a new document." ma:contentTypeScope="" ma:versionID="394f8d9d663ec3be1c189ad211257885">
  <xsd:schema xmlns:xsd="http://www.w3.org/2001/XMLSchema" xmlns:xs="http://www.w3.org/2001/XMLSchema" xmlns:p="http://schemas.microsoft.com/office/2006/metadata/properties" xmlns:ns3="223ef2db-0893-4f2c-80cb-34d12adeb1a2" xmlns:ns4="90edb16a-e16d-4a46-93b1-d1720eac5d36" targetNamespace="http://schemas.microsoft.com/office/2006/metadata/properties" ma:root="true" ma:fieldsID="58a1596200126c64364b87c6485e8380" ns3:_="" ns4:_="">
    <xsd:import namespace="223ef2db-0893-4f2c-80cb-34d12adeb1a2"/>
    <xsd:import namespace="90edb16a-e16d-4a46-93b1-d1720eac5d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f2db-0893-4f2c-80cb-34d12adeb1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db16a-e16d-4a46-93b1-d1720eac5d3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59AECA-C12D-4427-BB03-77DFAD5011BB}">
  <ds:schemaRefs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90edb16a-e16d-4a46-93b1-d1720eac5d36"/>
    <ds:schemaRef ds:uri="http://schemas.microsoft.com/office/infopath/2007/PartnerControls"/>
    <ds:schemaRef ds:uri="http://schemas.openxmlformats.org/package/2006/metadata/core-properties"/>
    <ds:schemaRef ds:uri="223ef2db-0893-4f2c-80cb-34d12adeb1a2"/>
  </ds:schemaRefs>
</ds:datastoreItem>
</file>

<file path=customXml/itemProps2.xml><?xml version="1.0" encoding="utf-8"?>
<ds:datastoreItem xmlns:ds="http://schemas.openxmlformats.org/officeDocument/2006/customXml" ds:itemID="{3236456E-0DCA-4E07-B497-202D5DD761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8AC605-132A-4632-9E01-182B411D44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3ef2db-0893-4f2c-80cb-34d12adeb1a2"/>
    <ds:schemaRef ds:uri="90edb16a-e16d-4a46-93b1-d1720eac5d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901</Words>
  <Application>Microsoft Office PowerPoint</Application>
  <PresentationFormat>Widescreen</PresentationFormat>
  <Paragraphs>182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Theme2</vt:lpstr>
      <vt:lpstr>Project 4 – Backup </vt:lpstr>
      <vt:lpstr>Question 1</vt:lpstr>
      <vt:lpstr>Question 1</vt:lpstr>
      <vt:lpstr>Question 1</vt:lpstr>
      <vt:lpstr>Question 1</vt:lpstr>
      <vt:lpstr>Question 1</vt:lpstr>
      <vt:lpstr>Question 1</vt:lpstr>
      <vt:lpstr>Question 2</vt:lpstr>
      <vt:lpstr>Question 2</vt:lpstr>
      <vt:lpstr>Question 2</vt:lpstr>
      <vt:lpstr>Question 2</vt:lpstr>
      <vt:lpstr>Question 2</vt:lpstr>
      <vt:lpstr>Question 2</vt:lpstr>
      <vt:lpstr>Question 3</vt:lpstr>
      <vt:lpstr>Question 3</vt:lpstr>
      <vt:lpstr>Question 3</vt:lpstr>
      <vt:lpstr>Question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4</cp:revision>
  <dcterms:created xsi:type="dcterms:W3CDTF">2025-02-17T03:41:06Z</dcterms:created>
  <dcterms:modified xsi:type="dcterms:W3CDTF">2025-02-17T06:27:11Z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0x010100BC1928B133C4484DA744DE2C474533EE</vt:lpwstr>
  </property>
</Properties>
</file>