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df" ContentType="application/pd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4"/>
  </p:sldMasterIdLst>
  <p:notesMasterIdLst>
    <p:notesMasterId r:id="rId24"/>
  </p:notesMasterIdLst>
  <p:sldIdLst>
    <p:sldId id="260" r:id="rId5"/>
    <p:sldId id="261" r:id="rId6"/>
    <p:sldId id="262" r:id="rId7"/>
    <p:sldId id="263" r:id="rId8"/>
    <p:sldId id="264" r:id="rId9"/>
    <p:sldId id="265" r:id="rId10"/>
    <p:sldId id="281" r:id="rId11"/>
    <p:sldId id="285" r:id="rId12"/>
    <p:sldId id="276" r:id="rId13"/>
    <p:sldId id="278" r:id="rId14"/>
    <p:sldId id="279" r:id="rId15"/>
    <p:sldId id="267" r:id="rId16"/>
    <p:sldId id="266" r:id="rId17"/>
    <p:sldId id="273" r:id="rId18"/>
    <p:sldId id="269" r:id="rId19"/>
    <p:sldId id="271" r:id="rId20"/>
    <p:sldId id="272" r:id="rId21"/>
    <p:sldId id="274" r:id="rId22"/>
    <p:sldId id="275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A37E996-6B28-8A8E-48CE-55B889E19DAB}" v="6" dt="2025-02-11T05:55:30.658"/>
    <p1510:client id="{BF0E535D-5EE8-4EA0-A479-EEFA745AA160}" v="31" dt="2025-02-11T04:28:45.822"/>
    <p1510:client id="{C25A0F54-8B0C-43BB-80AA-F8BE2728D9EB}" v="53" dt="2025-02-11T04:46:05.21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06" autoAdjust="0"/>
    <p:restoredTop sz="94660"/>
  </p:normalViewPr>
  <p:slideViewPr>
    <p:cSldViewPr snapToGrid="0">
      <p:cViewPr varScale="1">
        <p:scale>
          <a:sx n="87" d="100"/>
          <a:sy n="87" d="100"/>
        </p:scale>
        <p:origin x="77" y="7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nry Glover" userId="S::haglover@usc.edu::a0ce32da-c85a-4fd7-aacf-c97e3e12fb49" providerId="AD" clId="Web-{6A37E996-6B28-8A8E-48CE-55B889E19DAB}"/>
    <pc:docChg chg="sldOrd">
      <pc:chgData name="Henry Glover" userId="S::haglover@usc.edu::a0ce32da-c85a-4fd7-aacf-c97e3e12fb49" providerId="AD" clId="Web-{6A37E996-6B28-8A8E-48CE-55B889E19DAB}" dt="2025-02-11T05:55:30.658" v="5"/>
      <pc:docMkLst>
        <pc:docMk/>
      </pc:docMkLst>
      <pc:sldChg chg="ord">
        <pc:chgData name="Henry Glover" userId="S::haglover@usc.edu::a0ce32da-c85a-4fd7-aacf-c97e3e12fb49" providerId="AD" clId="Web-{6A37E996-6B28-8A8E-48CE-55B889E19DAB}" dt="2025-02-11T05:55:30.658" v="5"/>
        <pc:sldMkLst>
          <pc:docMk/>
          <pc:sldMk cId="0" sldId="260"/>
        </pc:sldMkLst>
      </pc:sldChg>
      <pc:sldChg chg="ord">
        <pc:chgData name="Henry Glover" userId="S::haglover@usc.edu::a0ce32da-c85a-4fd7-aacf-c97e3e12fb49" providerId="AD" clId="Web-{6A37E996-6B28-8A8E-48CE-55B889E19DAB}" dt="2025-02-11T05:55:30.658" v="4"/>
        <pc:sldMkLst>
          <pc:docMk/>
          <pc:sldMk cId="705081055" sldId="261"/>
        </pc:sldMkLst>
      </pc:sldChg>
      <pc:sldChg chg="ord">
        <pc:chgData name="Henry Glover" userId="S::haglover@usc.edu::a0ce32da-c85a-4fd7-aacf-c97e3e12fb49" providerId="AD" clId="Web-{6A37E996-6B28-8A8E-48CE-55B889E19DAB}" dt="2025-02-11T05:55:30.658" v="3"/>
        <pc:sldMkLst>
          <pc:docMk/>
          <pc:sldMk cId="337109209" sldId="262"/>
        </pc:sldMkLst>
      </pc:sldChg>
      <pc:sldChg chg="ord">
        <pc:chgData name="Henry Glover" userId="S::haglover@usc.edu::a0ce32da-c85a-4fd7-aacf-c97e3e12fb49" providerId="AD" clId="Web-{6A37E996-6B28-8A8E-48CE-55B889E19DAB}" dt="2025-02-11T05:55:30.658" v="2"/>
        <pc:sldMkLst>
          <pc:docMk/>
          <pc:sldMk cId="4251673463" sldId="263"/>
        </pc:sldMkLst>
      </pc:sldChg>
      <pc:sldChg chg="ord">
        <pc:chgData name="Henry Glover" userId="S::haglover@usc.edu::a0ce32da-c85a-4fd7-aacf-c97e3e12fb49" providerId="AD" clId="Web-{6A37E996-6B28-8A8E-48CE-55B889E19DAB}" dt="2025-02-11T05:55:30.658" v="1"/>
        <pc:sldMkLst>
          <pc:docMk/>
          <pc:sldMk cId="817738298" sldId="264"/>
        </pc:sldMkLst>
      </pc:sldChg>
      <pc:sldChg chg="ord">
        <pc:chgData name="Henry Glover" userId="S::haglover@usc.edu::a0ce32da-c85a-4fd7-aacf-c97e3e12fb49" providerId="AD" clId="Web-{6A37E996-6B28-8A8E-48CE-55B889E19DAB}" dt="2025-02-11T05:55:30.658" v="0"/>
        <pc:sldMkLst>
          <pc:docMk/>
          <pc:sldMk cId="575813796" sldId="26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A6BE76-4CAE-49B3-8D9D-B57D1CD9D758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47B780-C102-4036-886D-017EF96B3F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0977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A28673-9CD6-4E7B-8559-FB4C7370E5C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19052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54B76D-CED5-8D58-CDCC-728C7601B4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841249A-8A65-3606-6F15-E6EC01C12D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562FFE6-1197-CD15-DCB3-82EB8EDB3D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4BC4DB-50E0-1420-E87C-B8168897B0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A28673-9CD6-4E7B-8559-FB4C7370E5C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11650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1F7AB-8A61-76C6-41D1-A5AE7A7D75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D5D63A1-EA50-383D-489F-784AE13484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980FA89-097D-55CA-C2E6-42E1714ACF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F7914B-46B0-C49A-C592-0FE922C53E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A28673-9CD6-4E7B-8559-FB4C7370E5C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37630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AAF029-B7F6-E2A5-4831-D22FFCCC1D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0A16334-9F15-9FA6-CE4E-E57428408C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5968194-0BA1-2063-77E1-F8B5642E9F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66BE21-E615-C593-2C1E-6CB90A3568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A28673-9CD6-4E7B-8559-FB4C7370E5C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78247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552326-6015-9C0C-90E3-FEA6993FF4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46CBB2-0150-2269-3BB8-4B3A8F023A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BDC0D6F-045C-E6ED-EADA-FA710EC54A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3D87B8-0889-9699-0340-9CFE2EE814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A28673-9CD6-4E7B-8559-FB4C7370E5C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78073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89204D-6A1A-C532-228D-AE9D61B0CC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48ACC4-E88F-2B85-23B8-864B98CC54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B095A61-45E6-396F-55B8-A3B8D407DE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03370A-320C-ACFF-AC64-FF78A6D03A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A28673-9CD6-4E7B-8559-FB4C7370E5C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09471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FD9293-1986-7A83-29F1-A55E52D8D7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1418600-5F4E-E1B7-1911-6606CC54D8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58467D0-29E8-0054-E45D-303C6BB975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B5368D-D8C8-89AD-8EC3-33E1320D4B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A28673-9CD6-4E7B-8559-FB4C7370E5C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58932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7A76E4-22E1-4475-52FD-16FE787170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FE556BD-B3E0-2CE7-4C0A-4997D45CE7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7B931C6-E850-55D7-DEDA-5C751ABC6B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0A53C0-C339-CE27-705D-8C6E2852BD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A28673-9CD6-4E7B-8559-FB4C7370E5C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54120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7DDEF8-E7A8-8565-5B57-FE232A7E1D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CA0A03-8D96-C3F1-B808-A498DDD2DA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4625CB2-2890-E602-D824-091B5B49D3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01CF48-3E28-022C-0E4F-76AEB063FA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A28673-9CD6-4E7B-8559-FB4C7370E5C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25307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D3AB64-74AC-8F69-D215-D03A124E0A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21954C0-F212-DD08-A148-0F1F29E598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030842-991F-9A34-2EC4-9BE81D2868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BC1E57-A864-6C97-53D0-B30615EFC3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A28673-9CD6-4E7B-8559-FB4C7370E5C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041801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5959A1-2633-D4CE-7216-09789E0255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BA546E4-49AB-DA5F-251C-4FF7648A12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F978EAB-1BBD-6200-95F7-923FFE95EB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891D44-8B81-974D-403B-4CE68E2420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A28673-9CD6-4E7B-8559-FB4C7370E5C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5714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A28673-9CD6-4E7B-8559-FB4C7370E5C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79007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FB61A6-2F87-21AC-BC91-22C166A2D1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B688E22-9A18-5DEC-8309-DECB357C66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E14BF12-FCDE-70C4-A932-76A36D266B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6D595F-6B56-0F88-BD4E-849939922B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A28673-9CD6-4E7B-8559-FB4C7370E5C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10398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37C3EA-DE3D-A60F-285C-3C885E0B97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446682-5457-58BE-611B-FD5FB70DEA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E38DD11-BFD1-D914-4E67-41E4B4ABE4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https://arc.aiaa.org/doi/10.2514/6.2021-0206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3EA250-865B-618A-C1AA-C00041EF69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A28673-9CD6-4E7B-8559-FB4C7370E5C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32995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933E7C-4B9B-31D4-7534-81911562F8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824A34E-C1BF-EC2D-0D20-8A7B1E0E87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2686A34-F889-D7CA-454F-2A2EB2B72B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D9580C-D914-62EF-6047-E64C09F64C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A28673-9CD6-4E7B-8559-FB4C7370E5C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36189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93EA57-7425-80B2-A2FA-D44CD53FA9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E6AE26F-9D9D-1382-5D86-4FCE00FE7D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E9013BF-7304-1754-ECDD-2F44806E15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CD36EB-FE7A-3162-31AA-5DD3B571A7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A28673-9CD6-4E7B-8559-FB4C7370E5C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66128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0A83A8-FFE5-46DF-DA6B-8A814104D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30A4008-3117-3286-085A-4C381E1773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323FE18-C25F-EC31-ABAC-BB613B8753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49A42B-834C-B01B-567D-734A9F51AF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A28673-9CD6-4E7B-8559-FB4C7370E5C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71560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F3D8ED-D994-EDC9-FE49-CB6A1A7541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60B4FD-717F-B286-B2F4-88D02CD1BD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D6DA633-AB03-9FFF-47E4-B9FABFBCDD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7C0EC9-E15A-B678-9725-5086E77D3F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A28673-9CD6-4E7B-8559-FB4C7370E5C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53446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408899-9230-3479-EB4B-626723B80C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C76B7C7-2936-661C-5347-8CD8123C2F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98DDDA3-57AF-0AFC-218A-BB7AA22824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3DF58F-24F0-9C24-4373-857E0BDB8E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A28673-9CD6-4E7B-8559-FB4C7370E5C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27815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0885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2" Type="http://schemas.openxmlformats.org/officeDocument/2006/relationships/image" Target="../media/image3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11" Type="http://schemas.openxmlformats.org/officeDocument/2006/relationships/image" Target="../media/image4.pdf"/><Relationship Id="rId5" Type="http://schemas.openxmlformats.org/officeDocument/2006/relationships/image" Target="../media/image1.png"/><Relationship Id="rId10" Type="http://schemas.openxmlformats.org/officeDocument/2006/relationships/image" Target="../media/image2.png"/><Relationship Id="rId4" Type="http://schemas.openxmlformats.org/officeDocument/2006/relationships/image" Target="../media/image1.pdf"/><Relationship Id="rId9" Type="http://schemas.openxmlformats.org/officeDocument/2006/relationships/image" Target="../media/image2.pd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5803900"/>
            <a:ext cx="12192000" cy="105271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Rectangle 7"/>
          <p:cNvSpPr/>
          <p:nvPr userDrawn="1"/>
        </p:nvSpPr>
        <p:spPr>
          <a:xfrm flipV="1">
            <a:off x="0" y="5778500"/>
            <a:ext cx="12192000" cy="50800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1" name="Picture 10" descr="Small Use Shield_GoldOnTrans.eps"/>
          <p:cNvPicPr>
            <a:picLocks noChangeAspect="1"/>
          </p:cNvPicPr>
          <p:nvPr userDrawn="1"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10934703" y="238128"/>
            <a:ext cx="997652" cy="748239"/>
          </a:xfrm>
          <a:prstGeom prst="rect">
            <a:avLst/>
          </a:prstGeom>
        </p:spPr>
      </p:pic>
      <p:pic>
        <p:nvPicPr>
          <p:cNvPr id="9" name="Picture 8" descr="1-lineWordmark_GoldOnCard_NoBG.eps"/>
          <p:cNvPicPr>
            <a:picLocks noChangeAspect="1"/>
          </p:cNvPicPr>
          <p:nvPr userDrawn="1"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9"/>
              <a:stretch>
                <a:fillRect/>
              </a:stretch>
            </p:blipFill>
          </mc:Choice>
          <mc:Fallback>
            <p:blipFill>
              <a:blip r:embed="rId10"/>
              <a:stretch>
                <a:fillRect/>
              </a:stretch>
            </p:blipFill>
          </mc:Fallback>
        </mc:AlternateContent>
        <p:spPr>
          <a:xfrm>
            <a:off x="9330267" y="6462030"/>
            <a:ext cx="2429501" cy="154821"/>
          </a:xfrm>
          <a:prstGeom prst="rect">
            <a:avLst/>
          </a:prstGeom>
        </p:spPr>
      </p:pic>
      <p:pic>
        <p:nvPicPr>
          <p:cNvPr id="12" name="Picture 11" descr="Formal_Viterbi_GoldOnCard_NoBG.eps"/>
          <p:cNvPicPr>
            <a:picLocks noChangeAspect="1"/>
          </p:cNvPicPr>
          <p:nvPr userDrawn="1"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11"/>
              <a:stretch>
                <a:fillRect/>
              </a:stretch>
            </p:blipFill>
          </mc:Choice>
          <mc:Fallback>
            <p:blipFill>
              <a:blip r:embed="rId12"/>
              <a:stretch>
                <a:fillRect/>
              </a:stretch>
            </p:blipFill>
          </mc:Fallback>
        </mc:AlternateContent>
        <p:spPr>
          <a:xfrm>
            <a:off x="389469" y="6138310"/>
            <a:ext cx="2322251" cy="47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632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F8AA5F7-3E01-E255-B393-9C2541C6D049}"/>
              </a:ext>
            </a:extLst>
          </p:cNvPr>
          <p:cNvSpPr txBox="1"/>
          <p:nvPr/>
        </p:nvSpPr>
        <p:spPr>
          <a:xfrm>
            <a:off x="3078480" y="1908313"/>
            <a:ext cx="603504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AME 585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0CD3054-FBFA-5C89-AA15-B35C4B7608DD}"/>
              </a:ext>
            </a:extLst>
          </p:cNvPr>
          <p:cNvSpPr txBox="1"/>
          <p:nvPr/>
        </p:nvSpPr>
        <p:spPr>
          <a:xfrm>
            <a:off x="3078480" y="2812110"/>
            <a:ext cx="603504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Project 3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E385D6F-8467-C422-013A-E8E3685170BA}"/>
              </a:ext>
            </a:extLst>
          </p:cNvPr>
          <p:cNvSpPr txBox="1"/>
          <p:nvPr/>
        </p:nvSpPr>
        <p:spPr>
          <a:xfrm>
            <a:off x="3078480" y="4208238"/>
            <a:ext cx="60350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Henry Glover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1/28/2025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714A00-5660-31E2-4F96-A34BB0200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BDE7EB3-D03C-9558-9567-A0996A405D56}"/>
              </a:ext>
            </a:extLst>
          </p:cNvPr>
          <p:cNvSpPr txBox="1"/>
          <p:nvPr/>
        </p:nvSpPr>
        <p:spPr>
          <a:xfrm>
            <a:off x="278295" y="338334"/>
            <a:ext cx="14372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#</a:t>
            </a:r>
            <a:r>
              <a:rPr lang="en-US" sz="2400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99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690327F-09D7-0E64-3625-A9903DDA15D7}"/>
              </a:ext>
            </a:extLst>
          </p:cNvPr>
          <p:cNvSpPr txBox="1"/>
          <p:nvPr/>
        </p:nvSpPr>
        <p:spPr>
          <a:xfrm>
            <a:off x="583474" y="896983"/>
            <a:ext cx="3628041" cy="181588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Result from the nonlinear analysis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We can see were the first instance of deformation occurred 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is crucial for helping us plot the displacement / LPF plot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/>
              <a:buChar char="o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3" name="Picture 2" descr="A blue cylinder with a hole&#10;&#10;Description automatically generated">
            <a:extLst>
              <a:ext uri="{FF2B5EF4-FFF2-40B4-BE49-F238E27FC236}">
                <a16:creationId xmlns:a16="http://schemas.microsoft.com/office/drawing/2014/main" id="{261C2DA1-6490-F5D5-76D0-71E08EF0D7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2343" y="983176"/>
            <a:ext cx="6638028" cy="4520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4329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197C67-71E4-32F3-2A80-71DC968CA0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92E64E0-64C8-399F-44B8-0AFC8DECE8EE}"/>
              </a:ext>
            </a:extLst>
          </p:cNvPr>
          <p:cNvSpPr txBox="1"/>
          <p:nvPr/>
        </p:nvSpPr>
        <p:spPr>
          <a:xfrm>
            <a:off x="278295" y="338334"/>
            <a:ext cx="14372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#</a:t>
            </a:r>
            <a:r>
              <a:rPr lang="en-US" sz="2400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99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374BC30-B7D6-AD77-6C1C-76182E310003}"/>
              </a:ext>
            </a:extLst>
          </p:cNvPr>
          <p:cNvSpPr txBox="1"/>
          <p:nvPr/>
        </p:nvSpPr>
        <p:spPr>
          <a:xfrm>
            <a:off x="583474" y="896983"/>
            <a:ext cx="3891810" cy="375487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Pully from my results 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LPF at knuckling is roughly 1.8 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was done with an applied force of 30,000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lb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The nonlinear buckling load = 1.8*30000</a:t>
            </a:r>
          </a:p>
          <a:p>
            <a:pPr marL="1257300" lvl="2" indent="-34290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54000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lb</a:t>
            </a:r>
            <a:endParaRPr lang="en-US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However, this is quite high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is a slight slope change at 1.3 which indicates that this was roughly the first instance where the same or less loading caused deformation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 an adjust LPF of 1.3 the nonlinear loading becomes 39000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lb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Buckling of composites is dominated by nonlinear effects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3" name="Picture 2" descr="A graph of a red line&#10;&#10;Description automatically generated">
            <a:extLst>
              <a:ext uri="{FF2B5EF4-FFF2-40B4-BE49-F238E27FC236}">
                <a16:creationId xmlns:a16="http://schemas.microsoft.com/office/drawing/2014/main" id="{D70D1F7C-BAD6-D68D-64EB-2694EA4BE1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5284" y="1101221"/>
            <a:ext cx="6471591" cy="4040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5837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9D8AC1-BF2F-DBA6-8C03-019653CC58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80C6709-8EBB-AA0B-F580-3798BF7B93F6}"/>
              </a:ext>
            </a:extLst>
          </p:cNvPr>
          <p:cNvSpPr txBox="1"/>
          <p:nvPr/>
        </p:nvSpPr>
        <p:spPr>
          <a:xfrm>
            <a:off x="278295" y="338334"/>
            <a:ext cx="14372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#5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2BEEEF2-CEAF-8BE3-CC09-38F5C4518B22}"/>
              </a:ext>
            </a:extLst>
          </p:cNvPr>
          <p:cNvSpPr txBox="1"/>
          <p:nvPr/>
        </p:nvSpPr>
        <p:spPr>
          <a:xfrm>
            <a:off x="583474" y="896983"/>
            <a:ext cx="11608526" cy="526297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Given Parameters –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Length = 25 ft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Small_top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diameter = 15ft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Big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_bottom diameter = 30 ft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Materials -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Aluminum AL6061-T6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 = 1.439e9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lb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/ft</a:t>
            </a:r>
            <a:r>
              <a:rPr lang="en-US" sz="1400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Poisson’s ratio = 0.33</a:t>
            </a:r>
          </a:p>
          <a:p>
            <a:pPr lvl="1">
              <a:defRPr/>
            </a:pPr>
            <a:endParaRPr lang="en-US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Load -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Compressive load = 1.5e6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lb</a:t>
            </a:r>
            <a:endParaRPr lang="en-US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Units -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Length = ft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Mass =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lb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Load =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lb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Initial Thickness = 0.1 ft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Vary the thickness to conform to specific requirements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/>
              <a:buChar char="o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3" name="Picture 2" descr="A white cone with yellow lines&#10;&#10;Description automatically generated">
            <a:extLst>
              <a:ext uri="{FF2B5EF4-FFF2-40B4-BE49-F238E27FC236}">
                <a16:creationId xmlns:a16="http://schemas.microsoft.com/office/drawing/2014/main" id="{6430FD2E-BB59-64B9-F857-D7749D4360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5716" y="1080600"/>
            <a:ext cx="5582471" cy="3711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8112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08506C-1844-0682-6472-92BBACF622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31A280C-2A30-B6ED-82A9-DD70559666E8}"/>
              </a:ext>
            </a:extLst>
          </p:cNvPr>
          <p:cNvSpPr txBox="1"/>
          <p:nvPr/>
        </p:nvSpPr>
        <p:spPr>
          <a:xfrm>
            <a:off x="278295" y="338334"/>
            <a:ext cx="14372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#5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A3F1BF-942D-CBD4-A305-DF7075042CC1}"/>
              </a:ext>
            </a:extLst>
          </p:cNvPr>
          <p:cNvSpPr txBox="1"/>
          <p:nvPr/>
        </p:nvSpPr>
        <p:spPr>
          <a:xfrm>
            <a:off x="583474" y="896983"/>
            <a:ext cx="5272203" cy="116955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mesh was defined for the part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Settings were checked to make sure S4R  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/>
              <a:buChar char="o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7" name="Picture 6" descr="A computer screen shot of a blue cone&#10;&#10;Description automatically generated">
            <a:extLst>
              <a:ext uri="{FF2B5EF4-FFF2-40B4-BE49-F238E27FC236}">
                <a16:creationId xmlns:a16="http://schemas.microsoft.com/office/drawing/2014/main" id="{19B66D46-98D9-8067-A0F9-F6B2EA1688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2396" y="1183864"/>
            <a:ext cx="5636130" cy="3335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7215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5CDED9-C947-62DF-D923-11FA1AB186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C52A3F5-C906-F504-32CA-E76E1A0906AE}"/>
              </a:ext>
            </a:extLst>
          </p:cNvPr>
          <p:cNvSpPr txBox="1"/>
          <p:nvPr/>
        </p:nvSpPr>
        <p:spPr>
          <a:xfrm>
            <a:off x="278295" y="338334"/>
            <a:ext cx="14372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#5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E6151BD-10A3-906F-671F-C5D9CFE8CB6E}"/>
              </a:ext>
            </a:extLst>
          </p:cNvPr>
          <p:cNvSpPr txBox="1"/>
          <p:nvPr/>
        </p:nvSpPr>
        <p:spPr>
          <a:xfrm>
            <a:off x="583474" y="896983"/>
            <a:ext cx="11608526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/>
              <a:buChar char="o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3" name="Picture 2" descr="A blue cone with yellow dots&#10;&#10;Description automatically generated">
            <a:extLst>
              <a:ext uri="{FF2B5EF4-FFF2-40B4-BE49-F238E27FC236}">
                <a16:creationId xmlns:a16="http://schemas.microsoft.com/office/drawing/2014/main" id="{023A5CB2-53DD-A74C-A51B-BDB9D218E9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849" y="105506"/>
            <a:ext cx="5163677" cy="3480187"/>
          </a:xfrm>
          <a:prstGeom prst="rect">
            <a:avLst/>
          </a:prstGeom>
        </p:spPr>
      </p:pic>
      <p:pic>
        <p:nvPicPr>
          <p:cNvPr id="4" name="Picture 3" descr="A blue cone with yellow dots&#10;&#10;Description automatically generated">
            <a:extLst>
              <a:ext uri="{FF2B5EF4-FFF2-40B4-BE49-F238E27FC236}">
                <a16:creationId xmlns:a16="http://schemas.microsoft.com/office/drawing/2014/main" id="{10BDDEA6-79F5-4E5E-5F03-8AAA2ACF5E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237" y="105505"/>
            <a:ext cx="5301763" cy="348018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40BFE10-7B74-FBF3-254F-3B4851191F69}"/>
              </a:ext>
            </a:extLst>
          </p:cNvPr>
          <p:cNvSpPr txBox="1"/>
          <p:nvPr/>
        </p:nvSpPr>
        <p:spPr>
          <a:xfrm>
            <a:off x="583474" y="3842010"/>
            <a:ext cx="5272203" cy="116955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The reference points were implemented into the model 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Datum plane was placed, the Y-axis is the loading axis </a:t>
            </a:r>
          </a:p>
          <a:p>
            <a:pPr marL="1257300" lvl="2" indent="-342900"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For a compressive load it will be negative (-)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/>
              <a:buChar char="o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1089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5BB810-31AE-84E0-9680-91B75B8B11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226F56F-0AE9-D4FF-4590-71586D6452AB}"/>
              </a:ext>
            </a:extLst>
          </p:cNvPr>
          <p:cNvSpPr txBox="1"/>
          <p:nvPr/>
        </p:nvSpPr>
        <p:spPr>
          <a:xfrm>
            <a:off x="278295" y="338334"/>
            <a:ext cx="14372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#5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874C25-0B10-77EE-5B4E-99987CDF8AAA}"/>
              </a:ext>
            </a:extLst>
          </p:cNvPr>
          <p:cNvSpPr txBox="1"/>
          <p:nvPr/>
        </p:nvSpPr>
        <p:spPr>
          <a:xfrm>
            <a:off x="583474" y="896983"/>
            <a:ext cx="11608526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/>
              <a:buChar char="o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4" name="Picture 3" descr="A blue lamp shade with yellow edges&#10;&#10;Description automatically generated">
            <a:extLst>
              <a:ext uri="{FF2B5EF4-FFF2-40B4-BE49-F238E27FC236}">
                <a16:creationId xmlns:a16="http://schemas.microsoft.com/office/drawing/2014/main" id="{63BA8210-AD1E-8B6D-7077-33E246D39F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3024" y="1317195"/>
            <a:ext cx="4509600" cy="304507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9FFA249-13E5-8EDF-7230-A64AADE9C4B1}"/>
              </a:ext>
            </a:extLst>
          </p:cNvPr>
          <p:cNvSpPr txBox="1"/>
          <p:nvPr/>
        </p:nvSpPr>
        <p:spPr>
          <a:xfrm>
            <a:off x="583474" y="896983"/>
            <a:ext cx="5272203" cy="116955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boundary conditions were applied to the model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Top 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bottom were fixed 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Clamped-clamped assumption 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/>
              <a:buChar char="o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6276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2D68EE-AF91-6460-B1F1-DEF9CF22EB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29453ED-7818-8245-E187-CD310923DFA3}"/>
              </a:ext>
            </a:extLst>
          </p:cNvPr>
          <p:cNvSpPr txBox="1"/>
          <p:nvPr/>
        </p:nvSpPr>
        <p:spPr>
          <a:xfrm>
            <a:off x="278295" y="338334"/>
            <a:ext cx="14372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#5</a:t>
            </a:r>
          </a:p>
        </p:txBody>
      </p:sp>
      <p:pic>
        <p:nvPicPr>
          <p:cNvPr id="3" name="Picture 2" descr="A computer screen shot of a multicolored pyramid&#10;&#10;Description automatically generated">
            <a:extLst>
              <a:ext uri="{FF2B5EF4-FFF2-40B4-BE49-F238E27FC236}">
                <a16:creationId xmlns:a16="http://schemas.microsoft.com/office/drawing/2014/main" id="{A5ED1A5C-212A-5482-D33A-3AE0B82DC1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8356" y="1252596"/>
            <a:ext cx="5555764" cy="375431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E67F1C5-D95D-D31D-A5A1-C009D0F949D5}"/>
              </a:ext>
            </a:extLst>
          </p:cNvPr>
          <p:cNvSpPr txBox="1"/>
          <p:nvPr/>
        </p:nvSpPr>
        <p:spPr>
          <a:xfrm>
            <a:off x="583474" y="896983"/>
            <a:ext cx="5272203" cy="310854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Run 1 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0.1 ft thickness 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Eigenvalue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5.211 e7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lb</a:t>
            </a:r>
            <a:endParaRPr lang="en-US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Roughly 5x the required buckling load </a:t>
            </a:r>
          </a:p>
          <a:p>
            <a:pPr lvl="1">
              <a:defRPr/>
            </a:pPr>
            <a:endParaRPr lang="en-US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 given parameters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1.5 e6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KF = 0.3 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F.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S. = 2 </a:t>
            </a:r>
          </a:p>
          <a:p>
            <a:pPr marL="1257300" lvl="2" indent="-34290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pass the requirements</a:t>
            </a:r>
          </a:p>
          <a:p>
            <a:pPr marL="1714500" lvl="3" indent="-342900"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1.5(2)/0.3 = 1.0 e7   </a:t>
            </a:r>
          </a:p>
          <a:p>
            <a:pPr lvl="1"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/>
              <a:buChar char="o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81841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B9088F-6F3E-13FD-1BA3-808A99C170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6FE3C16-5C73-6661-E9F9-4D209F7E4841}"/>
              </a:ext>
            </a:extLst>
          </p:cNvPr>
          <p:cNvSpPr txBox="1"/>
          <p:nvPr/>
        </p:nvSpPr>
        <p:spPr>
          <a:xfrm>
            <a:off x="278295" y="338334"/>
            <a:ext cx="14372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#5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872700B-C5CD-654B-D483-8CCE20A66831}"/>
              </a:ext>
            </a:extLst>
          </p:cNvPr>
          <p:cNvSpPr txBox="1"/>
          <p:nvPr/>
        </p:nvSpPr>
        <p:spPr>
          <a:xfrm>
            <a:off x="583474" y="896983"/>
            <a:ext cx="11608526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/>
              <a:buChar char="o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3" name="Picture 2" descr="A computer screen shot of a colorful object&#10;&#10;Description automatically generated">
            <a:extLst>
              <a:ext uri="{FF2B5EF4-FFF2-40B4-BE49-F238E27FC236}">
                <a16:creationId xmlns:a16="http://schemas.microsoft.com/office/drawing/2014/main" id="{05AD92CA-8654-ED92-6364-EA8F003979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6623" y="0"/>
            <a:ext cx="4646403" cy="316399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F6F034-F1AC-3F7E-4EB9-32DFC12FD3DC}"/>
              </a:ext>
            </a:extLst>
          </p:cNvPr>
          <p:cNvSpPr txBox="1"/>
          <p:nvPr/>
        </p:nvSpPr>
        <p:spPr>
          <a:xfrm>
            <a:off x="539512" y="896983"/>
            <a:ext cx="5272203" cy="332398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Run 2 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0.05 ft thickness 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Eigenvalue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1.30 e7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lb</a:t>
            </a:r>
            <a:endParaRPr lang="en-US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Still to much, we can take more thickness off</a:t>
            </a:r>
          </a:p>
          <a:p>
            <a:pPr lvl="2">
              <a:defRPr/>
            </a:pPr>
            <a:endParaRPr lang="en-US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Run 3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0.04 ft thickness 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Eigenvalue = 8.37 e6</a:t>
            </a:r>
          </a:p>
          <a:p>
            <a:pPr marL="1257300" lvl="2" indent="-34290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Took off too much thickness, need to add more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lvl="2">
              <a:defRPr/>
            </a:pPr>
            <a:endParaRPr lang="en-US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>
              <a:defRPr/>
            </a:pPr>
            <a:endParaRPr lang="en-US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1"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/>
              <a:buChar char="o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8" name="Picture 7" descr="A computer screen shot of a colorful object&#10;&#10;Description automatically generated">
            <a:extLst>
              <a:ext uri="{FF2B5EF4-FFF2-40B4-BE49-F238E27FC236}">
                <a16:creationId xmlns:a16="http://schemas.microsoft.com/office/drawing/2014/main" id="{AFEAAA31-DF53-DAE9-9C48-E1C8424DDB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5674" y="3163994"/>
            <a:ext cx="4646403" cy="2620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4817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FB9DEF-2825-1625-9F81-4DBEEB0E85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2BFA8DF-F2C1-3174-96C2-38AA2FCE46A1}"/>
              </a:ext>
            </a:extLst>
          </p:cNvPr>
          <p:cNvSpPr txBox="1"/>
          <p:nvPr/>
        </p:nvSpPr>
        <p:spPr>
          <a:xfrm>
            <a:off x="278295" y="338334"/>
            <a:ext cx="14372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#5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02B9ED2-A9A4-3E21-D59B-B8CB5F5CB75D}"/>
              </a:ext>
            </a:extLst>
          </p:cNvPr>
          <p:cNvSpPr txBox="1"/>
          <p:nvPr/>
        </p:nvSpPr>
        <p:spPr>
          <a:xfrm>
            <a:off x="583474" y="896983"/>
            <a:ext cx="11608526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/>
              <a:buChar char="o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3" name="Picture 2" descr="A computer screen shot of a colorful object&#10;&#10;Description automatically generated">
            <a:extLst>
              <a:ext uri="{FF2B5EF4-FFF2-40B4-BE49-F238E27FC236}">
                <a16:creationId xmlns:a16="http://schemas.microsoft.com/office/drawing/2014/main" id="{D1F22383-1E3D-26F6-51CE-9584A73F27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262" y="1276330"/>
            <a:ext cx="5367141" cy="36270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D3B237A-2CBA-172E-9F42-CD761CEF942B}"/>
              </a:ext>
            </a:extLst>
          </p:cNvPr>
          <p:cNvSpPr txBox="1"/>
          <p:nvPr/>
        </p:nvSpPr>
        <p:spPr>
          <a:xfrm>
            <a:off x="372458" y="896983"/>
            <a:ext cx="5272203" cy="246221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Run 4 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0.045 ft thickness 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Eigenvalue of 1.06 e7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There is still room to remove more thickness, but I would have to go to 1/1000 of an inch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group concluded this does not make sense   </a:t>
            </a:r>
          </a:p>
          <a:p>
            <a:pPr lvl="2">
              <a:defRPr/>
            </a:pPr>
            <a:endParaRPr lang="en-US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1"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/>
              <a:buChar char="o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3790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9D6BDF-CBDC-5DF3-277C-A285689F05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C91A12C-83AB-ACDB-4A65-7A84EED18E11}"/>
              </a:ext>
            </a:extLst>
          </p:cNvPr>
          <p:cNvSpPr txBox="1"/>
          <p:nvPr/>
        </p:nvSpPr>
        <p:spPr>
          <a:xfrm>
            <a:off x="278295" y="338334"/>
            <a:ext cx="14372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#5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1F61D4C-C66B-5671-E64A-CEA14EA4A555}"/>
              </a:ext>
            </a:extLst>
          </p:cNvPr>
          <p:cNvSpPr txBox="1"/>
          <p:nvPr/>
        </p:nvSpPr>
        <p:spPr>
          <a:xfrm>
            <a:off x="583474" y="896983"/>
            <a:ext cx="11608526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/>
              <a:buChar char="o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DE46125-CFCF-E9A8-8464-5BE46E5A00DF}"/>
              </a:ext>
            </a:extLst>
          </p:cNvPr>
          <p:cNvSpPr txBox="1"/>
          <p:nvPr/>
        </p:nvSpPr>
        <p:spPr>
          <a:xfrm>
            <a:off x="372458" y="896983"/>
            <a:ext cx="5272203" cy="224676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Hand calculations were done for comparison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was found in the lecture slides 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hand calculation was fairly accurate and was within 27% of what I calculated in Abaqus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There is probably more room to reduce thickness, but it doesn’t make sense </a:t>
            </a:r>
          </a:p>
          <a:p>
            <a:pPr lvl="2"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1"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/>
              <a:buChar char="o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B4269A5B-A01B-2A2E-68EA-D54D8E676FE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19035616"/>
              </p:ext>
            </p:extLst>
          </p:nvPr>
        </p:nvGraphicFramePr>
        <p:xfrm>
          <a:off x="6693454" y="572776"/>
          <a:ext cx="3486025" cy="49385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3" imgW="3200255" imgH="4533672" progId="Acrobat.Document.DC">
                  <p:embed/>
                </p:oleObj>
              </mc:Choice>
              <mc:Fallback>
                <p:oleObj name="Acrobat Document" r:id="rId3" imgW="3200255" imgH="4533672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693454" y="572776"/>
                        <a:ext cx="3486025" cy="49385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501105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4AD6F7A-9E8C-96C2-6D1B-945D38EB3C86}"/>
              </a:ext>
            </a:extLst>
          </p:cNvPr>
          <p:cNvSpPr txBox="1"/>
          <p:nvPr/>
        </p:nvSpPr>
        <p:spPr>
          <a:xfrm>
            <a:off x="278295" y="338334"/>
            <a:ext cx="14372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#1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F5D3D1E-87C6-F755-5B3F-D1695BA2C30C}"/>
              </a:ext>
            </a:extLst>
          </p:cNvPr>
          <p:cNvSpPr txBox="1"/>
          <p:nvPr/>
        </p:nvSpPr>
        <p:spPr>
          <a:xfrm>
            <a:off x="583474" y="896983"/>
            <a:ext cx="11608526" cy="677108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Buckling – “A structural failure due to excessive displacement – loss of structural stiffness due to imposed loads”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failure mode that occurs when a structural component deforms suddenly due to compressive loads exceeding a critical threshold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Process 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Structure is subject to loads 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Structure cannot withstand loads with original geometry 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Structure changes shape to find new equilibrium configuration  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Possible outcomes 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Structure displaces considerably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Large deflections may induce plastically or fail 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Structure may or may not fail catastrophically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Important to note – local buckling is admissible if it is safe and below the yield limit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happens more often than you think on aircraft, it is just not reported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buckling of complex structures could be a combination of two types 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Global buckling 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axis of the structural members changes 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cross section of the member can remain constant 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Usually leads to failure of the structure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Local buckling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axis of the structure member does not change a lot 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cross section of the member changes 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 cause failure of structure, but can be acceptable in certain cases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Stability can be determined by observing the global response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lvl="2">
              <a:defRPr/>
            </a:pPr>
            <a:endParaRPr lang="en-US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endParaRPr lang="en-US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/>
              <a:buChar char="o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50810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AAF88D-C0EF-0393-49B4-A6D8482A69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036F2A8-EE2B-8262-7D90-34147E708634}"/>
              </a:ext>
            </a:extLst>
          </p:cNvPr>
          <p:cNvSpPr txBox="1"/>
          <p:nvPr/>
        </p:nvSpPr>
        <p:spPr>
          <a:xfrm>
            <a:off x="278295" y="338334"/>
            <a:ext cx="14372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#2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8347C95-18E1-3616-715A-377FAD13EC6B}"/>
              </a:ext>
            </a:extLst>
          </p:cNvPr>
          <p:cNvSpPr txBox="1"/>
          <p:nvPr/>
        </p:nvSpPr>
        <p:spPr>
          <a:xfrm>
            <a:off x="583474" y="896983"/>
            <a:ext cx="11608526" cy="35394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Shells are very sensitive to imperfections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Dents 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Variation in manufacturing 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Dents can be characterized like “small waves”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analytical solutions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Theoretical buckling strength of shells is rarely achieved in actual design due to geometric imperfections 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Linear buckling load is higher than experimental buckling load due to geometric imperfection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Now, dents have similar shapes to waves, making it easy to buckle 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Buckling solutions need to overestimate the real buckling capability of thin cylinders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is because analysis assumes a perfect shell producing a linear load response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/>
              <a:buChar char="o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1092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ADC6CB-DC75-45C7-6CFF-42E57E6656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5A95405-B8C6-B6BD-3779-13489BAE1C04}"/>
              </a:ext>
            </a:extLst>
          </p:cNvPr>
          <p:cNvSpPr txBox="1"/>
          <p:nvPr/>
        </p:nvSpPr>
        <p:spPr>
          <a:xfrm>
            <a:off x="278295" y="338334"/>
            <a:ext cx="14372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#3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74ADB62-D1B5-26AA-5E48-FFE96AB4028A}"/>
              </a:ext>
            </a:extLst>
          </p:cNvPr>
          <p:cNvSpPr txBox="1"/>
          <p:nvPr/>
        </p:nvSpPr>
        <p:spPr>
          <a:xfrm>
            <a:off x="583474" y="896983"/>
            <a:ext cx="11608526" cy="440120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Lessons learned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Buckling verification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approach occasionally used is the “test only” buckling verification option that requires little to no relance on analytical modeling for predicting behavior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Knockdown factors (KF) are used to correct for imperfections but can be overly conservative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High fidelity FEA model incorporate stiffeners, weld lands, and imperfections to improve accuracy 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Nonlinear finite element a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nalysis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is necessary for refined structural stability predications 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Linear analysis – uses closed form solutions but assumes a perfect structure and requires knockdown factors 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Nonlinear analysis – includes geometric imperfections and load variations but it more accurately predicts real-world buckling loads 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Analytical model need to be verified and validated, could lead to unreliable predictions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There are various challenges - physical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testing is unreliable and expensive, imperfections need to be accounted for accurately, local and global buckling modes need to be distinguished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case studies 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Buckling failure due to improper test configuration \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Importance of considering manufacturing imperfections 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Interactions with temperature, pressure, and surrounding structures 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Wind-induced buckling in LV require consideration of multiple loading factors 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/>
              <a:buChar char="o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16734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FE6AE6-9CD9-3C89-31D1-03B2BE57FF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253FF9E-D49A-959B-6CEE-4816843052C2}"/>
              </a:ext>
            </a:extLst>
          </p:cNvPr>
          <p:cNvSpPr txBox="1"/>
          <p:nvPr/>
        </p:nvSpPr>
        <p:spPr>
          <a:xfrm>
            <a:off x="278295" y="338334"/>
            <a:ext cx="14372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#</a:t>
            </a:r>
            <a:r>
              <a:rPr lang="en-US" sz="2400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99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401B6B2-7417-3EAF-7D0F-96631E7A535E}"/>
                  </a:ext>
                </a:extLst>
              </p:cNvPr>
              <p:cNvSpPr txBox="1"/>
              <p:nvPr/>
            </p:nvSpPr>
            <p:spPr>
              <a:xfrm>
                <a:off x="583474" y="896983"/>
                <a:ext cx="11608526" cy="4401205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 anchor="t">
                <a:spAutoFit/>
              </a:bodyPr>
              <a:lstStyle/>
              <a:p>
                <a:pPr marL="285750" marR="0" lvl="0" indent="-2857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Geometry Parameters:</a:t>
                </a:r>
                <a:endParaRPr lang="en-US" sz="14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742950" lvl="1" indent="-285750">
                  <a:buFont typeface="Arial" panose="020B0604020202020204" pitchFamily="34" charset="0"/>
                  <a:buChar char="•"/>
                  <a:defRPr/>
                </a:pPr>
                <a:r>
                  <a:rPr lang="en-US" sz="14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Radius = 20 in. 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  <a:defRPr/>
                </a:pP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Height</a:t>
                </a:r>
                <a:r>
                  <a:rPr lang="en-US" sz="14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40 in.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  <a:defRPr/>
                </a:pPr>
                <a:r>
                  <a:rPr lang="en-US" sz="14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Access Window Diameter = 10 in.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  <a:defRPr/>
                </a:pPr>
                <a:r>
                  <a:rPr lang="en-US" sz="14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Mesh = S4 shell elements  </a:t>
                </a:r>
              </a:p>
              <a:p>
                <a:pPr marL="285750" marR="0" lvl="0" indent="-2857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lang="en-US" sz="14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Material Properties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11</m:t>
                        </m:r>
                      </m:sub>
                    </m:sSub>
                    <m:r>
                      <a:rPr lang="en-US" sz="14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=12 </m:t>
                    </m:r>
                    <m:r>
                      <a:rPr lang="en-US" sz="14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𝑀𝑠𝑖</m:t>
                    </m:r>
                  </m:oMath>
                </a14:m>
                <a:r>
                  <a:rPr lang="en-US" sz="14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22</m:t>
                        </m:r>
                      </m:sub>
                    </m:sSub>
                    <m:r>
                      <a:rPr lang="en-US" sz="1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=12 </m:t>
                    </m:r>
                    <m:r>
                      <a:rPr lang="en-US" sz="1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𝑀𝑠𝑖</m:t>
                    </m:r>
                    <m:r>
                      <a:rPr lang="en-US" sz="1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endParaRPr lang="en-US" sz="14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742950" lvl="1" indent="-285750">
                  <a:buFont typeface="Arial" panose="020B0604020202020204" pitchFamily="34" charset="0"/>
                  <a:buChar char="•"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𝐺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12</m:t>
                        </m:r>
                      </m:sub>
                    </m:sSub>
                    <m:r>
                      <a:rPr lang="en-US" sz="14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=0.7 </m:t>
                    </m:r>
                    <m:r>
                      <a:rPr lang="en-US" sz="14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𝑀𝑠𝑖</m:t>
                    </m:r>
                  </m:oMath>
                </a14:m>
                <a:r>
                  <a:rPr lang="en-US" sz="14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𝐺</m:t>
                        </m:r>
                      </m:e>
                      <m:sub>
                        <m:r>
                          <a:rPr lang="en-US" sz="1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sz="1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b>
                    </m:sSub>
                    <m:r>
                      <a:rPr lang="en-US" sz="1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=0.</m:t>
                    </m:r>
                    <m:r>
                      <a:rPr lang="en-US" sz="14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5 </m:t>
                    </m:r>
                    <m:r>
                      <a:rPr lang="en-US" sz="14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𝑀𝑠𝑖</m:t>
                    </m:r>
                  </m:oMath>
                </a14:m>
                <a:r>
                  <a:rPr lang="en-US" sz="14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𝐺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23</m:t>
                        </m:r>
                      </m:sub>
                    </m:sSub>
                    <m:r>
                      <a:rPr lang="en-US" sz="1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=0.</m:t>
                    </m:r>
                    <m:r>
                      <a:rPr lang="en-US" sz="14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5 </m:t>
                    </m:r>
                    <m:r>
                      <a:rPr lang="en-US" sz="14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𝑀𝑠𝑖</m:t>
                    </m:r>
                  </m:oMath>
                </a14:m>
                <a:endParaRPr lang="en-US" sz="14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742950" lvl="1" indent="-285750">
                  <a:buFont typeface="Arial" panose="020B0604020202020204" pitchFamily="34" charset="0"/>
                  <a:buChar char="•"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12</m:t>
                        </m:r>
                      </m:sub>
                    </m:sSub>
                    <m:r>
                      <a:rPr lang="en-US" sz="14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=0.5</m:t>
                    </m:r>
                  </m:oMath>
                </a14:m>
                <a:r>
                  <a:rPr lang="en-US" sz="14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  <a:defRPr/>
                </a:pPr>
                <a:r>
                  <a:rPr lang="en-US" sz="14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Ply Thickness = 0.008 in.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  <a:defRPr/>
                </a:pPr>
                <a:r>
                  <a:rPr lang="en-US" sz="14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Laminate </a:t>
                </a:r>
                <a:r>
                  <a:rPr lang="it-IT" sz="1400" b="0" i="0" u="none" strike="noStrike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[90/+30/-30/0/0/+30/-30/90]</a:t>
                </a:r>
                <a:endParaRPr lang="en-US" sz="14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285750" marR="0" lvl="0" indent="-2857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lang="en-US" sz="14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Boundary Conditions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  <a:defRPr/>
                </a:pP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Clamped-clamped: both ends are fully fixed in rotation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  <a:defRPr/>
                </a:pPr>
                <a:r>
                  <a:rPr lang="en-US" sz="14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Axial movement on one end</a:t>
                </a:r>
              </a:p>
              <a:p>
                <a:pPr marL="285750" marR="0" lvl="0" indent="-2857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lang="en-US" sz="14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Units 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  <a:defRPr/>
                </a:pPr>
                <a:r>
                  <a:rPr lang="en-US" sz="14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Inches, lb.'s, psi, seconds</a:t>
                </a:r>
                <a:endPara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AutoNum type="arabicPeriod"/>
                  <a:tabLst/>
                  <a:defRPr/>
                </a:pPr>
                <a:endPara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AutoNum type="arabicPeriod"/>
                  <a:tabLst/>
                  <a:defRPr/>
                </a:pPr>
                <a:endPara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endParaRPr>
              </a:p>
              <a:p>
                <a:pPr marL="742950" marR="0" lvl="1" indent="-2857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Courier New"/>
                  <a:buChar char="o"/>
                  <a:tabLst/>
                  <a:defRPr/>
                </a:pPr>
                <a:endPara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401B6B2-7417-3EAF-7D0F-96631E7A53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474" y="896983"/>
                <a:ext cx="11608526" cy="4401205"/>
              </a:xfrm>
              <a:prstGeom prst="rect">
                <a:avLst/>
              </a:prstGeom>
              <a:blipFill>
                <a:blip r:embed="rId3"/>
                <a:stretch>
                  <a:fillRect l="-105" t="-2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 descr="A silver object with a circle&#10;&#10;Description automatically generated">
            <a:extLst>
              <a:ext uri="{FF2B5EF4-FFF2-40B4-BE49-F238E27FC236}">
                <a16:creationId xmlns:a16="http://schemas.microsoft.com/office/drawing/2014/main" id="{FF0D33C0-B93F-6C71-A30A-E3753CA88D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4439" y="1424355"/>
            <a:ext cx="5477607" cy="2414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7382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85D3D-6A09-8AC0-AC1F-BDFB2C27CC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F0ACE2E-6B56-EFC2-BF5B-753BDD68DF38}"/>
              </a:ext>
            </a:extLst>
          </p:cNvPr>
          <p:cNvSpPr txBox="1"/>
          <p:nvPr/>
        </p:nvSpPr>
        <p:spPr>
          <a:xfrm>
            <a:off x="278295" y="338334"/>
            <a:ext cx="14372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#</a:t>
            </a:r>
            <a:r>
              <a:rPr lang="en-US" sz="2400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99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175E00-F208-115B-0FF0-99BB7BEDB740}"/>
              </a:ext>
            </a:extLst>
          </p:cNvPr>
          <p:cNvSpPr txBox="1"/>
          <p:nvPr/>
        </p:nvSpPr>
        <p:spPr>
          <a:xfrm>
            <a:off x="583474" y="896983"/>
            <a:ext cx="5298580" cy="160043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mesh is set and separated into 3 different sections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was done to help characterize the circular opening on the surface of the thin shell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/>
              <a:buChar char="o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" name="Picture 1" descr="A close up of a blue object&#10;&#10;Description automatically generated">
            <a:extLst>
              <a:ext uri="{FF2B5EF4-FFF2-40B4-BE49-F238E27FC236}">
                <a16:creationId xmlns:a16="http://schemas.microsoft.com/office/drawing/2014/main" id="{11BEE936-6BB9-9261-A8C5-377F0ABB4E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4691" y="1652954"/>
            <a:ext cx="5914748" cy="2582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8137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7F268A-DFA2-E7B9-1131-BE02620622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0D685FD-C11C-252D-2DB6-09FE7163081C}"/>
              </a:ext>
            </a:extLst>
          </p:cNvPr>
          <p:cNvSpPr txBox="1"/>
          <p:nvPr/>
        </p:nvSpPr>
        <p:spPr>
          <a:xfrm>
            <a:off x="278295" y="338334"/>
            <a:ext cx="14372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#</a:t>
            </a:r>
            <a:r>
              <a:rPr lang="en-US" sz="2400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99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3" name="Picture 2" descr="A computer generated image of a cylinder&#10;&#10;Description automatically generated">
            <a:extLst>
              <a:ext uri="{FF2B5EF4-FFF2-40B4-BE49-F238E27FC236}">
                <a16:creationId xmlns:a16="http://schemas.microsoft.com/office/drawing/2014/main" id="{FBA718C6-6A24-8791-1F30-25DE4AEA7B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5740" y="233397"/>
            <a:ext cx="4928945" cy="2420034"/>
          </a:xfrm>
          <a:prstGeom prst="rect">
            <a:avLst/>
          </a:prstGeom>
        </p:spPr>
      </p:pic>
      <p:pic>
        <p:nvPicPr>
          <p:cNvPr id="2" name="Picture 1" descr="A blue cylinder with yellow border&#10;&#10;Description automatically generated">
            <a:extLst>
              <a:ext uri="{FF2B5EF4-FFF2-40B4-BE49-F238E27FC236}">
                <a16:creationId xmlns:a16="http://schemas.microsoft.com/office/drawing/2014/main" id="{ED9526CB-B03F-9A94-4064-2FF2AA2EFD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2343" y="3092830"/>
            <a:ext cx="5080477" cy="218255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5FDA84D-1E1A-2D9A-384B-CE79CF002AC7}"/>
              </a:ext>
            </a:extLst>
          </p:cNvPr>
          <p:cNvSpPr txBox="1"/>
          <p:nvPr/>
        </p:nvSpPr>
        <p:spPr>
          <a:xfrm>
            <a:off x="583474" y="896983"/>
            <a:ext cx="5298580" cy="246221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top and bottom of the shell are rigid bodies 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bottom is completely fixed 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bottom only allows axial movement the other axes are locked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 compressive load is set at the top using the first reference point, which equals -1 </a:t>
            </a:r>
          </a:p>
          <a:p>
            <a:pPr lvl="1">
              <a:defRPr/>
            </a:pPr>
            <a:endParaRPr lang="en-US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/>
              <a:buChar char="o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13646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669059-7924-7A54-FC58-81F14EA01B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4DA3E41-62F3-361B-F699-898A9E958156}"/>
              </a:ext>
            </a:extLst>
          </p:cNvPr>
          <p:cNvSpPr txBox="1"/>
          <p:nvPr/>
        </p:nvSpPr>
        <p:spPr>
          <a:xfrm>
            <a:off x="278295" y="338334"/>
            <a:ext cx="14372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#</a:t>
            </a:r>
            <a:r>
              <a:rPr lang="en-US" sz="2400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99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AC24CA8-2F70-2B1E-B7FF-6DCB7A4D4859}"/>
              </a:ext>
            </a:extLst>
          </p:cNvPr>
          <p:cNvSpPr txBox="1"/>
          <p:nvPr/>
        </p:nvSpPr>
        <p:spPr>
          <a:xfrm>
            <a:off x="583474" y="896983"/>
            <a:ext cx="4401764" cy="181588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 linear model results give us three eigenvalues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27156, 27213, 30852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observed minimum buckling load = 27156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lb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 design load allowable = 0.5 * 27156 = 13578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Design load allowable = 13578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lb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/>
              <a:buChar char="o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4" name="Picture 3" descr="A blue square with a hole in the center&#10;&#10;Description automatically generated">
            <a:extLst>
              <a:ext uri="{FF2B5EF4-FFF2-40B4-BE49-F238E27FC236}">
                <a16:creationId xmlns:a16="http://schemas.microsoft.com/office/drawing/2014/main" id="{D88FD3DC-6F99-6A5D-7306-00CBA92D74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74568"/>
            <a:ext cx="6056699" cy="2470638"/>
          </a:xfrm>
          <a:prstGeom prst="rect">
            <a:avLst/>
          </a:prstGeom>
        </p:spPr>
      </p:pic>
      <p:pic>
        <p:nvPicPr>
          <p:cNvPr id="2" name="Picture 1" descr="A blue object with a logo&#10;&#10;Description automatically generated">
            <a:extLst>
              <a:ext uri="{FF2B5EF4-FFF2-40B4-BE49-F238E27FC236}">
                <a16:creationId xmlns:a16="http://schemas.microsoft.com/office/drawing/2014/main" id="{AF93AE17-4F50-275E-95CB-ACA8C59B69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118328"/>
            <a:ext cx="6094047" cy="2560524"/>
          </a:xfrm>
          <a:prstGeom prst="rect">
            <a:avLst/>
          </a:prstGeom>
        </p:spPr>
      </p:pic>
      <p:pic>
        <p:nvPicPr>
          <p:cNvPr id="8" name="Picture 7" descr="A blue square with a flower design&#10;&#10;Description automatically generated">
            <a:extLst>
              <a:ext uri="{FF2B5EF4-FFF2-40B4-BE49-F238E27FC236}">
                <a16:creationId xmlns:a16="http://schemas.microsoft.com/office/drawing/2014/main" id="{061410EB-A91B-DF9D-EA1A-130B75F6914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295" y="3118328"/>
            <a:ext cx="5391565" cy="2560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2751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7DCB95-4617-0476-4AB0-1A8C8DB96D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D8E4124-8C4A-6D2C-10FA-F33A42CEF593}"/>
              </a:ext>
            </a:extLst>
          </p:cNvPr>
          <p:cNvSpPr txBox="1"/>
          <p:nvPr/>
        </p:nvSpPr>
        <p:spPr>
          <a:xfrm>
            <a:off x="278295" y="338334"/>
            <a:ext cx="14372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#</a:t>
            </a:r>
            <a:r>
              <a:rPr lang="en-US" sz="2400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99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7A73FB3-DB02-FDA2-89E7-22CD9CEB2500}"/>
              </a:ext>
            </a:extLst>
          </p:cNvPr>
          <p:cNvSpPr txBox="1"/>
          <p:nvPr/>
        </p:nvSpPr>
        <p:spPr>
          <a:xfrm>
            <a:off x="583474" y="896983"/>
            <a:ext cx="5122733" cy="39703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Non-linear analysis required changes 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Suppress the linear step 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Add a nonlinear step 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We selected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Riks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static step 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Nonlinear effects were turned on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Compressive load of 30,000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lb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was selected based on linear analysis eigenvalues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Imperfections were added by editing keywords in the model script</a:t>
            </a:r>
            <a:endParaRPr lang="en-US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1, 0.05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2,0.025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3,0.0125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top of the notepad shows what is needed for the linear analysis file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 bottom of the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notepa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 shows how to add imperfections 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/>
              <a:buChar char="o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C0AD5C9B-DFD4-060C-6BF0-E0DA924B95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9" y="811602"/>
            <a:ext cx="5474677" cy="2873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57361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23">
      <a:dk1>
        <a:srgbClr val="99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C1928B133C4484DA744DE2C474533EE" ma:contentTypeVersion="9" ma:contentTypeDescription="Create a new document." ma:contentTypeScope="" ma:versionID="394f8d9d663ec3be1c189ad211257885">
  <xsd:schema xmlns:xsd="http://www.w3.org/2001/XMLSchema" xmlns:xs="http://www.w3.org/2001/XMLSchema" xmlns:p="http://schemas.microsoft.com/office/2006/metadata/properties" xmlns:ns3="223ef2db-0893-4f2c-80cb-34d12adeb1a2" xmlns:ns4="90edb16a-e16d-4a46-93b1-d1720eac5d36" targetNamespace="http://schemas.microsoft.com/office/2006/metadata/properties" ma:root="true" ma:fieldsID="58a1596200126c64364b87c6485e8380" ns3:_="" ns4:_="">
    <xsd:import namespace="223ef2db-0893-4f2c-80cb-34d12adeb1a2"/>
    <xsd:import namespace="90edb16a-e16d-4a46-93b1-d1720eac5d3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_activity" minOccurs="0"/>
                <xsd:element ref="ns3:MediaServiceObjectDetectorVersions" minOccurs="0"/>
                <xsd:element ref="ns3:MediaServiceSearchPropertie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3ef2db-0893-4f2c-80cb-34d12adeb1a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_activity" ma:index="10" nillable="true" ma:displayName="_activity" ma:hidden="true" ma:internalName="_activity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edb16a-e16d-4a46-93b1-d1720eac5d36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5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223ef2db-0893-4f2c-80cb-34d12adeb1a2" xsi:nil="true"/>
  </documentManagement>
</p:properties>
</file>

<file path=customXml/itemProps1.xml><?xml version="1.0" encoding="utf-8"?>
<ds:datastoreItem xmlns:ds="http://schemas.openxmlformats.org/officeDocument/2006/customXml" ds:itemID="{7B851D39-3686-43C8-9768-5651564262D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23ef2db-0893-4f2c-80cb-34d12adeb1a2"/>
    <ds:schemaRef ds:uri="90edb16a-e16d-4a46-93b1-d1720eac5d3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73B3D17-D616-4C72-8BA1-801CB33C9DC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88B0B97-9CA4-4D22-94C8-1E15DB4AAD13}">
  <ds:schemaRefs>
    <ds:schemaRef ds:uri="223ef2db-0893-4f2c-80cb-34d12adeb1a2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schemas.microsoft.com/office/2006/metadata/properties"/>
    <ds:schemaRef ds:uri="http://purl.org/dc/terms/"/>
    <ds:schemaRef ds:uri="http://schemas.microsoft.com/office/infopath/2007/PartnerControls"/>
    <ds:schemaRef ds:uri="90edb16a-e16d-4a46-93b1-d1720eac5d36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437</TotalTime>
  <Words>1213</Words>
  <Application>Microsoft Office PowerPoint</Application>
  <PresentationFormat>Widescreen</PresentationFormat>
  <Paragraphs>241</Paragraphs>
  <Slides>19</Slides>
  <Notes>19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Henry Glover</dc:creator>
  <cp:lastModifiedBy>Henry Glover</cp:lastModifiedBy>
  <cp:revision>3</cp:revision>
  <dcterms:created xsi:type="dcterms:W3CDTF">2025-02-09T08:24:03Z</dcterms:created>
  <dcterms:modified xsi:type="dcterms:W3CDTF">2025-02-11T05:55:30Z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0x010100BC1928B133C4484DA744DE2C474533EE</vt:lpwstr>
  </property>
</Properties>
</file>