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9" r:id="rId5"/>
    <p:sldId id="261" r:id="rId6"/>
    <p:sldId id="262" r:id="rId7"/>
    <p:sldId id="263" r:id="rId8"/>
    <p:sldId id="264" r:id="rId9"/>
    <p:sldId id="265" r:id="rId10"/>
    <p:sldId id="266" r:id="rId11"/>
    <p:sldId id="267" r:id="rId12"/>
    <p:sldId id="271" r:id="rId13"/>
    <p:sldId id="272" r:id="rId14"/>
    <p:sldId id="273" r:id="rId15"/>
    <p:sldId id="274" r:id="rId16"/>
    <p:sldId id="268" r:id="rId17"/>
    <p:sldId id="269" r:id="rId18"/>
    <p:sldId id="270" r:id="rId19"/>
    <p:sldId id="281" r:id="rId20"/>
    <p:sldId id="275" r:id="rId21"/>
    <p:sldId id="276" r:id="rId22"/>
    <p:sldId id="282" r:id="rId23"/>
    <p:sldId id="277" r:id="rId24"/>
    <p:sldId id="278" r:id="rId25"/>
    <p:sldId id="279"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8" autoAdjust="0"/>
    <p:restoredTop sz="94660"/>
  </p:normalViewPr>
  <p:slideViewPr>
    <p:cSldViewPr snapToGrid="0">
      <p:cViewPr varScale="1">
        <p:scale>
          <a:sx n="88" d="100"/>
          <a:sy n="88" d="100"/>
        </p:scale>
        <p:origin x="82" y="6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462C9-0C8A-4C4D-AEE6-0DBA3FCB4832}" type="datetimeFigureOut">
              <a:rPr lang="en-US" smtClean="0"/>
              <a:t>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5BE97D-95A5-412E-B51D-7A1415B913A3}" type="slidenum">
              <a:rPr lang="en-US" smtClean="0"/>
              <a:t>‹#›</a:t>
            </a:fld>
            <a:endParaRPr lang="en-US"/>
          </a:p>
        </p:txBody>
      </p:sp>
    </p:spTree>
    <p:extLst>
      <p:ext uri="{BB962C8B-B14F-4D97-AF65-F5344CB8AC3E}">
        <p14:creationId xmlns:p14="http://schemas.microsoft.com/office/powerpoint/2010/main" val="420636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905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42808-B333-8461-A05B-385CB5869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6282A-0EA3-1673-E83A-E29E5806D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1C40C-611D-0336-551B-5DE75B9085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D2C791-DD4D-8500-40BB-7B62774D9E5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250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D83C4-AEFB-DDDD-D52A-1B341FD03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3653D-CCAC-F8DB-3BBE-8A5577B92F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E4A79-D838-BFA2-B7D5-AEDAB2D4B4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66BE77-3C6B-2473-DFA7-266094F868E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0763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E53AC-A2A5-B709-10D6-3D41D8526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5580F-717C-67E0-D5F0-9672BC2C97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66385-2917-4993-D692-A7EEB23881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7773AC-8BDD-31E8-1AC1-0E80CE3FE4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25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9CE94-75F1-A074-7F15-7752E3C99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AC6C4-7D6B-D213-6FCF-B295856844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DA2C32-476B-20CC-240B-5B9E0B33DF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7DECE3-08FA-1901-B608-A0CA536642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628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578A3-8250-9DBD-C6BB-CAB9DFD73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22F0F-90D7-EC03-C3EE-EDC73659C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1A65-8F26-C57B-1FAB-C26F995491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3AFFEF-CF31-DBEB-90A1-74D681737E6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484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C6BB4-51B6-2FA7-10C3-D7558E485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DA8AB-6D16-D682-3952-ACD63355C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BB0BC-51E4-F76D-7CD6-D309032B66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68B3FF-9F6D-D741-6A06-07C6BC2F88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2270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A15AF-A585-7FE7-F89B-3BF9AC9FA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1AB0A-6C9B-C2DE-FE5C-50B4D7320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B8E1DE-5130-42FD-A286-586A3B652C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117FDB-2F46-C853-23D1-371598A588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200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9388A-0D59-157A-D210-F422716DD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F54F9-A583-EDCB-44B7-6A9533A2EB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94DABC-EBD3-F412-5E72-B1F9121FC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8DD6E-1EA6-FD59-C7DA-F92FAF37E01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251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51E65-48E1-8F9C-28E3-07E1936DD7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E960A-978F-0E58-6D8C-DB4263BA3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2AAAB-615F-790F-1BCC-8D51D9D202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3C8700-DAFA-9605-FA5F-FE8F8222ABF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723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7E5D8-174B-8E14-FE59-1B3A453AE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DB636-F364-BA90-80AB-53B4E23530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62823-800F-810A-51C1-BB1E905650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4AE85B-EDCE-1621-E468-F291D138A14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521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900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6AF66-7ABF-C2AE-BF08-7AA2D27333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0380A-795E-9CA3-5947-1B8924DB09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D7F86-AE7A-81F2-B207-3C921B6649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D42900-958B-FB16-E5D8-37FB1F922E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089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B3736-95CF-71C5-FFBA-F11108925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6BE000-D86D-2A68-7C46-719DE775B8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F6C19-78F2-86B1-FA94-CEDC4926B2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B34A54-9831-54BD-B2B0-3F0E0E6383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773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DD535-CBB3-18EC-2E1F-C1F0179D6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6336F-9B3A-A4AD-1537-5A24E38A60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583A2-E176-D2FD-1836-4D7847E935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6BA23B-8321-AC7A-C010-BEF4221354C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996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B8326-AEBC-DCEB-0743-E2E76D4E8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F7C83-E714-DB97-1547-8A708F994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C8491-8486-A464-6348-DF0C305DBD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7E183-2DC5-03DB-A226-B80A30B01D2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202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9253C-2EFA-09AF-1F47-7BAEE35DF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00178-2ABD-117D-DAAF-5A4D095C2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E1CC0-5989-FD0C-A202-8AE0FBE2494D}"/>
              </a:ext>
            </a:extLst>
          </p:cNvPr>
          <p:cNvSpPr>
            <a:spLocks noGrp="1"/>
          </p:cNvSpPr>
          <p:nvPr>
            <p:ph type="body" idx="1"/>
          </p:nvPr>
        </p:nvSpPr>
        <p:spPr/>
        <p:txBody>
          <a:bodyPr/>
          <a:lstStyle/>
          <a:p>
            <a:r>
              <a:rPr lang="en-US" dirty="0"/>
              <a:t>https://www.nasa.gov/centers-and-facilities/nesc/advances-in-understanding-copv-structural-life/</a:t>
            </a:r>
          </a:p>
        </p:txBody>
      </p:sp>
      <p:sp>
        <p:nvSpPr>
          <p:cNvPr id="4" name="Slide Number Placeholder 3">
            <a:extLst>
              <a:ext uri="{FF2B5EF4-FFF2-40B4-BE49-F238E27FC236}">
                <a16:creationId xmlns:a16="http://schemas.microsoft.com/office/drawing/2014/main" id="{05E2B232-2A2B-BF91-4259-E8E9DDBABB7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8030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4CBBF-7772-E215-F5C3-2399355BE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94C5D-7955-723C-470C-059AE2F3E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1BA43-2883-E477-C043-44D5B43F4828}"/>
              </a:ext>
            </a:extLst>
          </p:cNvPr>
          <p:cNvSpPr>
            <a:spLocks noGrp="1"/>
          </p:cNvSpPr>
          <p:nvPr>
            <p:ph type="body" idx="1"/>
          </p:nvPr>
        </p:nvSpPr>
        <p:spPr/>
        <p:txBody>
          <a:bodyPr/>
          <a:lstStyle/>
          <a:p>
            <a:r>
              <a:rPr lang="en-US" dirty="0"/>
              <a:t>https://appel.nasa.gov/2017/10/26/human-spaceflight-knowledge-sharing-mitigating-the-high-risk-of-copvs/</a:t>
            </a:r>
          </a:p>
          <a:p>
            <a:r>
              <a:rPr lang="en-US" dirty="0"/>
              <a:t>https://nssdc.gsfc.nasa.gov/planetary/lunar/ap13acc.html</a:t>
            </a:r>
            <a:br>
              <a:rPr lang="en-US" dirty="0"/>
            </a:br>
            <a:r>
              <a:rPr lang="en-US" dirty="0"/>
              <a:t>https://sma.nasa.gov/SignificantIncidents/assets/spacex-falcon-9-failure-investigation-focuses-on-copv-struts--nasaspaceflight.com.pdf</a:t>
            </a:r>
            <a:br>
              <a:rPr lang="en-US" dirty="0"/>
            </a:br>
            <a:r>
              <a:rPr lang="en-US" dirty="0"/>
              <a:t>https://www.youtube.com/watch?v=mBcoTqhAM_g</a:t>
            </a:r>
            <a:br>
              <a:rPr lang="en-US" dirty="0"/>
            </a:br>
            <a:r>
              <a:rPr lang="en-US" dirty="0"/>
              <a:t>https://sma.nasa.gov/SignificantIncidents/assets/spacex-falcon-9-failure-investigation-focuses-on-copv-struts--nasaspaceflight.com.pdf</a:t>
            </a:r>
            <a:br>
              <a:rPr lang="en-US" dirty="0"/>
            </a:br>
            <a:endParaRPr lang="en-US" dirty="0"/>
          </a:p>
        </p:txBody>
      </p:sp>
      <p:sp>
        <p:nvSpPr>
          <p:cNvPr id="4" name="Slide Number Placeholder 3">
            <a:extLst>
              <a:ext uri="{FF2B5EF4-FFF2-40B4-BE49-F238E27FC236}">
                <a16:creationId xmlns:a16="http://schemas.microsoft.com/office/drawing/2014/main" id="{13E8B876-D06C-23A9-28F1-8DB996314A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466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8E83-D8A5-D97E-32EE-3F9C28788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354F47-9814-1E8A-DF4C-D0BC8ADA7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6CFBE-FD4C-FD3E-99F9-2E24B3666558}"/>
              </a:ext>
            </a:extLst>
          </p:cNvPr>
          <p:cNvSpPr>
            <a:spLocks noGrp="1"/>
          </p:cNvSpPr>
          <p:nvPr>
            <p:ph type="body" idx="1"/>
          </p:nvPr>
        </p:nvSpPr>
        <p:spPr/>
        <p:txBody>
          <a:bodyPr/>
          <a:lstStyle/>
          <a:p>
            <a:r>
              <a:rPr lang="en-US" dirty="0"/>
              <a:t>https://journals.sagepub.com/doi/full/10.1177/15589250221088895</a:t>
            </a:r>
            <a:br>
              <a:rPr lang="en-US" dirty="0"/>
            </a:br>
            <a:r>
              <a:rPr lang="en-US" dirty="0"/>
              <a:t>https://www.sciencedirect.com/science/article/abs/pii/S0308016121002064#:~:text=These%20impact%20loads%20can%20cause,strength%20after%20impact%20of%20COPV.</a:t>
            </a:r>
            <a:br>
              <a:rPr lang="en-US" dirty="0"/>
            </a:br>
            <a:r>
              <a:rPr lang="en-US" dirty="0"/>
              <a:t>https://www.sciencedirect.com/science/article/abs/pii/S2452213922001838#:~:text=The%20composite%20overwrapped%20pressure%20vessel,sensor%20array%20in%20real%2Dtime.</a:t>
            </a:r>
          </a:p>
        </p:txBody>
      </p:sp>
      <p:sp>
        <p:nvSpPr>
          <p:cNvPr id="4" name="Slide Number Placeholder 3">
            <a:extLst>
              <a:ext uri="{FF2B5EF4-FFF2-40B4-BE49-F238E27FC236}">
                <a16:creationId xmlns:a16="http://schemas.microsoft.com/office/drawing/2014/main" id="{2BA36492-919E-06C6-BFB3-C6F644D8C9C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605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52ECE-58E4-C430-5282-5FAC4DC01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46074-B1A1-77D3-AC11-0007E1D2F3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103BF-DB64-B020-75AD-BE73FC4D81F1}"/>
              </a:ext>
            </a:extLst>
          </p:cNvPr>
          <p:cNvSpPr>
            <a:spLocks noGrp="1"/>
          </p:cNvSpPr>
          <p:nvPr>
            <p:ph type="body" idx="1"/>
          </p:nvPr>
        </p:nvSpPr>
        <p:spPr/>
        <p:txBody>
          <a:bodyPr/>
          <a:lstStyle/>
          <a:p>
            <a:r>
              <a:rPr lang="en-US" dirty="0"/>
              <a:t>https://journals.sagepub.com/doi/full/10.1177/15589250221088895</a:t>
            </a:r>
            <a:br>
              <a:rPr lang="en-US" dirty="0"/>
            </a:br>
            <a:r>
              <a:rPr lang="en-US" dirty="0"/>
              <a:t>https://www.sciencedirect.com/science/article/abs/pii/S0308016121002064#:~:text=These%20impact%20loads%20can%20cause,strength%20after%20impact%20of%20COPV.</a:t>
            </a:r>
            <a:br>
              <a:rPr lang="en-US" dirty="0"/>
            </a:br>
            <a:r>
              <a:rPr lang="en-US" dirty="0"/>
              <a:t>https://www.sciencedirect.com/science/article/abs/pii/S2452213922001838#:~:text=The%20composite%20overwrapped%20pressure%20vessel,sensor%20array%20in%20real%2Dtime.</a:t>
            </a:r>
          </a:p>
        </p:txBody>
      </p:sp>
      <p:sp>
        <p:nvSpPr>
          <p:cNvPr id="4" name="Slide Number Placeholder 3">
            <a:extLst>
              <a:ext uri="{FF2B5EF4-FFF2-40B4-BE49-F238E27FC236}">
                <a16:creationId xmlns:a16="http://schemas.microsoft.com/office/drawing/2014/main" id="{B9236458-019E-5FF4-A594-3AAB13037ED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5340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E6E01-7C09-1824-C06E-34AC8F7CA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09986-B1F6-679D-65D9-D2954ABC07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64997E-0F1A-A5E5-8B3D-A662D12F06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827F7F-0506-3A66-0A52-E892EA68CFA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2973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4147A-D760-61E0-4376-207FAE314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84583-ACEF-1C7B-0B77-B0A29FAEC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026FE-1495-356F-044B-25D78D9DD4DA}"/>
              </a:ext>
            </a:extLst>
          </p:cNvPr>
          <p:cNvSpPr>
            <a:spLocks noGrp="1"/>
          </p:cNvSpPr>
          <p:nvPr>
            <p:ph type="body" idx="1"/>
          </p:nvPr>
        </p:nvSpPr>
        <p:spPr/>
        <p:txBody>
          <a:bodyPr/>
          <a:lstStyle/>
          <a:p>
            <a:r>
              <a:rPr lang="en-US" dirty="0"/>
              <a:t>https://appel.nasa.gov/2021/04/27/critical-knowledge-insight-mitigation-of-micrometeoroids-and-orbital-debris-risk/</a:t>
            </a:r>
            <a:br>
              <a:rPr lang="en-US" dirty="0"/>
            </a:br>
            <a:r>
              <a:rPr lang="en-US" dirty="0"/>
              <a:t>https://ntrs.nasa.gov/api/citations/20230012105/downloads/8-16-23%2020230012105.pdf</a:t>
            </a:r>
          </a:p>
        </p:txBody>
      </p:sp>
      <p:sp>
        <p:nvSpPr>
          <p:cNvPr id="4" name="Slide Number Placeholder 3">
            <a:extLst>
              <a:ext uri="{FF2B5EF4-FFF2-40B4-BE49-F238E27FC236}">
                <a16:creationId xmlns:a16="http://schemas.microsoft.com/office/drawing/2014/main" id="{4EA578AE-9A8A-600B-42FF-1FEB51DD96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309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3CC36-1DBF-81E9-FB65-9A2A3289C4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3DAF5-0389-1504-1008-2ECD7271F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D9CF2-5D80-B8BB-CACD-9BA6087C08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49BD41-5E26-531B-7E53-65EE51119D0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A28673-9CD6-4E7B-8559-FB4C7370E5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44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4096687"/>
      </p:ext>
    </p:extLst>
  </p:cSld>
  <p:clrMapOvr>
    <a:masterClrMapping/>
  </p:clrMapOvr>
</p:sldLayout>
</file>

<file path=ppt/slideMasters/_rels/slideMaster1.xml.rels><?xml version="1.0" encoding="UTF-8" standalone="yes"?>
<Relationships xmlns="http://schemas.openxmlformats.org/package/2006/relationships"><Relationship Id="rId12"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11" Type="http://schemas.openxmlformats.org/officeDocument/2006/relationships/image" Target="../media/image4.pdf"/><Relationship Id="rId5" Type="http://schemas.openxmlformats.org/officeDocument/2006/relationships/image" Target="../media/image1.png"/><Relationship Id="rId10" Type="http://schemas.openxmlformats.org/officeDocument/2006/relationships/image" Target="../media/image2.png"/><Relationship Id="rId4" Type="http://schemas.openxmlformats.org/officeDocument/2006/relationships/image" Target="../media/image1.pdf"/><Relationship Id="rId9" Type="http://schemas.openxmlformats.org/officeDocument/2006/relationships/image" Target="../media/image2.pd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803900"/>
            <a:ext cx="12192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800"/>
          </a:p>
        </p:txBody>
      </p:sp>
      <p:sp>
        <p:nvSpPr>
          <p:cNvPr id="8" name="Rectangle 7"/>
          <p:cNvSpPr/>
          <p:nvPr userDrawn="1"/>
        </p:nvSpPr>
        <p:spPr>
          <a:xfrm flipV="1">
            <a:off x="0" y="5778500"/>
            <a:ext cx="12192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a:p>
        </p:txBody>
      </p:sp>
      <p:pic>
        <p:nvPicPr>
          <p:cNvPr id="11" name="Picture 10" descr="Small Use Shield_GoldOnTrans.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10934703" y="238128"/>
            <a:ext cx="997652" cy="748239"/>
          </a:xfrm>
          <a:prstGeom prst="rect">
            <a:avLst/>
          </a:prstGeom>
        </p:spPr>
      </p:pic>
      <p:pic>
        <p:nvPicPr>
          <p:cNvPr id="9" name="Picture 8" descr="1-lineWordmark_GoldOnCard_NoBG.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9"/>
              <a:stretch>
                <a:fillRect/>
              </a:stretch>
            </p:blipFill>
          </mc:Choice>
          <mc:Fallback>
            <p:blipFill>
              <a:blip r:embed="rId10"/>
              <a:stretch>
                <a:fillRect/>
              </a:stretch>
            </p:blipFill>
          </mc:Fallback>
        </mc:AlternateContent>
        <p:spPr>
          <a:xfrm>
            <a:off x="9330267" y="6462030"/>
            <a:ext cx="2429501" cy="154821"/>
          </a:xfrm>
          <a:prstGeom prst="rect">
            <a:avLst/>
          </a:prstGeom>
        </p:spPr>
      </p:pic>
      <p:pic>
        <p:nvPicPr>
          <p:cNvPr id="12" name="Picture 11" descr="Formal_Viterbi_GoldOnCard_NoBG.eps"/>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11"/>
              <a:stretch>
                <a:fillRect/>
              </a:stretch>
            </p:blipFill>
          </mc:Choice>
          <mc:Fallback>
            <p:blipFill>
              <a:blip r:embed="rId12"/>
              <a:stretch>
                <a:fillRect/>
              </a:stretch>
            </p:blipFill>
          </mc:Fallback>
        </mc:AlternateContent>
        <p:spPr>
          <a:xfrm>
            <a:off x="389469" y="6138310"/>
            <a:ext cx="2322251" cy="470075"/>
          </a:xfrm>
          <a:prstGeom prst="rect">
            <a:avLst/>
          </a:prstGeom>
        </p:spPr>
      </p:pic>
    </p:spTree>
    <p:extLst>
      <p:ext uri="{BB962C8B-B14F-4D97-AF65-F5344CB8AC3E}">
        <p14:creationId xmlns:p14="http://schemas.microsoft.com/office/powerpoint/2010/main" val="4213129221"/>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8AA5F7-3E01-E255-B393-9C2541C6D049}"/>
              </a:ext>
            </a:extLst>
          </p:cNvPr>
          <p:cNvSpPr txBox="1"/>
          <p:nvPr/>
        </p:nvSpPr>
        <p:spPr>
          <a:xfrm>
            <a:off x="3078480" y="1908313"/>
            <a:ext cx="603504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AME </a:t>
            </a:r>
            <a:r>
              <a:rPr lang="en-US" sz="3400" dirty="0">
                <a:solidFill>
                  <a:srgbClr val="990000"/>
                </a:solidFill>
                <a:latin typeface="Times New Roman" panose="02020603050405020304" pitchFamily="18" charset="0"/>
                <a:cs typeface="Times New Roman" panose="02020603050405020304" pitchFamily="18" charset="0"/>
              </a:rPr>
              <a:t>585</a:t>
            </a:r>
            <a:endParaRPr kumimoji="0" lang="en-US" sz="3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80CD3054-FBFA-5C89-AA15-B35C4B7608DD}"/>
              </a:ext>
            </a:extLst>
          </p:cNvPr>
          <p:cNvSpPr txBox="1"/>
          <p:nvPr/>
        </p:nvSpPr>
        <p:spPr>
          <a:xfrm>
            <a:off x="3078480" y="2812110"/>
            <a:ext cx="603504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Project 2</a:t>
            </a:r>
          </a:p>
        </p:txBody>
      </p:sp>
      <p:sp>
        <p:nvSpPr>
          <p:cNvPr id="4" name="TextBox 3">
            <a:extLst>
              <a:ext uri="{FF2B5EF4-FFF2-40B4-BE49-F238E27FC236}">
                <a16:creationId xmlns:a16="http://schemas.microsoft.com/office/drawing/2014/main" id="{0E385D6F-8467-C422-013A-E8E3685170BA}"/>
              </a:ext>
            </a:extLst>
          </p:cNvPr>
          <p:cNvSpPr txBox="1"/>
          <p:nvPr/>
        </p:nvSpPr>
        <p:spPr>
          <a:xfrm>
            <a:off x="3078480" y="4208238"/>
            <a:ext cx="60350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Henry Glover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1/28/2025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20A5A-245C-886D-0AD1-93489BF34E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FA72E3-6910-208F-1D1F-9B1553A31232}"/>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r>
              <a:rPr lang="en-US" sz="2400" dirty="0">
                <a:solidFill>
                  <a:srgbClr val="990000"/>
                </a:solidFill>
                <a:latin typeface="Times New Roman" panose="02020603050405020304" pitchFamily="18" charset="0"/>
                <a:cs typeface="Times New Roman" panose="02020603050405020304" pitchFamily="18" charset="0"/>
              </a:rPr>
              <a:t>1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E3511F4C-DA08-C4D0-BA5E-6FA3356477B8}"/>
              </a:ext>
            </a:extLst>
          </p:cNvPr>
          <p:cNvSpPr txBox="1"/>
          <p:nvPr/>
        </p:nvSpPr>
        <p:spPr>
          <a:xfrm>
            <a:off x="383177" y="903514"/>
            <a:ext cx="11608526" cy="73866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999D6EDE-8DDE-2AED-68BC-A516FC95612C}"/>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Design </a:t>
            </a:r>
            <a:r>
              <a:rPr lang="en-US" sz="2400" dirty="0">
                <a:solidFill>
                  <a:srgbClr val="990000"/>
                </a:solidFill>
                <a:latin typeface="Times New Roman" panose="02020603050405020304" pitchFamily="18" charset="0"/>
                <a:cs typeface="Times New Roman" panose="02020603050405020304" pitchFamily="18" charset="0"/>
              </a:rPr>
              <a:t>Problem</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descr="A paper with writing on it&#10;&#10;Description automatically generated">
            <a:extLst>
              <a:ext uri="{FF2B5EF4-FFF2-40B4-BE49-F238E27FC236}">
                <a16:creationId xmlns:a16="http://schemas.microsoft.com/office/drawing/2014/main" id="{8C1B28DD-A01A-8289-7B85-96448B6BD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4034" y="698785"/>
            <a:ext cx="3672097" cy="5043831"/>
          </a:xfrm>
          <a:prstGeom prst="rect">
            <a:avLst/>
          </a:prstGeom>
        </p:spPr>
      </p:pic>
      <p:pic>
        <p:nvPicPr>
          <p:cNvPr id="8" name="Picture 7" descr="A white sheet of paper with writing on it&#10;&#10;Description automatically generated">
            <a:extLst>
              <a:ext uri="{FF2B5EF4-FFF2-40B4-BE49-F238E27FC236}">
                <a16:creationId xmlns:a16="http://schemas.microsoft.com/office/drawing/2014/main" id="{9229BBD7-B9C5-51CF-86C0-BA480D3AB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3195" y="565329"/>
            <a:ext cx="3624771" cy="5110559"/>
          </a:xfrm>
          <a:prstGeom prst="rect">
            <a:avLst/>
          </a:prstGeom>
        </p:spPr>
      </p:pic>
      <p:sp>
        <p:nvSpPr>
          <p:cNvPr id="9" name="TextBox 8">
            <a:extLst>
              <a:ext uri="{FF2B5EF4-FFF2-40B4-BE49-F238E27FC236}">
                <a16:creationId xmlns:a16="http://schemas.microsoft.com/office/drawing/2014/main" id="{98533C5A-2723-6499-BDA5-16E5734F67F5}"/>
              </a:ext>
            </a:extLst>
          </p:cNvPr>
          <p:cNvSpPr txBox="1"/>
          <p:nvPr/>
        </p:nvSpPr>
        <p:spPr>
          <a:xfrm>
            <a:off x="5246322" y="1006866"/>
            <a:ext cx="1699354" cy="646331"/>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These are PDF links, write click and click open </a:t>
            </a:r>
          </a:p>
        </p:txBody>
      </p:sp>
    </p:spTree>
    <p:extLst>
      <p:ext uri="{BB962C8B-B14F-4D97-AF65-F5344CB8AC3E}">
        <p14:creationId xmlns:p14="http://schemas.microsoft.com/office/powerpoint/2010/main" val="289783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CBF66-94FD-458B-54A4-CBB8915773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BEBC404-D6EF-D9E2-76EB-9090A1A20068}"/>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r>
              <a:rPr lang="en-US" sz="2400" dirty="0">
                <a:solidFill>
                  <a:srgbClr val="990000"/>
                </a:solidFill>
                <a:latin typeface="Times New Roman" panose="02020603050405020304" pitchFamily="18" charset="0"/>
                <a:cs typeface="Times New Roman" panose="02020603050405020304" pitchFamily="18" charset="0"/>
              </a:rPr>
              <a:t>2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0E9BF0F1-1239-1D80-27CF-4A133286A37D}"/>
              </a:ext>
            </a:extLst>
          </p:cNvPr>
          <p:cNvSpPr txBox="1"/>
          <p:nvPr/>
        </p:nvSpPr>
        <p:spPr>
          <a:xfrm>
            <a:off x="383177" y="903514"/>
            <a:ext cx="11608526" cy="73866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62854806-7C6F-61E6-9359-BA6577FAC08A}"/>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Design </a:t>
            </a:r>
            <a:r>
              <a:rPr lang="en-US" sz="2400" dirty="0">
                <a:solidFill>
                  <a:srgbClr val="990000"/>
                </a:solidFill>
                <a:latin typeface="Times New Roman" panose="02020603050405020304" pitchFamily="18" charset="0"/>
                <a:cs typeface="Times New Roman" panose="02020603050405020304" pitchFamily="18" charset="0"/>
              </a:rPr>
              <a:t>Problem</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62A09A10-E86F-C84D-D15E-E11C712CFBE5}"/>
              </a:ext>
            </a:extLst>
          </p:cNvPr>
          <p:cNvGraphicFramePr>
            <a:graphicFrameLocks noChangeAspect="1"/>
          </p:cNvGraphicFramePr>
          <p:nvPr>
            <p:extLst>
              <p:ext uri="{D42A27DB-BD31-4B8C-83A1-F6EECF244321}">
                <p14:modId xmlns:p14="http://schemas.microsoft.com/office/powerpoint/2010/main" val="2717822957"/>
              </p:ext>
            </p:extLst>
          </p:nvPr>
        </p:nvGraphicFramePr>
        <p:xfrm>
          <a:off x="4309605" y="668681"/>
          <a:ext cx="3572787" cy="5061448"/>
        </p:xfrm>
        <a:graphic>
          <a:graphicData uri="http://schemas.openxmlformats.org/presentationml/2006/ole">
            <mc:AlternateContent xmlns:mc="http://schemas.openxmlformats.org/markup-compatibility/2006">
              <mc:Choice xmlns:v="urn:schemas-microsoft-com:vml" Requires="v">
                <p:oleObj name="Acrobat Document" r:id="rId3" imgW="3200255" imgH="4533672" progId="Acrobat.Document.DC">
                  <p:embed/>
                </p:oleObj>
              </mc:Choice>
              <mc:Fallback>
                <p:oleObj name="Acrobat Document" r:id="rId3" imgW="3200255" imgH="4533672" progId="Acrobat.Document.DC">
                  <p:embed/>
                  <p:pic>
                    <p:nvPicPr>
                      <p:cNvPr id="3" name="Object 2">
                        <a:extLst>
                          <a:ext uri="{FF2B5EF4-FFF2-40B4-BE49-F238E27FC236}">
                            <a16:creationId xmlns:a16="http://schemas.microsoft.com/office/drawing/2014/main" id="{62A09A10-E86F-C84D-D15E-E11C712CFBE5}"/>
                          </a:ext>
                        </a:extLst>
                      </p:cNvPr>
                      <p:cNvPicPr/>
                      <p:nvPr/>
                    </p:nvPicPr>
                    <p:blipFill>
                      <a:blip r:embed="rId4"/>
                      <a:stretch>
                        <a:fillRect/>
                      </a:stretch>
                    </p:blipFill>
                    <p:spPr>
                      <a:xfrm>
                        <a:off x="4309605" y="668681"/>
                        <a:ext cx="3572787" cy="506144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1BC731E-F0FE-1277-B27C-31C168F7D479}"/>
              </a:ext>
            </a:extLst>
          </p:cNvPr>
          <p:cNvSpPr txBox="1"/>
          <p:nvPr/>
        </p:nvSpPr>
        <p:spPr>
          <a:xfrm>
            <a:off x="1478705" y="1099362"/>
            <a:ext cx="1699354" cy="646331"/>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These are PDF links, write click and click open </a:t>
            </a:r>
          </a:p>
        </p:txBody>
      </p:sp>
    </p:spTree>
    <p:extLst>
      <p:ext uri="{BB962C8B-B14F-4D97-AF65-F5344CB8AC3E}">
        <p14:creationId xmlns:p14="http://schemas.microsoft.com/office/powerpoint/2010/main" val="766707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B3167-328D-60ED-6570-3270BF2E6FD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1C432CB-34D9-ACA3-3118-05F5046AB360}"/>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r>
              <a:rPr lang="en-US" sz="2400" dirty="0">
                <a:solidFill>
                  <a:srgbClr val="990000"/>
                </a:solidFill>
                <a:latin typeface="Times New Roman" panose="02020603050405020304" pitchFamily="18" charset="0"/>
                <a:cs typeface="Times New Roman" panose="02020603050405020304" pitchFamily="18" charset="0"/>
              </a:rPr>
              <a:t>3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AA5650E9-1DF1-7154-1760-E427F2906C92}"/>
              </a:ext>
            </a:extLst>
          </p:cNvPr>
          <p:cNvSpPr txBox="1"/>
          <p:nvPr/>
        </p:nvSpPr>
        <p:spPr>
          <a:xfrm>
            <a:off x="383177" y="903514"/>
            <a:ext cx="11608526" cy="73866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9EF0504D-5646-B0F8-04F3-55DBF784C8EB}"/>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Design </a:t>
            </a:r>
            <a:r>
              <a:rPr lang="en-US" sz="2400" dirty="0">
                <a:solidFill>
                  <a:srgbClr val="990000"/>
                </a:solidFill>
                <a:latin typeface="Times New Roman" panose="02020603050405020304" pitchFamily="18" charset="0"/>
                <a:cs typeface="Times New Roman" panose="02020603050405020304" pitchFamily="18" charset="0"/>
              </a:rPr>
              <a:t>Problem</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E350988C-5D61-C1AC-B234-5A5347A3557E}"/>
              </a:ext>
            </a:extLst>
          </p:cNvPr>
          <p:cNvGraphicFramePr>
            <a:graphicFrameLocks noChangeAspect="1"/>
          </p:cNvGraphicFramePr>
          <p:nvPr>
            <p:extLst>
              <p:ext uri="{D42A27DB-BD31-4B8C-83A1-F6EECF244321}">
                <p14:modId xmlns:p14="http://schemas.microsoft.com/office/powerpoint/2010/main" val="224226452"/>
              </p:ext>
            </p:extLst>
          </p:nvPr>
        </p:nvGraphicFramePr>
        <p:xfrm>
          <a:off x="4286749" y="799999"/>
          <a:ext cx="3463880" cy="4907163"/>
        </p:xfrm>
        <a:graphic>
          <a:graphicData uri="http://schemas.openxmlformats.org/presentationml/2006/ole">
            <mc:AlternateContent xmlns:mc="http://schemas.openxmlformats.org/markup-compatibility/2006">
              <mc:Choice xmlns:v="urn:schemas-microsoft-com:vml" Requires="v">
                <p:oleObj name="Acrobat Document" r:id="rId3" imgW="3200255" imgH="4533672" progId="Acrobat.Document.DC">
                  <p:embed/>
                </p:oleObj>
              </mc:Choice>
              <mc:Fallback>
                <p:oleObj name="Acrobat Document" r:id="rId3" imgW="3200255" imgH="4533672" progId="Acrobat.Document.DC">
                  <p:embed/>
                  <p:pic>
                    <p:nvPicPr>
                      <p:cNvPr id="3" name="Object 2">
                        <a:extLst>
                          <a:ext uri="{FF2B5EF4-FFF2-40B4-BE49-F238E27FC236}">
                            <a16:creationId xmlns:a16="http://schemas.microsoft.com/office/drawing/2014/main" id="{E350988C-5D61-C1AC-B234-5A5347A3557E}"/>
                          </a:ext>
                        </a:extLst>
                      </p:cNvPr>
                      <p:cNvPicPr/>
                      <p:nvPr/>
                    </p:nvPicPr>
                    <p:blipFill>
                      <a:blip r:embed="rId4"/>
                      <a:stretch>
                        <a:fillRect/>
                      </a:stretch>
                    </p:blipFill>
                    <p:spPr>
                      <a:xfrm>
                        <a:off x="4286749" y="799999"/>
                        <a:ext cx="3463880" cy="4907163"/>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FDD085F0-289E-53D6-9E6B-C49D5DC501FD}"/>
              </a:ext>
            </a:extLst>
          </p:cNvPr>
          <p:cNvSpPr txBox="1"/>
          <p:nvPr/>
        </p:nvSpPr>
        <p:spPr>
          <a:xfrm>
            <a:off x="1063263" y="1149820"/>
            <a:ext cx="1699354" cy="646331"/>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These are PDF links, write click and click open </a:t>
            </a:r>
          </a:p>
        </p:txBody>
      </p:sp>
    </p:spTree>
    <p:extLst>
      <p:ext uri="{BB962C8B-B14F-4D97-AF65-F5344CB8AC3E}">
        <p14:creationId xmlns:p14="http://schemas.microsoft.com/office/powerpoint/2010/main" val="889991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EF996-7219-5DCE-3F76-842FB9086F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1C5CA0A-A096-7F6D-1FE1-7383A989B376}"/>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#14</a:t>
            </a:r>
            <a:r>
              <a:rPr lang="en-US" sz="2400" dirty="0">
                <a:solidFill>
                  <a:srgbClr val="990000"/>
                </a:solidFill>
                <a:latin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C013D932-9246-51F4-39EC-8A5E6DAB15DB}"/>
              </a:ext>
            </a:extLst>
          </p:cNvPr>
          <p:cNvSpPr txBox="1"/>
          <p:nvPr/>
        </p:nvSpPr>
        <p:spPr>
          <a:xfrm>
            <a:off x="383177" y="903514"/>
            <a:ext cx="11608526" cy="3539430"/>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COPV structures exhibit a non-uniform distribution of stresses and deformation due to liner geometry, its interaction with the overwrap winding pattern, the relative stiffness of the liner, and the presence of incompatible curve changes.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The polar boss areas (filling ports) of the liner are thickened and more rigid to support the fixtures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 Overwrap complexity is based on manufacturing phases with winding parameters, consolidation, and curing schedules</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presence of load</a:t>
            </a:r>
            <a:r>
              <a:rPr lang="en-US" sz="1400" dirty="0">
                <a:solidFill>
                  <a:srgbClr val="000000"/>
                </a:solidFill>
                <a:latin typeface="Times New Roman" panose="02020603050405020304" pitchFamily="18" charset="0"/>
                <a:cs typeface="Times New Roman" panose="02020603050405020304" pitchFamily="18" charset="0"/>
              </a:rPr>
              <a:t>-sharing liners significantly influences the stress distributions in the COPV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Predictions from manufactures sometimes overestimate fiber stress at burst, indicating a need for qualification and testing to ensure reliability</a:t>
            </a:r>
            <a:r>
              <a:rPr lang="en-US" sz="1400" dirty="0">
                <a:solidFill>
                  <a:srgbClr val="000000"/>
                </a:solidFill>
                <a:latin typeface="Times New Roman" panose="02020603050405020304" pitchFamily="18" charset="0"/>
                <a:cs typeface="Times New Roman" panose="02020603050405020304" pitchFamily="18" charset="0"/>
              </a:rPr>
              <a:t>. The need for testing is obvious.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Manufacturing COPV’s is intricate and requires careful attention to detail. Applying stress rupture life data from one vessel to another, especially with dissimilar designs should be accounted for.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Liner influences can have a significant impact on stress concentrations and deformations in the composite overwrap</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Stress ratios are used to make life cycle predictions on a vessel </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Time dependent factors such as creep and material degradation were of concern and can alter the stress distribution over the vessel's lifespan</a:t>
            </a:r>
          </a:p>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interaction between the composite overwrap and the liner results in residual stresses after proof testing due to the elastic-plastic behavior of the liner and the elastic unloading of the composite. The COPV is under compression even at zero pressure. </a:t>
            </a: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7ACEAEBD-32B0-B6D6-8277-A2C58A945E30}"/>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 Lessons learned</a:t>
            </a:r>
          </a:p>
        </p:txBody>
      </p:sp>
    </p:spTree>
    <p:extLst>
      <p:ext uri="{BB962C8B-B14F-4D97-AF65-F5344CB8AC3E}">
        <p14:creationId xmlns:p14="http://schemas.microsoft.com/office/powerpoint/2010/main" val="1885299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E9914-AC28-6D90-3524-3BF05736D7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1D0EFAB-AAA1-93DE-6500-72C162A81F4B}"/>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r>
              <a:rPr lang="en-US" sz="2400" dirty="0">
                <a:solidFill>
                  <a:srgbClr val="990000"/>
                </a:solidFill>
                <a:latin typeface="Times New Roman" panose="02020603050405020304" pitchFamily="18" charset="0"/>
                <a:cs typeface="Times New Roman" panose="02020603050405020304" pitchFamily="18" charset="0"/>
              </a:rPr>
              <a:t>5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6EFA54AD-3282-0F00-55CC-34EE1F7934A0}"/>
              </a:ext>
            </a:extLst>
          </p:cNvPr>
          <p:cNvSpPr txBox="1"/>
          <p:nvPr/>
        </p:nvSpPr>
        <p:spPr>
          <a:xfrm>
            <a:off x="383177" y="903514"/>
            <a:ext cx="11608526" cy="5693866"/>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Video 1 </a:t>
            </a:r>
          </a:p>
          <a:p>
            <a:pPr marL="800100" lvl="1" indent="-342900">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Lorie Grimes-Ledesma working on COPV for 18 years </a:t>
            </a:r>
          </a:p>
          <a:p>
            <a:pPr marL="800100" lvl="1" indent="-342900">
              <a:buAutoNum type="arabicPeriod"/>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COPV’s have disadvantages</a:t>
            </a:r>
            <a:r>
              <a:rPr lang="en-US" sz="1400" dirty="0">
                <a:solidFill>
                  <a:srgbClr val="000000"/>
                </a:solidFill>
                <a:latin typeface="Times New Roman" panose="02020603050405020304" pitchFamily="18" charset="0"/>
                <a:cs typeface="Times New Roman" panose="02020603050405020304" pitchFamily="18" charset="0"/>
              </a:rPr>
              <a:t> – needs to be carefully used and a lot of oversight </a:t>
            </a:r>
          </a:p>
          <a:p>
            <a:pPr marL="800100" lvl="1" indent="-342900">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COPV’s reduce the mass to store fluid/gases, you can save up to 50% over an all-metal pressure vessel</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Video 2 </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Metallic liner overwrapped with a composite material functioning together to contain the gas/propellant</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Relative loads </a:t>
            </a:r>
            <a:r>
              <a:rPr lang="en-US" sz="1400" dirty="0">
                <a:solidFill>
                  <a:srgbClr val="000000"/>
                </a:solidFill>
                <a:latin typeface="Times New Roman" panose="02020603050405020304" pitchFamily="18" charset="0"/>
                <a:cs typeface="Times New Roman" panose="02020603050405020304" pitchFamily="18" charset="0"/>
              </a:rPr>
              <a:t>on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the liner vs. the overwrap</a:t>
            </a:r>
            <a:r>
              <a:rPr lang="en-US" sz="1400" dirty="0">
                <a:solidFill>
                  <a:srgbClr val="000000"/>
                </a:solidFill>
                <a:latin typeface="Times New Roman" panose="02020603050405020304" pitchFamily="18" charset="0"/>
                <a:cs typeface="Times New Roman" panose="02020603050405020304" pitchFamily="18" charset="0"/>
              </a:rPr>
              <a:t>, must function together</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Failure modes for both metallic and composite materials needs to be understood, they interact with each other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Video 3</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Liner failure modes – have been fracture control related - sustain load crack load, cyclic fatigue crack growth, incompatibility with fluid stored, buckling</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Composite failure modes – hard to model – impact damage, stress rupture failure</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All metal </a:t>
            </a:r>
            <a:r>
              <a:rPr lang="en-US" sz="1400" dirty="0">
                <a:solidFill>
                  <a:srgbClr val="000000"/>
                </a:solidFill>
                <a:latin typeface="Times New Roman" panose="02020603050405020304" pitchFamily="18" charset="0"/>
                <a:cs typeface="Times New Roman" panose="02020603050405020304" pitchFamily="18" charset="0"/>
              </a:rPr>
              <a:t>pressurized vessel were used on the shuttle, and they experienced several failures – stress corrosion cracking, weld cracks, weld pours, cyclic fatigue.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Video 4</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Mitigation for COPV failure – adequate and careful design as well as qualification, what are the contribution of the liner and the overwrap, what are the loading environment, what are the loads</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Qualification and testing is extremely important to mitigate risk</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Understanding the manufacturing steps of the COPV’s needs to be understood and even incorporated into the design if there are any variations</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Impact </a:t>
            </a:r>
            <a:r>
              <a:rPr lang="en-US" sz="1400" dirty="0">
                <a:solidFill>
                  <a:srgbClr val="000000"/>
                </a:solidFill>
                <a:latin typeface="Times New Roman" panose="02020603050405020304" pitchFamily="18" charset="0"/>
                <a:cs typeface="Times New Roman" panose="02020603050405020304" pitchFamily="18" charset="0"/>
              </a:rPr>
              <a:t>damage is a significant risk – in manufacturing, during transportation, or while its being incorporated into the flight system </a:t>
            </a:r>
          </a:p>
          <a:p>
            <a:pPr marL="1257300" lvl="2"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This is all process control but</a:t>
            </a:r>
            <a:r>
              <a:rPr lang="en-US" sz="1400" dirty="0">
                <a:solidFill>
                  <a:srgbClr val="000000"/>
                </a:solidFill>
                <a:latin typeface="Times New Roman" panose="02020603050405020304" pitchFamily="18" charset="0"/>
                <a:cs typeface="Times New Roman" panose="02020603050405020304" pitchFamily="18" charset="0"/>
              </a:rPr>
              <a:t> sometimes you can test a specific impact damage range and understand how the COPV will burst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16D3988D-104E-E964-2F42-473D8F821FB2}"/>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3 Lessons Learned Each</a:t>
            </a:r>
          </a:p>
        </p:txBody>
      </p:sp>
    </p:spTree>
    <p:extLst>
      <p:ext uri="{BB962C8B-B14F-4D97-AF65-F5344CB8AC3E}">
        <p14:creationId xmlns:p14="http://schemas.microsoft.com/office/powerpoint/2010/main" val="2296738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8C5EE-3D40-2169-4E58-C80BA224601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E7CEA5-D264-9E19-DD84-6C44BE958198}"/>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r>
              <a:rPr lang="en-US" sz="2400" dirty="0">
                <a:solidFill>
                  <a:srgbClr val="990000"/>
                </a:solidFill>
                <a:latin typeface="Times New Roman" panose="02020603050405020304" pitchFamily="18" charset="0"/>
                <a:cs typeface="Times New Roman" panose="02020603050405020304" pitchFamily="18" charset="0"/>
              </a:rPr>
              <a:t>5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1BE7362A-F9CE-A4FD-A45D-09D83B0C1CAF}"/>
              </a:ext>
            </a:extLst>
          </p:cNvPr>
          <p:cNvSpPr txBox="1"/>
          <p:nvPr/>
        </p:nvSpPr>
        <p:spPr>
          <a:xfrm>
            <a:off x="383177" y="903514"/>
            <a:ext cx="11608526" cy="6555641"/>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AutoNum type="arabicPeriod"/>
              <a:tabLst/>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Video </a:t>
            </a:r>
            <a:r>
              <a:rPr lang="en-US" sz="1400" dirty="0">
                <a:solidFill>
                  <a:srgbClr val="000000"/>
                </a:solidFill>
                <a:latin typeface="Times New Roman" panose="02020603050405020304" pitchFamily="18" charset="0"/>
                <a:cs typeface="Times New Roman" panose="02020603050405020304" pitchFamily="18" charset="0"/>
              </a:rPr>
              <a:t>5</a:t>
            </a: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p>
          <a:p>
            <a:pPr marL="800100" lvl="1" indent="-342900">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Factors of safety are used to prevent any overpressure or strength failure</a:t>
            </a:r>
          </a:p>
          <a:p>
            <a:pPr marL="800100" lvl="1" indent="-342900">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These failure are rare because the design is put through FEA and a robust qualification system </a:t>
            </a:r>
          </a:p>
          <a:p>
            <a:pPr marL="800100" lvl="1" indent="-342900">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COPV’s are inspected using radiography to establish if there are any fatigue cracks and if they are found then tests are conduct to understand whether the liner/design is robust to cracks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Video 6</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most important failure modes for COP</a:t>
            </a:r>
            <a:r>
              <a:rPr lang="en-US" sz="1400" dirty="0">
                <a:solidFill>
                  <a:srgbClr val="000000"/>
                </a:solidFill>
                <a:latin typeface="Times New Roman" panose="02020603050405020304" pitchFamily="18" charset="0"/>
                <a:cs typeface="Times New Roman" panose="02020603050405020304" pitchFamily="18" charset="0"/>
              </a:rPr>
              <a:t>V’s for extended stays in space are liner fatigue crack growth or crack propagation mechanisms, impact damage, and stress rupture mechanisms</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Detail oriented work during the design and qualification phases are of most importance</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Lessons learned from the past include looking at the “small stuff”. Small details are very significant and COPV’s are suspectable to failure from oversight.</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Video 7</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Lower weight = better thrust to weight ratio</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COPV’s are complex – they are integrated now and will be for the future of the program </a:t>
            </a:r>
          </a:p>
          <a:p>
            <a:pPr marL="800100" lvl="1" indent="-342900">
              <a:buFontTx/>
              <a:buAutoNum type="arabicPeriod"/>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Used for oxygen</a:t>
            </a:r>
            <a:r>
              <a:rPr lang="en-US" sz="1400" dirty="0">
                <a:solidFill>
                  <a:srgbClr val="000000"/>
                </a:solidFill>
                <a:latin typeface="Times New Roman" panose="02020603050405020304" pitchFamily="18" charset="0"/>
                <a:cs typeface="Times New Roman" panose="02020603050405020304" pitchFamily="18" charset="0"/>
              </a:rPr>
              <a:t>, propulsion, life support systems – integrated in all vehicles (NASA)</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Aging of the overwrap material alone is not an issues, stress rupture (fatigue life of overwrap at pressure overtime) is the highest risk</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Transportation of COPV is important especially from foreign programs (other countries) </a:t>
            </a:r>
          </a:p>
          <a:p>
            <a:pPr marL="800100" lvl="1"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Minimizing risk is of utmost importance – test programs for reliability and life is very important to understand</a:t>
            </a:r>
          </a:p>
          <a:p>
            <a:pPr marL="1257300" lvl="2" indent="-342900">
              <a:buFontTx/>
              <a:buAutoNum type="arabicPeriod"/>
              <a:defRPr/>
            </a:pPr>
            <a:r>
              <a:rPr lang="en-US" sz="1400" dirty="0">
                <a:solidFill>
                  <a:srgbClr val="000000"/>
                </a:solidFill>
                <a:latin typeface="Times New Roman" panose="02020603050405020304" pitchFamily="18" charset="0"/>
                <a:cs typeface="Times New Roman" panose="02020603050405020304" pitchFamily="18" charset="0"/>
              </a:rPr>
              <a:t>Highest risk is on ground when pressure in the vessel is highest</a:t>
            </a:r>
          </a:p>
          <a:p>
            <a:pPr marL="800100" marR="0" lvl="1" indent="-342900" algn="l" defTabSz="914400" rtl="0" eaLnBrk="1" fontAlgn="auto" latinLnBrk="0" hangingPunct="1">
              <a:lnSpc>
                <a:spcPct val="100000"/>
              </a:lnSpc>
              <a:spcBef>
                <a:spcPts val="0"/>
              </a:spcBef>
              <a:spcAft>
                <a:spcPts val="0"/>
              </a:spcAft>
              <a:buClrTx/>
              <a:buSzTx/>
              <a:buFont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Prevent risk by using damage control plans - fatigue crack growth in the liner, making sure there is no corrosive environments, no overstress on the vessel, no mechanical damage. </a:t>
            </a:r>
          </a:p>
          <a:p>
            <a:pPr marL="800100" marR="0" lvl="1" indent="-342900" algn="l" defTabSz="914400" rtl="0" eaLnBrk="1" fontAlgn="auto" latinLnBrk="0" hangingPunct="1">
              <a:lnSpc>
                <a:spcPct val="100000"/>
              </a:lnSpc>
              <a:spcBef>
                <a:spcPts val="0"/>
              </a:spcBef>
              <a:spcAft>
                <a:spcPts val="0"/>
              </a:spcAft>
              <a:buClrTx/>
              <a:buSzTx/>
              <a:buFontTx/>
              <a:buAutoNum type="arabicPeriod"/>
              <a:tabLst/>
              <a:defRPr/>
            </a:pPr>
            <a:r>
              <a:rPr lang="en-US" sz="1400" dirty="0">
                <a:solidFill>
                  <a:srgbClr val="000000"/>
                </a:solidFill>
                <a:latin typeface="Times New Roman" panose="02020603050405020304" pitchFamily="18" charset="0"/>
                <a:cs typeface="Times New Roman" panose="02020603050405020304" pitchFamily="18" charset="0"/>
              </a:rPr>
              <a:t>To that point, even stress rupture was hard to characterize its effects the life of the vessels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1">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1">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AD3239E7-4342-F6EE-D972-05808D887C5F}"/>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3 Lessons Learned Each</a:t>
            </a:r>
          </a:p>
        </p:txBody>
      </p:sp>
    </p:spTree>
    <p:extLst>
      <p:ext uri="{BB962C8B-B14F-4D97-AF65-F5344CB8AC3E}">
        <p14:creationId xmlns:p14="http://schemas.microsoft.com/office/powerpoint/2010/main" val="1927380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E5A40-475A-F5BD-4B95-17E6E50A22B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79F9317-42D8-3D08-B70D-984E5007EB18}"/>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 doing number 13</a:t>
            </a:r>
            <a:r>
              <a:rPr lang="en-US" sz="2400" dirty="0">
                <a:solidFill>
                  <a:srgbClr val="990000"/>
                </a:solidFill>
                <a:latin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363D3450-565C-0EA3-9B6C-C35E271B658E}"/>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 </a:t>
            </a:r>
          </a:p>
        </p:txBody>
      </p:sp>
      <p:pic>
        <p:nvPicPr>
          <p:cNvPr id="3" name="Picture 2" descr="A screenshot of a notebook&#10;&#10;Description automatically generated">
            <a:extLst>
              <a:ext uri="{FF2B5EF4-FFF2-40B4-BE49-F238E27FC236}">
                <a16:creationId xmlns:a16="http://schemas.microsoft.com/office/drawing/2014/main" id="{6C22BA2F-E228-FBDE-6EB5-1DBF292CC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7124" y="0"/>
            <a:ext cx="4824876" cy="6858000"/>
          </a:xfrm>
          <a:prstGeom prst="rect">
            <a:avLst/>
          </a:prstGeom>
        </p:spPr>
      </p:pic>
      <p:sp>
        <p:nvSpPr>
          <p:cNvPr id="6" name="TextBox 5">
            <a:extLst>
              <a:ext uri="{FF2B5EF4-FFF2-40B4-BE49-F238E27FC236}">
                <a16:creationId xmlns:a16="http://schemas.microsoft.com/office/drawing/2014/main" id="{0928605E-AAD3-58F4-954C-0C3231B743FE}"/>
              </a:ext>
            </a:extLst>
          </p:cNvPr>
          <p:cNvSpPr txBox="1"/>
          <p:nvPr/>
        </p:nvSpPr>
        <p:spPr>
          <a:xfrm>
            <a:off x="653143" y="1071154"/>
            <a:ext cx="4685212" cy="1384995"/>
          </a:xfrm>
          <a:prstGeom prst="rect">
            <a:avLst/>
          </a:prstGeom>
          <a:noFill/>
        </p:spPr>
        <p:txBody>
          <a:bodyPr wrap="square" rtlCol="0">
            <a:spAutoFit/>
          </a:bodyPr>
          <a:lstStyle/>
          <a:p>
            <a:r>
              <a:rPr lang="en-US" sz="1400" dirty="0">
                <a:solidFill>
                  <a:srgbClr val="000000"/>
                </a:solidFill>
                <a:latin typeface="Times New Roman" panose="02020603050405020304" pitchFamily="18" charset="0"/>
                <a:cs typeface="Times New Roman" panose="02020603050405020304" pitchFamily="18" charset="0"/>
              </a:rPr>
              <a:t>Ply thickness (t) = 0.0005 m</a:t>
            </a:r>
          </a:p>
          <a:p>
            <a:r>
              <a:rPr lang="en-US" sz="1400" dirty="0">
                <a:solidFill>
                  <a:srgbClr val="000000"/>
                </a:solidFill>
                <a:latin typeface="Times New Roman" panose="02020603050405020304" pitchFamily="18" charset="0"/>
                <a:cs typeface="Times New Roman" panose="02020603050405020304" pitchFamily="18" charset="0"/>
              </a:rPr>
              <a:t>Length = 0.8 m </a:t>
            </a:r>
          </a:p>
          <a:p>
            <a:r>
              <a:rPr lang="en-US" sz="1400" dirty="0">
                <a:solidFill>
                  <a:srgbClr val="000000"/>
                </a:solidFill>
                <a:latin typeface="Times New Roman" panose="02020603050405020304" pitchFamily="18" charset="0"/>
                <a:cs typeface="Times New Roman" panose="02020603050405020304" pitchFamily="18" charset="0"/>
              </a:rPr>
              <a:t>Radius = 0.15 m </a:t>
            </a:r>
          </a:p>
          <a:p>
            <a:r>
              <a:rPr lang="en-US" sz="1400" dirty="0">
                <a:solidFill>
                  <a:srgbClr val="000000"/>
                </a:solidFill>
                <a:latin typeface="Times New Roman" panose="02020603050405020304" pitchFamily="18" charset="0"/>
                <a:cs typeface="Times New Roman" panose="02020603050405020304" pitchFamily="18" charset="0"/>
              </a:rPr>
              <a:t>Pressure = 22 MPa </a:t>
            </a:r>
          </a:p>
          <a:p>
            <a:endParaRPr lang="en-US" sz="1400" dirty="0">
              <a:solidFill>
                <a:srgbClr val="000000"/>
              </a:solidFill>
              <a:latin typeface="Times New Roman" panose="02020603050405020304" pitchFamily="18" charset="0"/>
              <a:cs typeface="Times New Roman" panose="02020603050405020304" pitchFamily="18" charset="0"/>
            </a:endParaRPr>
          </a:p>
          <a:p>
            <a:r>
              <a:rPr lang="en-US" sz="1400" dirty="0">
                <a:solidFill>
                  <a:srgbClr val="000000"/>
                </a:solidFill>
                <a:highlight>
                  <a:srgbClr val="FFFF00"/>
                </a:highlight>
                <a:latin typeface="Times New Roman" panose="02020603050405020304" pitchFamily="18" charset="0"/>
                <a:cs typeface="Times New Roman" panose="02020603050405020304" pitchFamily="18" charset="0"/>
              </a:rPr>
              <a:t>Estimation was 5.48mm thickness </a:t>
            </a:r>
          </a:p>
        </p:txBody>
      </p:sp>
    </p:spTree>
    <p:extLst>
      <p:ext uri="{BB962C8B-B14F-4D97-AF65-F5344CB8AC3E}">
        <p14:creationId xmlns:p14="http://schemas.microsoft.com/office/powerpoint/2010/main" val="369566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7ABCB-4E3A-055B-D6F2-11A7137EFAB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F8EC23B-D115-D417-24C3-1FDD66BDDA68}"/>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4" name="TextBox 3">
            <a:extLst>
              <a:ext uri="{FF2B5EF4-FFF2-40B4-BE49-F238E27FC236}">
                <a16:creationId xmlns:a16="http://schemas.microsoft.com/office/drawing/2014/main" id="{84CA4132-3D08-5514-585E-23B02B5383F6}"/>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 – Ply and </a:t>
            </a:r>
            <a:r>
              <a:rPr lang="en-US" sz="2400" dirty="0">
                <a:solidFill>
                  <a:srgbClr val="990000"/>
                </a:solidFill>
                <a:latin typeface="Times New Roman" panose="02020603050405020304" pitchFamily="18" charset="0"/>
                <a:cs typeface="Times New Roman" panose="02020603050405020304" pitchFamily="18" charset="0"/>
              </a:rPr>
              <a:t>L</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ayup</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settings</a:t>
            </a:r>
          </a:p>
        </p:txBody>
      </p:sp>
      <p:pic>
        <p:nvPicPr>
          <p:cNvPr id="8" name="Picture 7" descr="A screenshot of a computer&#10;&#10;Description automatically generated">
            <a:extLst>
              <a:ext uri="{FF2B5EF4-FFF2-40B4-BE49-F238E27FC236}">
                <a16:creationId xmlns:a16="http://schemas.microsoft.com/office/drawing/2014/main" id="{533562F5-F851-E6AE-1D27-CAA7023FE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83" y="915873"/>
            <a:ext cx="3979990" cy="4859291"/>
          </a:xfrm>
          <a:prstGeom prst="rect">
            <a:avLst/>
          </a:prstGeom>
        </p:spPr>
      </p:pic>
      <p:pic>
        <p:nvPicPr>
          <p:cNvPr id="10" name="Picture 9" descr="A screenshot of a computer&#10;&#10;Description automatically generated">
            <a:extLst>
              <a:ext uri="{FF2B5EF4-FFF2-40B4-BE49-F238E27FC236}">
                <a16:creationId xmlns:a16="http://schemas.microsoft.com/office/drawing/2014/main" id="{89BFBCC4-6995-CFD0-232B-F6292E39D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2501" y="696375"/>
            <a:ext cx="4784367" cy="5078789"/>
          </a:xfrm>
          <a:prstGeom prst="rect">
            <a:avLst/>
          </a:prstGeom>
        </p:spPr>
      </p:pic>
      <p:sp>
        <p:nvSpPr>
          <p:cNvPr id="11" name="TextBox 10">
            <a:extLst>
              <a:ext uri="{FF2B5EF4-FFF2-40B4-BE49-F238E27FC236}">
                <a16:creationId xmlns:a16="http://schemas.microsoft.com/office/drawing/2014/main" id="{7475D636-D9C7-046E-EDAE-C1447926BBC5}"/>
              </a:ext>
            </a:extLst>
          </p:cNvPr>
          <p:cNvSpPr txBox="1"/>
          <p:nvPr/>
        </p:nvSpPr>
        <p:spPr>
          <a:xfrm>
            <a:off x="4902926" y="1176141"/>
            <a:ext cx="1924594" cy="800219"/>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Composite material Properties</a:t>
            </a:r>
          </a:p>
          <a:p>
            <a:endParaRPr lang="en-US" dirty="0"/>
          </a:p>
        </p:txBody>
      </p:sp>
    </p:spTree>
    <p:extLst>
      <p:ext uri="{BB962C8B-B14F-4D97-AF65-F5344CB8AC3E}">
        <p14:creationId xmlns:p14="http://schemas.microsoft.com/office/powerpoint/2010/main" val="1281325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8C967-DCD9-9535-FAE6-6EE3048AFD8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1AF2F9E-871D-2DF7-835F-F8052D7B0BFF}"/>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4" name="TextBox 3">
            <a:extLst>
              <a:ext uri="{FF2B5EF4-FFF2-40B4-BE49-F238E27FC236}">
                <a16:creationId xmlns:a16="http://schemas.microsoft.com/office/drawing/2014/main" id="{DA6F0A24-9151-3514-E4C0-89EE7C2FC05D}"/>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 – </a:t>
            </a:r>
            <a:r>
              <a:rPr lang="en-US" sz="2400" dirty="0">
                <a:solidFill>
                  <a:srgbClr val="990000"/>
                </a:solidFill>
                <a:latin typeface="Times New Roman" panose="02020603050405020304" pitchFamily="18" charset="0"/>
                <a:cs typeface="Times New Roman" panose="02020603050405020304" pitchFamily="18" charset="0"/>
              </a:rPr>
              <a:t>B</a:t>
            </a:r>
            <a:r>
              <a:rPr kumimoji="0" lang="en-US" sz="2400" b="0"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Times New Roman" panose="02020603050405020304" pitchFamily="18" charset="0"/>
              </a:rPr>
              <a:t>oundary</a:t>
            </a: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 Conditions</a:t>
            </a:r>
          </a:p>
        </p:txBody>
      </p:sp>
      <p:pic>
        <p:nvPicPr>
          <p:cNvPr id="6" name="Picture 5" descr="A screenshot of a computer&#10;&#10;Description automatically generated">
            <a:extLst>
              <a:ext uri="{FF2B5EF4-FFF2-40B4-BE49-F238E27FC236}">
                <a16:creationId xmlns:a16="http://schemas.microsoft.com/office/drawing/2014/main" id="{4556CBAB-0785-B5F4-2620-1B852A4B6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924" y="1688327"/>
            <a:ext cx="4734586" cy="2962688"/>
          </a:xfrm>
          <a:prstGeom prst="rect">
            <a:avLst/>
          </a:prstGeom>
        </p:spPr>
      </p:pic>
      <p:pic>
        <p:nvPicPr>
          <p:cNvPr id="8" name="Picture 7" descr="A blue fabric with a line of people&#10;&#10;Description automatically generated with medium confidence">
            <a:extLst>
              <a:ext uri="{FF2B5EF4-FFF2-40B4-BE49-F238E27FC236}">
                <a16:creationId xmlns:a16="http://schemas.microsoft.com/office/drawing/2014/main" id="{F1D663FC-617C-23DE-D416-AD9BDA7B3B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4492" y="1366298"/>
            <a:ext cx="5124642" cy="3606745"/>
          </a:xfrm>
          <a:prstGeom prst="rect">
            <a:avLst/>
          </a:prstGeom>
        </p:spPr>
      </p:pic>
    </p:spTree>
    <p:extLst>
      <p:ext uri="{BB962C8B-B14F-4D97-AF65-F5344CB8AC3E}">
        <p14:creationId xmlns:p14="http://schemas.microsoft.com/office/powerpoint/2010/main" val="1491653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CBD6-DC6A-B48C-01F6-235849370ED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199C9C3-1645-B411-8462-1A37715EFFFE}"/>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2" name="TextBox 1">
            <a:extLst>
              <a:ext uri="{FF2B5EF4-FFF2-40B4-BE49-F238E27FC236}">
                <a16:creationId xmlns:a16="http://schemas.microsoft.com/office/drawing/2014/main" id="{E7FDE87E-BCA5-45AA-4665-CE65C26D7DF4}"/>
              </a:ext>
            </a:extLst>
          </p:cNvPr>
          <p:cNvSpPr txBox="1"/>
          <p:nvPr/>
        </p:nvSpPr>
        <p:spPr>
          <a:xfrm>
            <a:off x="383177" y="903514"/>
            <a:ext cx="11608526" cy="1815882"/>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sz="1400" i="0" dirty="0">
                <a:solidFill>
                  <a:srgbClr val="000000"/>
                </a:solidFill>
                <a:latin typeface="Times New Roman" panose="02020603050405020304" pitchFamily="18" charset="0"/>
                <a:ea typeface="+mn-ea"/>
                <a:cs typeface="Times New Roman" panose="02020603050405020304" pitchFamily="18" charset="0"/>
              </a:rPr>
              <a:t>Pressure = 22 MPa </a:t>
            </a:r>
          </a:p>
          <a:p>
            <a:pPr marR="0" lvl="0" algn="l" defTabSz="914400" rtl="0" eaLnBrk="1" fontAlgn="auto" latinLnBrk="0" hangingPunct="1">
              <a:lnSpc>
                <a:spcPct val="100000"/>
              </a:lnSpc>
              <a:spcBef>
                <a:spcPts val="0"/>
              </a:spcBef>
              <a:spcAft>
                <a:spcPts val="0"/>
              </a:spcAft>
              <a:buClrTx/>
              <a:buSzTx/>
              <a:tabLst/>
              <a:defRPr/>
            </a:pPr>
            <a:r>
              <a:rPr lang="en-US" sz="1400" dirty="0">
                <a:solidFill>
                  <a:srgbClr val="000000"/>
                </a:solidFill>
                <a:latin typeface="Times New Roman" panose="02020603050405020304" pitchFamily="18" charset="0"/>
                <a:cs typeface="Times New Roman" panose="02020603050405020304" pitchFamily="18" charset="0"/>
              </a:rPr>
              <a:t>Input pressure = 3.3e7 Pa (Introduced F.S.)</a:t>
            </a:r>
          </a:p>
          <a:p>
            <a:pPr marR="0" lvl="0" algn="l" defTabSz="914400" rtl="0" eaLnBrk="1" fontAlgn="auto" latinLnBrk="0" hangingPunct="1">
              <a:lnSpc>
                <a:spcPct val="100000"/>
              </a:lnSpc>
              <a:spcBef>
                <a:spcPts val="0"/>
              </a:spcBef>
              <a:spcAft>
                <a:spcPts val="0"/>
              </a:spcAft>
              <a:buClrTx/>
              <a:buSzTx/>
              <a:tabLst/>
              <a:defRPr/>
            </a:pPr>
            <a:r>
              <a:rPr lang="en-US" sz="1400" dirty="0">
                <a:solidFill>
                  <a:srgbClr val="000000"/>
                </a:solidFill>
                <a:latin typeface="Times New Roman" panose="02020603050405020304" pitchFamily="18" charset="0"/>
                <a:cs typeface="Times New Roman" panose="02020603050405020304" pitchFamily="18" charset="0"/>
              </a:rPr>
              <a:t>Shell edge loading = 4.95e6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9FCD5695-E21B-F45C-C43B-FE5B762254DD}"/>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 – Loading Conditions</a:t>
            </a:r>
          </a:p>
        </p:txBody>
      </p:sp>
      <p:pic>
        <p:nvPicPr>
          <p:cNvPr id="7" name="Picture 6" descr="A screenshot of a computer&#10;&#10;Description automatically generated">
            <a:extLst>
              <a:ext uri="{FF2B5EF4-FFF2-40B4-BE49-F238E27FC236}">
                <a16:creationId xmlns:a16="http://schemas.microsoft.com/office/drawing/2014/main" id="{73591294-9FE1-8F95-1274-6A9B49A0D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77" y="1970729"/>
            <a:ext cx="5552710" cy="3080242"/>
          </a:xfrm>
          <a:prstGeom prst="rect">
            <a:avLst/>
          </a:prstGeom>
        </p:spPr>
      </p:pic>
      <p:pic>
        <p:nvPicPr>
          <p:cNvPr id="10" name="Picture 9" descr="A computer screen shot of a blue object&#10;&#10;Description automatically generated">
            <a:extLst>
              <a:ext uri="{FF2B5EF4-FFF2-40B4-BE49-F238E27FC236}">
                <a16:creationId xmlns:a16="http://schemas.microsoft.com/office/drawing/2014/main" id="{B703E67C-4C36-F67F-2874-5091ABA0D3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8914" y="1930012"/>
            <a:ext cx="5955592" cy="3090617"/>
          </a:xfrm>
          <a:prstGeom prst="rect">
            <a:avLst/>
          </a:prstGeom>
        </p:spPr>
      </p:pic>
    </p:spTree>
    <p:extLst>
      <p:ext uri="{BB962C8B-B14F-4D97-AF65-F5344CB8AC3E}">
        <p14:creationId xmlns:p14="http://schemas.microsoft.com/office/powerpoint/2010/main" val="2220432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AD6F7A-9E8C-96C2-6D1B-945D38EB3C86}"/>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a:t>
            </a:r>
          </a:p>
        </p:txBody>
      </p:sp>
      <p:sp>
        <p:nvSpPr>
          <p:cNvPr id="6" name="TextBox 5">
            <a:extLst>
              <a:ext uri="{FF2B5EF4-FFF2-40B4-BE49-F238E27FC236}">
                <a16:creationId xmlns:a16="http://schemas.microsoft.com/office/drawing/2014/main" id="{5F5D3D1E-87C6-F755-5B3F-D1695BA2C30C}"/>
              </a:ext>
            </a:extLst>
          </p:cNvPr>
          <p:cNvSpPr txBox="1"/>
          <p:nvPr/>
        </p:nvSpPr>
        <p:spPr>
          <a:xfrm>
            <a:off x="583474" y="896983"/>
            <a:ext cx="11608526" cy="224676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Composite overwrapped Pressure Vessels (COPV) are lightweight, high-strength composites that are wrapped over a liner and used to store pressurized gasses or liquids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Metallic linear – provides a permeation barrier to prevent leaks (typically a ductile material – soft aluminum)</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Composites Overwraps – matrix of continuous fibers contained within a resin (typically made from carbon fiber, kevlar, fiberglass)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ribbon of the fiber and resin is wound on top of the metallic linear</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026" name="Picture 2" descr="Combined Propellant/Pressurant Vessel (CPPV) Concept | Steelhead Composites">
            <a:extLst>
              <a:ext uri="{FF2B5EF4-FFF2-40B4-BE49-F238E27FC236}">
                <a16:creationId xmlns:a16="http://schemas.microsoft.com/office/drawing/2014/main" id="{84D105C5-C716-2878-DA71-3EF0476DB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48" y="2679908"/>
            <a:ext cx="7651704" cy="25480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2C3F0C8-83FC-5227-DEF3-DD1E483193BA}"/>
              </a:ext>
            </a:extLst>
          </p:cNvPr>
          <p:cNvSpPr txBox="1"/>
          <p:nvPr/>
        </p:nvSpPr>
        <p:spPr>
          <a:xfrm>
            <a:off x="278295" y="2159593"/>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#2</a:t>
            </a:r>
          </a:p>
        </p:txBody>
      </p:sp>
      <p:sp>
        <p:nvSpPr>
          <p:cNvPr id="4" name="TextBox 3">
            <a:extLst>
              <a:ext uri="{FF2B5EF4-FFF2-40B4-BE49-F238E27FC236}">
                <a16:creationId xmlns:a16="http://schemas.microsoft.com/office/drawing/2014/main" id="{F531D879-8890-139A-9372-72E8D516D265}"/>
              </a:ext>
            </a:extLst>
          </p:cNvPr>
          <p:cNvSpPr txBox="1"/>
          <p:nvPr/>
        </p:nvSpPr>
        <p:spPr>
          <a:xfrm>
            <a:off x="6516802" y="3654384"/>
            <a:ext cx="1245326" cy="307777"/>
          </a:xfrm>
          <a:prstGeom prst="rect">
            <a:avLst/>
          </a:prstGeom>
          <a:noFill/>
        </p:spPr>
        <p:txBody>
          <a:bodyPr wrap="square" rtlCol="0">
            <a:spAutoFit/>
          </a:bodyPr>
          <a:lstStyle/>
          <a:p>
            <a:r>
              <a:rPr lang="en-US" sz="1400" dirty="0"/>
              <a:t>Metallic linear</a:t>
            </a:r>
          </a:p>
        </p:txBody>
      </p:sp>
      <p:sp>
        <p:nvSpPr>
          <p:cNvPr id="7" name="TextBox 6">
            <a:extLst>
              <a:ext uri="{FF2B5EF4-FFF2-40B4-BE49-F238E27FC236}">
                <a16:creationId xmlns:a16="http://schemas.microsoft.com/office/drawing/2014/main" id="{9D09B427-07CB-6011-A8D4-C75588224C0F}"/>
              </a:ext>
            </a:extLst>
          </p:cNvPr>
          <p:cNvSpPr txBox="1"/>
          <p:nvPr/>
        </p:nvSpPr>
        <p:spPr>
          <a:xfrm>
            <a:off x="4933311" y="4688237"/>
            <a:ext cx="2325378" cy="307777"/>
          </a:xfrm>
          <a:prstGeom prst="rect">
            <a:avLst/>
          </a:prstGeom>
          <a:noFill/>
        </p:spPr>
        <p:txBody>
          <a:bodyPr wrap="square" rtlCol="0">
            <a:spAutoFit/>
          </a:bodyPr>
          <a:lstStyle/>
          <a:p>
            <a:r>
              <a:rPr lang="en-US" sz="1400" dirty="0"/>
              <a:t>Composite overwrap – CFRP</a:t>
            </a:r>
          </a:p>
        </p:txBody>
      </p:sp>
      <p:sp>
        <p:nvSpPr>
          <p:cNvPr id="8" name="TextBox 7">
            <a:extLst>
              <a:ext uri="{FF2B5EF4-FFF2-40B4-BE49-F238E27FC236}">
                <a16:creationId xmlns:a16="http://schemas.microsoft.com/office/drawing/2014/main" id="{D4E643A0-45D4-381D-D3FF-AC49686E3223}"/>
              </a:ext>
            </a:extLst>
          </p:cNvPr>
          <p:cNvSpPr txBox="1"/>
          <p:nvPr/>
        </p:nvSpPr>
        <p:spPr>
          <a:xfrm>
            <a:off x="5538461" y="2388546"/>
            <a:ext cx="1698551" cy="307777"/>
          </a:xfrm>
          <a:prstGeom prst="rect">
            <a:avLst/>
          </a:prstGeom>
          <a:noFill/>
        </p:spPr>
        <p:txBody>
          <a:bodyPr wrap="square" rtlCol="0">
            <a:spAutoFit/>
          </a:bodyPr>
          <a:lstStyle/>
          <a:p>
            <a:r>
              <a:rPr lang="en-US" sz="1400" dirty="0"/>
              <a:t>Cylindrical body</a:t>
            </a:r>
          </a:p>
        </p:txBody>
      </p:sp>
      <p:sp>
        <p:nvSpPr>
          <p:cNvPr id="9" name="TextBox 8">
            <a:extLst>
              <a:ext uri="{FF2B5EF4-FFF2-40B4-BE49-F238E27FC236}">
                <a16:creationId xmlns:a16="http://schemas.microsoft.com/office/drawing/2014/main" id="{3BBEC357-21A2-244A-58F3-087D3EBDE0DE}"/>
              </a:ext>
            </a:extLst>
          </p:cNvPr>
          <p:cNvSpPr txBox="1"/>
          <p:nvPr/>
        </p:nvSpPr>
        <p:spPr>
          <a:xfrm>
            <a:off x="1240781" y="3673075"/>
            <a:ext cx="1698551" cy="307777"/>
          </a:xfrm>
          <a:prstGeom prst="rect">
            <a:avLst/>
          </a:prstGeom>
          <a:noFill/>
        </p:spPr>
        <p:txBody>
          <a:bodyPr wrap="square" rtlCol="0">
            <a:spAutoFit/>
          </a:bodyPr>
          <a:lstStyle/>
          <a:p>
            <a:r>
              <a:rPr lang="en-US" sz="1400" dirty="0"/>
              <a:t>Filling port</a:t>
            </a:r>
          </a:p>
        </p:txBody>
      </p:sp>
    </p:spTree>
    <p:extLst>
      <p:ext uri="{BB962C8B-B14F-4D97-AF65-F5344CB8AC3E}">
        <p14:creationId xmlns:p14="http://schemas.microsoft.com/office/powerpoint/2010/main" val="70508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35649-9435-C364-A4A8-680C85F75A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73C3251-9455-31C8-F7A6-6C5714A736C3}"/>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2" name="TextBox 1">
            <a:extLst>
              <a:ext uri="{FF2B5EF4-FFF2-40B4-BE49-F238E27FC236}">
                <a16:creationId xmlns:a16="http://schemas.microsoft.com/office/drawing/2014/main" id="{D064F1E5-DC80-5A50-9B3B-B544C28261DA}"/>
              </a:ext>
            </a:extLst>
          </p:cNvPr>
          <p:cNvSpPr txBox="1"/>
          <p:nvPr/>
        </p:nvSpPr>
        <p:spPr>
          <a:xfrm>
            <a:off x="365760" y="931817"/>
            <a:ext cx="4040777" cy="3108543"/>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en-US" sz="1400" i="0" dirty="0">
                <a:solidFill>
                  <a:srgbClr val="000000"/>
                </a:solidFill>
                <a:latin typeface="Times New Roman" panose="02020603050405020304" pitchFamily="18" charset="0"/>
                <a:ea typeface="+mn-ea"/>
                <a:cs typeface="Times New Roman" panose="02020603050405020304" pitchFamily="18" charset="0"/>
              </a:rPr>
              <a:t>Mesh was set to 0.005 </a:t>
            </a:r>
          </a:p>
          <a:p>
            <a:pPr marR="0" lvl="0" algn="l" defTabSz="914400" rtl="0" eaLnBrk="1" fontAlgn="auto" latinLnBrk="0" hangingPunct="1">
              <a:lnSpc>
                <a:spcPct val="100000"/>
              </a:lnSpc>
              <a:spcBef>
                <a:spcPts val="0"/>
              </a:spcBef>
              <a:spcAft>
                <a:spcPts val="0"/>
              </a:spcAft>
              <a:buClrTx/>
              <a:buSzTx/>
              <a:tabLst/>
              <a:defRPr/>
            </a:pPr>
            <a:r>
              <a:rPr lang="en-US" sz="1400" dirty="0">
                <a:solidFill>
                  <a:srgbClr val="000000"/>
                </a:solidFill>
                <a:latin typeface="Times New Roman" panose="02020603050405020304" pitchFamily="18" charset="0"/>
                <a:cs typeface="Times New Roman" panose="02020603050405020304" pitchFamily="18" charset="0"/>
              </a:rPr>
              <a:t>Problem statement = 1290 MPa  </a:t>
            </a:r>
            <a:endParaRPr lang="en-US" sz="1400" i="0" dirty="0">
              <a:solidFill>
                <a:srgbClr val="000000"/>
              </a:solidFill>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Results showed – </a:t>
            </a:r>
          </a:p>
          <a:p>
            <a:pPr marL="742950" lvl="1" indent="-285750">
              <a:buFont typeface="Arial" panose="020B0604020202020204" pitchFamily="34" charset="0"/>
              <a:buChar char="•"/>
              <a:defRPr/>
            </a:pPr>
            <a:r>
              <a:rPr lang="en-US" sz="1400" i="0" dirty="0">
                <a:solidFill>
                  <a:srgbClr val="000000"/>
                </a:solidFill>
                <a:latin typeface="Times New Roman" panose="02020603050405020304" pitchFamily="18" charset="0"/>
                <a:ea typeface="+mn-ea"/>
                <a:cs typeface="Times New Roman" panose="02020603050405020304" pitchFamily="18" charset="0"/>
              </a:rPr>
              <a:t>2.9</a:t>
            </a:r>
            <a:r>
              <a:rPr lang="en-US" sz="1400" dirty="0">
                <a:solidFill>
                  <a:srgbClr val="000000"/>
                </a:solidFill>
                <a:latin typeface="Times New Roman" panose="02020603050405020304" pitchFamily="18" charset="0"/>
                <a:cs typeface="Times New Roman" panose="02020603050405020304" pitchFamily="18" charset="0"/>
              </a:rPr>
              <a:t> Pa max for 1 ply</a:t>
            </a:r>
            <a:endParaRPr lang="en-US" sz="1400" i="0" dirty="0">
              <a:solidFill>
                <a:srgbClr val="000000"/>
              </a:solidFill>
              <a:latin typeface="Times New Roman" panose="02020603050405020304" pitchFamily="18" charset="0"/>
              <a:ea typeface="+mn-ea"/>
              <a:cs typeface="Times New Roman" panose="02020603050405020304" pitchFamily="18" charset="0"/>
            </a:endParaRPr>
          </a:p>
          <a:p>
            <a:pPr marL="742950" lvl="1" indent="-285750">
              <a:buFont typeface="Arial" panose="020B0604020202020204" pitchFamily="34" charset="0"/>
              <a:buChar char="•"/>
              <a:defRPr/>
            </a:pPr>
            <a:r>
              <a:rPr lang="en-US" sz="1400" i="0" dirty="0">
                <a:solidFill>
                  <a:srgbClr val="000000"/>
                </a:solidFill>
                <a:latin typeface="Times New Roman" panose="02020603050405020304" pitchFamily="18" charset="0"/>
                <a:ea typeface="+mn-ea"/>
                <a:cs typeface="Times New Roman" panose="02020603050405020304" pitchFamily="18" charset="0"/>
              </a:rPr>
              <a:t>2.9</a:t>
            </a:r>
            <a:r>
              <a:rPr lang="en-US" sz="1400" dirty="0">
                <a:solidFill>
                  <a:srgbClr val="000000"/>
                </a:solidFill>
                <a:latin typeface="Times New Roman" panose="02020603050405020304" pitchFamily="18" charset="0"/>
                <a:cs typeface="Times New Roman" panose="02020603050405020304" pitchFamily="18" charset="0"/>
              </a:rPr>
              <a:t>/1.29 Pa = 2.24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Need 2.24 more sets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 total sets</a:t>
            </a:r>
            <a:r>
              <a:rPr lang="en-US" sz="1400" dirty="0">
                <a:solidFill>
                  <a:srgbClr val="000000"/>
                </a:solidFill>
                <a:latin typeface="Times New Roman" panose="02020603050405020304" pitchFamily="18" charset="0"/>
                <a:cs typeface="Times New Roman" panose="02020603050405020304" pitchFamily="18" charset="0"/>
              </a:rPr>
              <a:t>, 15 total layers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1">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0D4DE83B-67FF-8789-3BB1-E95175745768}"/>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a:t>
            </a:r>
          </a:p>
        </p:txBody>
      </p:sp>
      <p:pic>
        <p:nvPicPr>
          <p:cNvPr id="8" name="Picture 7" descr="A computer screen shot of a long tube&#10;&#10;Description automatically generated">
            <a:extLst>
              <a:ext uri="{FF2B5EF4-FFF2-40B4-BE49-F238E27FC236}">
                <a16:creationId xmlns:a16="http://schemas.microsoft.com/office/drawing/2014/main" id="{82501919-087E-BDE7-6214-045FDA4FA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8767" y="931817"/>
            <a:ext cx="6898839" cy="4797719"/>
          </a:xfrm>
          <a:prstGeom prst="rect">
            <a:avLst/>
          </a:prstGeom>
        </p:spPr>
      </p:pic>
    </p:spTree>
    <p:extLst>
      <p:ext uri="{BB962C8B-B14F-4D97-AF65-F5344CB8AC3E}">
        <p14:creationId xmlns:p14="http://schemas.microsoft.com/office/powerpoint/2010/main" val="3966666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9AD2F-5E37-A4E5-7172-F185FCCB45F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14A357C-BE96-D1E8-4E78-1B1EDBDF5742}"/>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4" name="TextBox 3">
            <a:extLst>
              <a:ext uri="{FF2B5EF4-FFF2-40B4-BE49-F238E27FC236}">
                <a16:creationId xmlns:a16="http://schemas.microsoft.com/office/drawing/2014/main" id="{79661C0D-5F06-2703-626D-08F020E93FE3}"/>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a:t>
            </a:r>
          </a:p>
        </p:txBody>
      </p:sp>
      <p:pic>
        <p:nvPicPr>
          <p:cNvPr id="7" name="Picture 6">
            <a:extLst>
              <a:ext uri="{FF2B5EF4-FFF2-40B4-BE49-F238E27FC236}">
                <a16:creationId xmlns:a16="http://schemas.microsoft.com/office/drawing/2014/main" id="{5932A446-A6E5-6D03-36F0-1D0D7DB4E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749" y="799999"/>
            <a:ext cx="3766207" cy="4435242"/>
          </a:xfrm>
          <a:prstGeom prst="rect">
            <a:avLst/>
          </a:prstGeom>
        </p:spPr>
      </p:pic>
      <p:sp>
        <p:nvSpPr>
          <p:cNvPr id="8" name="TextBox 7">
            <a:extLst>
              <a:ext uri="{FF2B5EF4-FFF2-40B4-BE49-F238E27FC236}">
                <a16:creationId xmlns:a16="http://schemas.microsoft.com/office/drawing/2014/main" id="{A8F47A96-0B41-16A6-0676-4BAC42831501}"/>
              </a:ext>
            </a:extLst>
          </p:cNvPr>
          <p:cNvSpPr txBox="1"/>
          <p:nvPr/>
        </p:nvSpPr>
        <p:spPr>
          <a:xfrm>
            <a:off x="365760" y="931817"/>
            <a:ext cx="4040777" cy="181588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 total sets</a:t>
            </a:r>
            <a:r>
              <a:rPr lang="en-US" sz="1400" dirty="0">
                <a:solidFill>
                  <a:srgbClr val="000000"/>
                </a:solidFill>
                <a:latin typeface="Times New Roman" panose="02020603050405020304" pitchFamily="18" charset="0"/>
                <a:cs typeface="Times New Roman" panose="02020603050405020304" pitchFamily="18" charset="0"/>
              </a:rPr>
              <a:t>, 15 total layers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1">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08725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7F0BA-2EA6-7B1C-4C5D-49F5866895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F7C34CB-7EFA-07B1-9A3E-120D024152AC}"/>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4" name="TextBox 3">
            <a:extLst>
              <a:ext uri="{FF2B5EF4-FFF2-40B4-BE49-F238E27FC236}">
                <a16:creationId xmlns:a16="http://schemas.microsoft.com/office/drawing/2014/main" id="{67E66CAA-50FE-34D1-D68A-06B238CAFADB}"/>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a:t>
            </a:r>
          </a:p>
        </p:txBody>
      </p:sp>
      <p:pic>
        <p:nvPicPr>
          <p:cNvPr id="6" name="Picture 5" descr="A computer screen shot of a blue rectangular object&#10;&#10;Description automatically generated">
            <a:extLst>
              <a:ext uri="{FF2B5EF4-FFF2-40B4-BE49-F238E27FC236}">
                <a16:creationId xmlns:a16="http://schemas.microsoft.com/office/drawing/2014/main" id="{8CF62834-EFB0-90C7-AA79-F9D17D79A1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9714" y="795595"/>
            <a:ext cx="6714307" cy="4599490"/>
          </a:xfrm>
          <a:prstGeom prst="rect">
            <a:avLst/>
          </a:prstGeom>
        </p:spPr>
      </p:pic>
      <p:sp>
        <p:nvSpPr>
          <p:cNvPr id="8" name="TextBox 7">
            <a:extLst>
              <a:ext uri="{FF2B5EF4-FFF2-40B4-BE49-F238E27FC236}">
                <a16:creationId xmlns:a16="http://schemas.microsoft.com/office/drawing/2014/main" id="{7C3487FA-4603-BE4F-D051-133BF9EB2165}"/>
              </a:ext>
            </a:extLst>
          </p:cNvPr>
          <p:cNvSpPr txBox="1"/>
          <p:nvPr/>
        </p:nvSpPr>
        <p:spPr>
          <a:xfrm>
            <a:off x="365760" y="931817"/>
            <a:ext cx="4040777" cy="224676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15 total layers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1016 MPa total S11 with 3 sets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This passes the criteria of 1290 MPa</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1">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16049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EA80F-A085-E47D-302B-82562983DD8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AB4476A-0E16-71DE-7A66-D7AED2A460C2}"/>
              </a:ext>
            </a:extLst>
          </p:cNvPr>
          <p:cNvSpPr txBox="1"/>
          <p:nvPr/>
        </p:nvSpPr>
        <p:spPr>
          <a:xfrm>
            <a:off x="278293" y="338334"/>
            <a:ext cx="32630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#16 </a:t>
            </a:r>
          </a:p>
        </p:txBody>
      </p:sp>
      <p:sp>
        <p:nvSpPr>
          <p:cNvPr id="4" name="TextBox 3">
            <a:extLst>
              <a:ext uri="{FF2B5EF4-FFF2-40B4-BE49-F238E27FC236}">
                <a16:creationId xmlns:a16="http://schemas.microsoft.com/office/drawing/2014/main" id="{E7151B76-6685-F3DC-B817-DABFA32644EE}"/>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Abaqus</a:t>
            </a:r>
          </a:p>
        </p:txBody>
      </p:sp>
      <p:pic>
        <p:nvPicPr>
          <p:cNvPr id="7" name="Picture 6" descr="A screenshot of a computer&#10;&#10;Description automatically generated">
            <a:extLst>
              <a:ext uri="{FF2B5EF4-FFF2-40B4-BE49-F238E27FC236}">
                <a16:creationId xmlns:a16="http://schemas.microsoft.com/office/drawing/2014/main" id="{AE68B147-3D76-D3F5-899B-50CAD27348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8194" y="903514"/>
            <a:ext cx="7750629" cy="4254564"/>
          </a:xfrm>
          <a:prstGeom prst="rect">
            <a:avLst/>
          </a:prstGeom>
        </p:spPr>
      </p:pic>
      <p:sp>
        <p:nvSpPr>
          <p:cNvPr id="8" name="TextBox 7">
            <a:extLst>
              <a:ext uri="{FF2B5EF4-FFF2-40B4-BE49-F238E27FC236}">
                <a16:creationId xmlns:a16="http://schemas.microsoft.com/office/drawing/2014/main" id="{EED98E2F-BF64-3132-07BC-5B7AF72ADB8B}"/>
              </a:ext>
            </a:extLst>
          </p:cNvPr>
          <p:cNvSpPr txBox="1"/>
          <p:nvPr/>
        </p:nvSpPr>
        <p:spPr>
          <a:xfrm>
            <a:off x="365761" y="931817"/>
            <a:ext cx="3622766" cy="2462213"/>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Rough estimate from hand calculations said 5.5 mm thickness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We have thickness of 7.5 mm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Our S11 is 274 MPa lower than max strength</a:t>
            </a:r>
          </a:p>
          <a:p>
            <a:pPr lvl="1">
              <a:defRPr/>
            </a:pPr>
            <a:r>
              <a:rPr lang="en-US" sz="1400" dirty="0">
                <a:solidFill>
                  <a:srgbClr val="000000"/>
                </a:solidFill>
                <a:latin typeface="Times New Roman" panose="02020603050405020304" pitchFamily="18" charset="0"/>
                <a:cs typeface="Times New Roman" panose="02020603050405020304" pitchFamily="18" charset="0"/>
              </a:rPr>
              <a:t>    </a:t>
            </a: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FontTx/>
              <a:buAutoNum type="arabicPeriod"/>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800100" lvl="1" indent="-342900">
              <a:buAutoNum type="arabicPeriod"/>
              <a:defRPr/>
            </a:pPr>
            <a:endParaRPr lang="en-US" sz="1400" dirty="0">
              <a:solidFill>
                <a:srgbClr val="000000"/>
              </a:solidFill>
              <a:latin typeface="Times New Roman" panose="02020603050405020304" pitchFamily="18" charset="0"/>
              <a:cs typeface="Times New Roman" panose="02020603050405020304" pitchFamily="18" charset="0"/>
            </a:endParaRPr>
          </a:p>
          <a:p>
            <a:pPr lvl="1">
              <a:defRPr/>
            </a:pPr>
            <a:r>
              <a:rPr lang="en-US" sz="1400" dirty="0">
                <a:solidFill>
                  <a:srgbClr val="000000"/>
                </a:solidFill>
                <a:latin typeface="Times New Roman" panose="02020603050405020304" pitchFamily="18" charset="0"/>
                <a:cs typeface="Times New Roman" panose="02020603050405020304" pitchFamily="18" charset="0"/>
              </a:rPr>
              <a:t> </a:t>
            </a: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03511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CE014-15F4-0189-5F88-F34D3B86ED6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B30BF50-F8B9-49F4-A226-29ABB3B064B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#3</a:t>
            </a:r>
          </a:p>
        </p:txBody>
      </p:sp>
      <p:sp>
        <p:nvSpPr>
          <p:cNvPr id="6" name="TextBox 5">
            <a:extLst>
              <a:ext uri="{FF2B5EF4-FFF2-40B4-BE49-F238E27FC236}">
                <a16:creationId xmlns:a16="http://schemas.microsoft.com/office/drawing/2014/main" id="{603178EF-8005-C9EC-426B-A18D10E37AE4}"/>
              </a:ext>
            </a:extLst>
          </p:cNvPr>
          <p:cNvSpPr txBox="1"/>
          <p:nvPr/>
        </p:nvSpPr>
        <p:spPr>
          <a:xfrm>
            <a:off x="583474" y="896983"/>
            <a:ext cx="11608526" cy="289310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Over pressurization burst – typically mitigated by using a stronger material or getting material certification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Metallic linear fatigue failure – mitigated with inspection and testing (NDI techniques)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Burst from metallic linear or composite damage – any slight damage to a COPV (tool falling and hitting the structure) could be catastrophic. Issue is mitigating by protecting the composites from damage and performing damage tolerant tests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Stress rupture of composite overwrap – degradation of the composites overtime results in sudden structural failure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Buckling of liner – debonding of the liner and composite can result in a buckle. The compressive forces from the overwrap will cause this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Leak before burst (LBB) – Surface cracks in the linear caused by cyclical loads, this is a preferred failure mode over a sudden rupture or burst. Crack stability in the liner is maintained to prevent sudden rupture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80045FB3-7236-8732-DAEB-DF3549AE8E4D}"/>
              </a:ext>
            </a:extLst>
          </p:cNvPr>
          <p:cNvSpPr txBox="1"/>
          <p:nvPr/>
        </p:nvSpPr>
        <p:spPr>
          <a:xfrm>
            <a:off x="278295" y="2967335"/>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4</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447FDC36-3A32-BDB1-1CBB-2C33C1301EDC}"/>
              </a:ext>
            </a:extLst>
          </p:cNvPr>
          <p:cNvSpPr txBox="1"/>
          <p:nvPr/>
        </p:nvSpPr>
        <p:spPr>
          <a:xfrm>
            <a:off x="583474" y="3429000"/>
            <a:ext cx="11608526" cy="2031325"/>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Autofrettage is a way to improve structural performance on a COPV, it is a process where a COPV is over pressured. The COPV is pressurized above its rated strength - above the liner yield strength, causing the liner to plastically deform and expand. This results in a small amount of liner growth, which results in liner compression.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This process can be either elastic or elastic-plastic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compressive residual strain on the liner from the overwrap results in improved life cycle performance, increasing the durability and life of the structure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05917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91EDA-8E4B-7C1F-6666-294A317245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3EAE748-FB00-B06C-716D-4EB688BD18D2}"/>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5</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451957BB-D97B-DF47-49AB-6D28425463E5}"/>
              </a:ext>
            </a:extLst>
          </p:cNvPr>
          <p:cNvSpPr txBox="1"/>
          <p:nvPr/>
        </p:nvSpPr>
        <p:spPr>
          <a:xfrm>
            <a:off x="583474" y="896983"/>
            <a:ext cx="7785463" cy="4832092"/>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During the Apollo missions, all-metal pressure vessels were being developed where 19 failures occurred. 3 failures occurred while the COPV was installed on the spacecraft. One of them unfortunately ruptured on Apollo 13, where oxygen tank no. 2 in the service module ruptured.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2016, a SpaceX Falcon 9 rocket exploded on the launch pad during a fueling test. The explosion was caused by the rupture of a Composite Overwrapped Pressure Vessel (COPV) helium tank located in the 2</a:t>
            </a:r>
            <a:r>
              <a:rPr kumimoji="0" lang="en-US" sz="14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nd</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stage. The launch vehicle (LV) was holding densified propellant, meaning the liquid oxygen (LOX) was chilled close to its freezing point, increasing the fuel density. This provided better performance, extended range, and more propellant storage. However, this approach had a downside- while the rocket remained on the launch pad, the surrounding atmosphere warmed the tank over time. Inside the LOX tank, helium was stored in COPV’s at high pressure and low temperature to maximize density. However, as the temperature fluctuated, the COPV experienced a rapid pressure increase, causing its structure to buckle inward slightly. The extremely cold LOX surrounding the tank solidified within the voids of the COPV during this buckling situation. During refueling, the rising pressure led to a failure in the COPV, ultimately triggering the explosion.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In 2015, a Flacon 9 rocket during the CRS-7 Dragon mission exploded. Investigation found, a strut </a:t>
            </a:r>
          </a:p>
          <a:p>
            <a:pPr marR="0" lvl="0" algn="l" defTabSz="914400" rtl="0" eaLnBrk="1" fontAlgn="auto" latinLnBrk="0" hangingPunct="1">
              <a:lnSpc>
                <a:spcPct val="100000"/>
              </a:lnSpc>
              <a:spcBef>
                <a:spcPts val="0"/>
              </a:spcBef>
              <a:spcAft>
                <a:spcPts val="0"/>
              </a:spcAft>
              <a:buClrTx/>
              <a:buSzTx/>
              <a:tabLst/>
              <a:defRPr/>
            </a:pPr>
            <a:r>
              <a:rPr lang="en-US" sz="1400" dirty="0">
                <a:solidFill>
                  <a:srgbClr val="000000"/>
                </a:solidFill>
                <a:latin typeface="Times New Roman" panose="02020603050405020304" pitchFamily="18" charset="0"/>
                <a:cs typeface="Times New Roman" panose="02020603050405020304" pitchFamily="18" charset="0"/>
              </a:rPr>
              <a:t>In the 2</a:t>
            </a:r>
            <a:r>
              <a:rPr lang="en-US" sz="1400" baseline="30000" dirty="0">
                <a:solidFill>
                  <a:srgbClr val="000000"/>
                </a:solidFill>
                <a:latin typeface="Times New Roman" panose="02020603050405020304" pitchFamily="18" charset="0"/>
                <a:cs typeface="Times New Roman" panose="02020603050405020304" pitchFamily="18" charset="0"/>
              </a:rPr>
              <a:t>nd</a:t>
            </a:r>
            <a:r>
              <a:rPr lang="en-US" sz="1400" dirty="0">
                <a:solidFill>
                  <a:srgbClr val="000000"/>
                </a:solidFill>
                <a:latin typeface="Times New Roman" panose="02020603050405020304" pitchFamily="18" charset="0"/>
                <a:cs typeface="Times New Roman" panose="02020603050405020304" pitchFamily="18" charset="0"/>
              </a:rPr>
              <a:t> stage LOX tank broke, releasing a COPV and causing a pressurization rupture. The strut impacted with the surroundings of the tank causing the explosion.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2050" name="Picture 2" descr="Apollo 13 Flight Journal - Service Module Damage: A Photographic Analysis">
            <a:extLst>
              <a:ext uri="{FF2B5EF4-FFF2-40B4-BE49-F238E27FC236}">
                <a16:creationId xmlns:a16="http://schemas.microsoft.com/office/drawing/2014/main" id="{EC1E3315-DBF1-2EBE-581A-0F411F869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4291" y="1095103"/>
            <a:ext cx="3115492" cy="31154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DA954C-71AE-0076-F93D-A1791441E5E3}"/>
              </a:ext>
            </a:extLst>
          </p:cNvPr>
          <p:cNvSpPr txBox="1"/>
          <p:nvPr/>
        </p:nvSpPr>
        <p:spPr>
          <a:xfrm>
            <a:off x="9093925" y="4284617"/>
            <a:ext cx="2706189" cy="307777"/>
          </a:xfrm>
          <a:prstGeom prst="rect">
            <a:avLst/>
          </a:prstGeom>
          <a:noFill/>
        </p:spPr>
        <p:txBody>
          <a:bodyPr wrap="square" rtlCol="0">
            <a:spAutoFit/>
          </a:bodyPr>
          <a:lstStyle/>
          <a:p>
            <a:pPr algn="ctr"/>
            <a:r>
              <a:rPr lang="en-US" sz="1400" dirty="0">
                <a:solidFill>
                  <a:srgbClr val="000000"/>
                </a:solidFill>
                <a:latin typeface="Times New Roman" panose="02020603050405020304" pitchFamily="18" charset="0"/>
                <a:cs typeface="Times New Roman" panose="02020603050405020304" pitchFamily="18" charset="0"/>
              </a:rPr>
              <a:t>Apollo 13 - COPV</a:t>
            </a:r>
          </a:p>
        </p:txBody>
      </p:sp>
    </p:spTree>
    <p:extLst>
      <p:ext uri="{BB962C8B-B14F-4D97-AF65-F5344CB8AC3E}">
        <p14:creationId xmlns:p14="http://schemas.microsoft.com/office/powerpoint/2010/main" val="3032664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4D6C-5506-488D-76FF-356CEFD30E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412A096-392D-D63F-3069-F089AFD8B88B}"/>
              </a:ext>
            </a:extLst>
          </p:cNvPr>
          <p:cNvSpPr txBox="1"/>
          <p:nvPr/>
        </p:nvSpPr>
        <p:spPr>
          <a:xfrm>
            <a:off x="278295" y="338334"/>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#6</a:t>
            </a:r>
          </a:p>
        </p:txBody>
      </p:sp>
      <p:sp>
        <p:nvSpPr>
          <p:cNvPr id="2" name="TextBox 1">
            <a:extLst>
              <a:ext uri="{FF2B5EF4-FFF2-40B4-BE49-F238E27FC236}">
                <a16:creationId xmlns:a16="http://schemas.microsoft.com/office/drawing/2014/main" id="{4C76F119-9479-558C-2158-58B9B8C73402}"/>
              </a:ext>
            </a:extLst>
          </p:cNvPr>
          <p:cNvSpPr txBox="1"/>
          <p:nvPr/>
        </p:nvSpPr>
        <p:spPr>
          <a:xfrm>
            <a:off x="383177" y="903514"/>
            <a:ext cx="11608526" cy="2031325"/>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A leak before burst (LBB) is a preferred failure mode for COPV’s to mitigate and prevent cataphoric explosions/ruptures.</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Overtime, cracks may form over pressure cycles in the composite overwrap or the liner due to cyclical loading, fatigue, impact damage, and/or material degradation</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Crack formation should allow a small detectable amount of pressurized gas to escape in a controlled manner</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The COPV should developed a detectable leak before undergoing sudden rupture</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Allows for the prevention of a rupture and provides an early warning to allow engineers to detect and address the issues before reaching a critical failure mode  </a:t>
            </a: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400" b="0" i="0" u="none" strike="noStrike" kern="1200" cap="none" spc="0" normalizeH="0" baseline="0" noProof="0" dirty="0">
              <a:ln>
                <a:noFill/>
              </a:ln>
              <a:solidFill>
                <a:srgbClr val="000000"/>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253AFAE3-FBCB-309F-75FA-D9C20741660A}"/>
              </a:ext>
            </a:extLst>
          </p:cNvPr>
          <p:cNvSpPr txBox="1"/>
          <p:nvPr/>
        </p:nvSpPr>
        <p:spPr>
          <a:xfrm>
            <a:off x="278295" y="2271889"/>
            <a:ext cx="143729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7</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2BA2B2D4-0273-A43E-BCA8-3384AF0E748D}"/>
              </a:ext>
            </a:extLst>
          </p:cNvPr>
          <p:cNvSpPr txBox="1"/>
          <p:nvPr/>
        </p:nvSpPr>
        <p:spPr>
          <a:xfrm>
            <a:off x="583474" y="2748942"/>
            <a:ext cx="11608526" cy="397031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t>
            </a:r>
            <a:r>
              <a:rPr kumimoji="0" lang="en-US" sz="1400" b="0" i="1"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A study of residual burst strength of composite over wrapped pressure vessel due to low velocity impact”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Low velocity impact (LVI) can lead to cataphoric failures on COPV’s</a:t>
            </a:r>
          </a:p>
          <a:p>
            <a:pPr marL="1200150" lvl="2"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Experience a reduction in burst strength </a:t>
            </a:r>
            <a:r>
              <a:rPr lang="en-US" sz="1400" dirty="0">
                <a:solidFill>
                  <a:srgbClr val="000000"/>
                </a:solidFill>
                <a:latin typeface="Times New Roman" panose="02020603050405020304" pitchFamily="18" charset="0"/>
                <a:cs typeface="Times New Roman" panose="02020603050405020304" pitchFamily="18" charset="0"/>
              </a:rPr>
              <a:t>due to internal delamination, fiber breakage, and matrix cracking</a:t>
            </a:r>
          </a:p>
          <a:p>
            <a:pPr marL="1200150" lvl="2"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Non</a:t>
            </a:r>
            <a:r>
              <a:rPr lang="en-US" sz="1400" dirty="0">
                <a:solidFill>
                  <a:srgbClr val="000000"/>
                </a:solidFill>
                <a:latin typeface="Times New Roman" panose="02020603050405020304" pitchFamily="18" charset="0"/>
                <a:cs typeface="Times New Roman" panose="02020603050405020304" pitchFamily="18" charset="0"/>
              </a:rPr>
              <a:t>-</a:t>
            </a: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visible impact damage is also significantly compromising to the COPV’s performance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Failure mechanisms </a:t>
            </a:r>
          </a:p>
          <a:p>
            <a:pPr marL="1200150" lvl="2"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Microcracking</a:t>
            </a:r>
            <a:r>
              <a:rPr lang="en-US" sz="1400" dirty="0">
                <a:solidFill>
                  <a:srgbClr val="000000"/>
                </a:solidFill>
                <a:latin typeface="Times New Roman" panose="02020603050405020304" pitchFamily="18" charset="0"/>
                <a:cs typeface="Times New Roman" panose="02020603050405020304" pitchFamily="18" charset="0"/>
              </a:rPr>
              <a:t> in the composite overwrap weakens structural integrity</a:t>
            </a:r>
          </a:p>
          <a:p>
            <a:pPr marL="1200150" lvl="2"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Delamination between layers – reduces allowable pressure loads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Liner deformation – introduce stress concentrations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Study’s approach</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Drop weight impact testing to simulate LVI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FEA for stress concentrations, distributions and failure prorogation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Conclusions</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Higher impact energy led to greater strength degradation</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Emphasized need for better protective coatings</a:t>
            </a:r>
            <a:r>
              <a:rPr lang="en-US" sz="1400" dirty="0">
                <a:solidFill>
                  <a:srgbClr val="000000"/>
                </a:solidFill>
                <a:latin typeface="Times New Roman" panose="02020603050405020304" pitchFamily="18" charset="0"/>
                <a:cs typeface="Times New Roman" panose="02020603050405020304" pitchFamily="18" charset="0"/>
              </a:rPr>
              <a:t>, better composite materials, frequent inspections</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2">
              <a:defRPr/>
            </a:pPr>
            <a:endParaRPr lang="en-US" sz="1400" dirty="0">
              <a:solidFill>
                <a:srgbClr val="000000"/>
              </a:solidFill>
              <a:latin typeface="Times New Roman" panose="02020603050405020304" pitchFamily="18" charset="0"/>
              <a:cs typeface="Times New Roman" panose="02020603050405020304" pitchFamily="18" charset="0"/>
            </a:endParaRPr>
          </a:p>
          <a:p>
            <a:pPr marL="1200150" lvl="2"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00150" lvl="2" indent="-285750">
              <a:buFont typeface="Arial" panose="020B0604020202020204" pitchFamily="34" charset="0"/>
              <a:buChar char="•"/>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5682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BDAFC-B345-1611-CE14-EDEF6725B8C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5FDB0DF-D969-D880-85F3-4D5182CE3FAF}"/>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7 CONT.</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A3BAD046-23BB-4387-5A2E-C9CCD71F12F2}"/>
              </a:ext>
            </a:extLst>
          </p:cNvPr>
          <p:cNvSpPr txBox="1"/>
          <p:nvPr/>
        </p:nvSpPr>
        <p:spPr>
          <a:xfrm>
            <a:off x="383177" y="903514"/>
            <a:ext cx="11608526" cy="418576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i="1" dirty="0">
                <a:solidFill>
                  <a:srgbClr val="000000"/>
                </a:solidFill>
                <a:latin typeface="Times New Roman" panose="02020603050405020304" pitchFamily="18" charset="0"/>
                <a:cs typeface="Times New Roman" panose="02020603050405020304" pitchFamily="18" charset="0"/>
              </a:rPr>
              <a:t>“ Low velocity impact damages of filament-wound composite overwrapped pressure vessel (COPV)”</a:t>
            </a:r>
          </a:p>
          <a:p>
            <a:pPr marL="742950" lvl="1"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Impact force-time curve for COPV’s has phases </a:t>
            </a:r>
          </a:p>
          <a:p>
            <a:pPr marL="1200150" lvl="2" indent="-285750">
              <a:buFont typeface="Arial" panose="020B0604020202020204" pitchFamily="34" charset="0"/>
              <a:buChar char="•"/>
              <a:defRPr/>
            </a:pPr>
            <a:r>
              <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Linear increase in force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Plateau – where there is repeated oscillation, increasing with greater impact energy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Rapid force reduction </a:t>
            </a:r>
          </a:p>
          <a:p>
            <a:pPr marL="1657350" lvl="3"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Greater impact energy increases the Plateau phase – indicates greater internal damage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 Test focused on filament-wound, composite laminated plate, and filament-wound composite plates</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Filament-</a:t>
            </a:r>
            <a:r>
              <a:rPr lang="en-US" sz="1400" dirty="0">
                <a:solidFill>
                  <a:srgbClr val="000000"/>
                </a:solidFill>
                <a:latin typeface="Times New Roman" panose="02020603050405020304" pitchFamily="18" charset="0"/>
                <a:cs typeface="Times New Roman" panose="02020603050405020304" pitchFamily="18" charset="0"/>
              </a:rPr>
              <a:t>w</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ound</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COPV had the best impact resistance, followed by composite laminated plate, and filament-wound composite plate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Impact damage mechanisms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Delamination – occurred between</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layers in the COPV tube section</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Matrix cracking – fiber breakage was concentrated in the fiber-overlapping area of the spiral wound layer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Conclusions </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low impact energies</a:t>
            </a:r>
            <a:r>
              <a:rPr lang="en-US" sz="1400" dirty="0">
                <a:solidFill>
                  <a:srgbClr val="000000"/>
                </a:solidFill>
                <a:latin typeface="Times New Roman" panose="02020603050405020304" pitchFamily="18" charset="0"/>
                <a:cs typeface="Times New Roman" panose="02020603050405020304" pitchFamily="18" charset="0"/>
              </a:rPr>
              <a:t>, delamination and matrix cracking occurred with no visible fiber breakage</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high impact energies about the threshold, fiber breakage initiated, leading to a significant loss of structural integrity</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Maximum impact force on COPV’s is lower than laminated/composite plates </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a:t>
            </a:r>
            <a:r>
              <a:rPr lang="en-US" sz="1400" dirty="0">
                <a:solidFill>
                  <a:srgbClr val="000000"/>
                </a:solidFill>
                <a:latin typeface="Times New Roman" panose="02020603050405020304" pitchFamily="18" charset="0"/>
                <a:cs typeface="Times New Roman" panose="02020603050405020304" pitchFamily="18" charset="0"/>
              </a:rPr>
              <a:t>OPV’s absorbed less energy – it better distributed the impact energy compared to plates </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2">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6653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39F68-F781-BF27-2F28-9BB904DD021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6D9CB4B-1E87-6DD4-E5E6-730744E12594}"/>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#8</a:t>
            </a:r>
            <a:r>
              <a:rPr lang="en-US" sz="2400" dirty="0">
                <a:solidFill>
                  <a:srgbClr val="990000"/>
                </a:solidFill>
                <a:latin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BC812C1C-345F-0948-8EF6-B3782AE27BE9}"/>
              </a:ext>
            </a:extLst>
          </p:cNvPr>
          <p:cNvSpPr txBox="1"/>
          <p:nvPr/>
        </p:nvSpPr>
        <p:spPr>
          <a:xfrm>
            <a:off x="383177" y="903514"/>
            <a:ext cx="11608526" cy="73866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Table 2">
            <a:extLst>
              <a:ext uri="{FF2B5EF4-FFF2-40B4-BE49-F238E27FC236}">
                <a16:creationId xmlns:a16="http://schemas.microsoft.com/office/drawing/2014/main" id="{CF9E8625-305A-A713-2A96-DA9B17670EF0}"/>
              </a:ext>
            </a:extLst>
          </p:cNvPr>
          <p:cNvGraphicFramePr>
            <a:graphicFrameLocks noGrp="1"/>
          </p:cNvGraphicFramePr>
          <p:nvPr>
            <p:extLst>
              <p:ext uri="{D42A27DB-BD31-4B8C-83A1-F6EECF244321}">
                <p14:modId xmlns:p14="http://schemas.microsoft.com/office/powerpoint/2010/main" val="2279191763"/>
              </p:ext>
            </p:extLst>
          </p:nvPr>
        </p:nvGraphicFramePr>
        <p:xfrm>
          <a:off x="2046513" y="1230008"/>
          <a:ext cx="8305072" cy="4101042"/>
        </p:xfrm>
        <a:graphic>
          <a:graphicData uri="http://schemas.openxmlformats.org/drawingml/2006/table">
            <a:tbl>
              <a:tblPr firstRow="1" bandRow="1">
                <a:tableStyleId>{5C22544A-7EE6-4342-B048-85BDC9FD1C3A}</a:tableStyleId>
              </a:tblPr>
              <a:tblGrid>
                <a:gridCol w="2076268">
                  <a:extLst>
                    <a:ext uri="{9D8B030D-6E8A-4147-A177-3AD203B41FA5}">
                      <a16:colId xmlns:a16="http://schemas.microsoft.com/office/drawing/2014/main" val="1807285208"/>
                    </a:ext>
                  </a:extLst>
                </a:gridCol>
                <a:gridCol w="2076268">
                  <a:extLst>
                    <a:ext uri="{9D8B030D-6E8A-4147-A177-3AD203B41FA5}">
                      <a16:colId xmlns:a16="http://schemas.microsoft.com/office/drawing/2014/main" val="580409642"/>
                    </a:ext>
                  </a:extLst>
                </a:gridCol>
                <a:gridCol w="2076268">
                  <a:extLst>
                    <a:ext uri="{9D8B030D-6E8A-4147-A177-3AD203B41FA5}">
                      <a16:colId xmlns:a16="http://schemas.microsoft.com/office/drawing/2014/main" val="3685215354"/>
                    </a:ext>
                  </a:extLst>
                </a:gridCol>
                <a:gridCol w="2076268">
                  <a:extLst>
                    <a:ext uri="{9D8B030D-6E8A-4147-A177-3AD203B41FA5}">
                      <a16:colId xmlns:a16="http://schemas.microsoft.com/office/drawing/2014/main" val="3701836318"/>
                    </a:ext>
                  </a:extLst>
                </a:gridCol>
              </a:tblGrid>
              <a:tr h="473922">
                <a:tc>
                  <a:txBody>
                    <a:bodyPr/>
                    <a:lstStyle/>
                    <a:p>
                      <a:pPr algn="ctr"/>
                      <a:r>
                        <a:rPr lang="en-US" sz="1400">
                          <a:latin typeface="Times New Roman" panose="02020603050405020304" pitchFamily="18" charset="0"/>
                          <a:cs typeface="Times New Roman" panose="02020603050405020304" pitchFamily="18" charset="0"/>
                        </a:rPr>
                        <a:t>Tests</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AIAA </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ISO</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DOT</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28282728"/>
                  </a:ext>
                </a:extLst>
              </a:tr>
              <a:tr h="473922">
                <a:tc>
                  <a:txBody>
                    <a:bodyPr/>
                    <a:lstStyle/>
                    <a:p>
                      <a:pPr algn="ctr"/>
                      <a:r>
                        <a:rPr lang="en-US" sz="1400">
                          <a:latin typeface="Times New Roman" panose="02020603050405020304" pitchFamily="18" charset="0"/>
                          <a:cs typeface="Times New Roman" panose="02020603050405020304" pitchFamily="18" charset="0"/>
                        </a:rPr>
                        <a:t>Burst pressure </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2.5-4x max operating pressure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3-4x working pressure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3x service pressure</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53244069"/>
                  </a:ext>
                </a:extLst>
              </a:tr>
              <a:tr h="473922">
                <a:tc>
                  <a:txBody>
                    <a:bodyPr/>
                    <a:lstStyle/>
                    <a:p>
                      <a:pPr algn="ctr"/>
                      <a:r>
                        <a:rPr lang="en-US" sz="1400">
                          <a:latin typeface="Times New Roman" panose="02020603050405020304" pitchFamily="18" charset="0"/>
                          <a:cs typeface="Times New Roman" panose="02020603050405020304" pitchFamily="18" charset="0"/>
                        </a:rPr>
                        <a:t>Cycle life </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50,000 cycles for space use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10,000 cycles at operating pressure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10,000 cycles minimum</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37540594"/>
                  </a:ext>
                </a:extLst>
              </a:tr>
              <a:tr h="473922">
                <a:tc>
                  <a:txBody>
                    <a:bodyPr/>
                    <a:lstStyle/>
                    <a:p>
                      <a:pPr algn="ctr"/>
                      <a:r>
                        <a:rPr lang="en-US" sz="1400">
                          <a:latin typeface="Times New Roman" panose="02020603050405020304" pitchFamily="18" charset="0"/>
                          <a:cs typeface="Times New Roman" panose="02020603050405020304" pitchFamily="18" charset="0"/>
                        </a:rPr>
                        <a:t>Leak before burst</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Required for spaceflight safety</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Recommended for high pressure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Not required</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67595952"/>
                  </a:ext>
                </a:extLst>
              </a:tr>
              <a:tr h="473922">
                <a:tc>
                  <a:txBody>
                    <a:bodyPr/>
                    <a:lstStyle/>
                    <a:p>
                      <a:pPr algn="ctr"/>
                      <a:r>
                        <a:rPr lang="en-US" sz="1400">
                          <a:latin typeface="Times New Roman" panose="02020603050405020304" pitchFamily="18" charset="0"/>
                          <a:cs typeface="Times New Roman" panose="02020603050405020304" pitchFamily="18" charset="0"/>
                        </a:rPr>
                        <a:t>Stress rupture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Long term cyclical tests</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Long term cyclical tests required</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Not required</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88196728"/>
                  </a:ext>
                </a:extLst>
              </a:tr>
              <a:tr h="473922">
                <a:tc>
                  <a:txBody>
                    <a:bodyPr/>
                    <a:lstStyle/>
                    <a:p>
                      <a:pPr algn="ctr"/>
                      <a:r>
                        <a:rPr lang="en-US" sz="1400">
                          <a:latin typeface="Times New Roman" panose="02020603050405020304" pitchFamily="18" charset="0"/>
                          <a:cs typeface="Times New Roman" panose="02020603050405020304" pitchFamily="18" charset="0"/>
                        </a:rPr>
                        <a:t>Environmental</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Vibration, radiation, temperature extremes</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Extreme temperatures, UV, infrared, chemicals</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Temperature and chemical exposure</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91154818"/>
                  </a:ext>
                </a:extLst>
              </a:tr>
              <a:tr h="473922">
                <a:tc>
                  <a:txBody>
                    <a:bodyPr/>
                    <a:lstStyle/>
                    <a:p>
                      <a:pPr algn="ctr"/>
                      <a:r>
                        <a:rPr lang="en-US" sz="1400">
                          <a:latin typeface="Times New Roman" panose="02020603050405020304" pitchFamily="18" charset="0"/>
                          <a:cs typeface="Times New Roman" panose="02020603050405020304" pitchFamily="18" charset="0"/>
                        </a:rPr>
                        <a:t>Flaw tolerance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Artificial flaws and impact testing</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Damage and impact resistance</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Drop and impact testing</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50970857"/>
                  </a:ext>
                </a:extLst>
              </a:tr>
              <a:tr h="473922">
                <a:tc>
                  <a:txBody>
                    <a:bodyPr/>
                    <a:lstStyle/>
                    <a:p>
                      <a:pPr algn="ctr"/>
                      <a:r>
                        <a:rPr lang="en-US" sz="1400">
                          <a:latin typeface="Times New Roman" panose="02020603050405020304" pitchFamily="18" charset="0"/>
                          <a:cs typeface="Times New Roman" panose="02020603050405020304" pitchFamily="18" charset="0"/>
                        </a:rPr>
                        <a:t>Non-destructive inspection (NDI)</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X-ray, ultrasonic, acoustics</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Ultrasonic and radiology</a:t>
                      </a:r>
                      <a:endParaRPr lang="en-US" sz="1400" dirty="0">
                        <a:latin typeface="Times New Roman" panose="02020603050405020304" pitchFamily="18" charset="0"/>
                        <a:cs typeface="Times New Roman" panose="02020603050405020304" pitchFamily="18" charset="0"/>
                      </a:endParaRPr>
                    </a:p>
                  </a:txBody>
                  <a:tcPr/>
                </a:tc>
                <a:tc>
                  <a:txBody>
                    <a:bodyPr/>
                    <a:lstStyle/>
                    <a:p>
                      <a:pPr algn="ctr"/>
                      <a:r>
                        <a:rPr lang="en-US" sz="1400">
                          <a:latin typeface="Times New Roman" panose="02020603050405020304" pitchFamily="18" charset="0"/>
                          <a:cs typeface="Times New Roman" panose="02020603050405020304" pitchFamily="18" charset="0"/>
                        </a:rPr>
                        <a:t>Required before service life</a:t>
                      </a:r>
                      <a:endParaRPr lang="en-US"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73060573"/>
                  </a:ext>
                </a:extLst>
              </a:tr>
            </a:tbl>
          </a:graphicData>
        </a:graphic>
      </p:graphicFrame>
      <p:sp>
        <p:nvSpPr>
          <p:cNvPr id="4" name="TextBox 3">
            <a:extLst>
              <a:ext uri="{FF2B5EF4-FFF2-40B4-BE49-F238E27FC236}">
                <a16:creationId xmlns:a16="http://schemas.microsoft.com/office/drawing/2014/main" id="{4DDD0D18-101D-3EFA-9EDF-CADC5B63D0C9}"/>
              </a:ext>
            </a:extLst>
          </p:cNvPr>
          <p:cNvSpPr txBox="1"/>
          <p:nvPr/>
        </p:nvSpPr>
        <p:spPr>
          <a:xfrm>
            <a:off x="3803373" y="207016"/>
            <a:ext cx="458525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Key Qualification and Acceptance Requirements</a:t>
            </a:r>
          </a:p>
        </p:txBody>
      </p:sp>
    </p:spTree>
    <p:extLst>
      <p:ext uri="{BB962C8B-B14F-4D97-AF65-F5344CB8AC3E}">
        <p14:creationId xmlns:p14="http://schemas.microsoft.com/office/powerpoint/2010/main" val="122951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28C01-F551-1E12-3E9B-6EC36235091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BC002BA-B320-CD47-761D-1C08EFC6F9E0}"/>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a:t>
            </a:r>
            <a:r>
              <a:rPr lang="en-US" sz="2400" dirty="0">
                <a:solidFill>
                  <a:srgbClr val="990000"/>
                </a:solidFill>
                <a:latin typeface="Times New Roman" panose="02020603050405020304" pitchFamily="18" charset="0"/>
                <a:cs typeface="Times New Roman" panose="02020603050405020304" pitchFamily="18" charset="0"/>
              </a:rPr>
              <a:t>9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44D32AB0-4ABD-7882-D992-4F0AF0F74488}"/>
              </a:ext>
            </a:extLst>
          </p:cNvPr>
          <p:cNvSpPr txBox="1"/>
          <p:nvPr/>
        </p:nvSpPr>
        <p:spPr>
          <a:xfrm>
            <a:off x="383177" y="903514"/>
            <a:ext cx="11608526" cy="375487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(MMOD) Micro-</a:t>
            </a:r>
            <a:r>
              <a:rPr kumimoji="0" lang="en-US"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merteroid</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and orbital debris pose significant risk to COPV’s and can cause catastrophic tank failure</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Lead to lo</a:t>
            </a:r>
            <a:r>
              <a:rPr lang="en-US" sz="1400" dirty="0">
                <a:solidFill>
                  <a:srgbClr val="000000"/>
                </a:solidFill>
                <a:latin typeface="Times New Roman" panose="02020603050405020304" pitchFamily="18" charset="0"/>
                <a:cs typeface="Times New Roman" panose="02020603050405020304" pitchFamily="18" charset="0"/>
              </a:rPr>
              <a:t>ss of spacecraft or even human missions </a:t>
            </a: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Perforation on a COPV could damage integral systems of the spacecraft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Times New Roman" panose="02020603050405020304" pitchFamily="18" charset="0"/>
                <a:cs typeface="Times New Roman" panose="02020603050405020304" pitchFamily="18" charset="0"/>
              </a:rPr>
              <a:t>Cryogenic temperature-controlled tests, with high velocity and low velocity impacts lead to further understanding</a:t>
            </a: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1200150" lvl="2"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Helps with selecting tank materials to avoid such failure</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Most spacecraft have at least one pressurized vessel on board (either liquid propellant tank </a:t>
            </a:r>
            <a:r>
              <a:rPr lang="en-US" sz="1400" dirty="0">
                <a:solidFill>
                  <a:srgbClr val="000000"/>
                </a:solidFill>
                <a:latin typeface="Times New Roman" panose="02020603050405020304" pitchFamily="18" charset="0"/>
                <a:cs typeface="Times New Roman" panose="02020603050405020304" pitchFamily="18" charset="0"/>
              </a:rPr>
              <a:t>for robotic spacecraft or in some satellites a fuel tank) </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Protection to put in place for COPV</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Changing or adding spacecraft MMOD shields</a:t>
            </a:r>
          </a:p>
          <a:p>
            <a:pPr marL="742950" lvl="1"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Adding blankets </a:t>
            </a:r>
          </a:p>
          <a:p>
            <a:pPr marL="742950" lvl="1" indent="-285750">
              <a:buFont typeface="Arial" panose="020B0604020202020204" pitchFamily="34" charset="0"/>
              <a:buChar char="•"/>
              <a:defRPr/>
            </a:pPr>
            <a:r>
              <a:rPr lang="en-US" sz="1400" dirty="0">
                <a:solidFill>
                  <a:srgbClr val="000000"/>
                </a:solidFill>
                <a:latin typeface="Times New Roman" panose="02020603050405020304" pitchFamily="18" charset="0"/>
                <a:cs typeface="Times New Roman" panose="02020603050405020304" pitchFamily="18" charset="0"/>
              </a:rPr>
              <a:t>Changing the configuration of the spacecraft</a:t>
            </a:r>
          </a:p>
          <a:p>
            <a:pPr marL="1200150" lvl="2"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EX. COPV is located on the front of a spacecrafts orbiting or ram direction</a:t>
            </a:r>
            <a:r>
              <a:rPr lang="en-US" sz="1400" dirty="0">
                <a:solidFill>
                  <a:srgbClr val="000000"/>
                </a:solidFill>
                <a:latin typeface="Times New Roman" panose="02020603050405020304" pitchFamily="18" charset="0"/>
                <a:cs typeface="Times New Roman" panose="02020603050405020304" pitchFamily="18" charset="0"/>
              </a:rPr>
              <a:t> – higher probability to get damaged</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Can change the</a:t>
            </a:r>
            <a:r>
              <a:rPr lang="en-US" sz="1400" dirty="0">
                <a:solidFill>
                  <a:srgbClr val="000000"/>
                </a:solidFill>
                <a:latin typeface="Times New Roman" panose="02020603050405020304" pitchFamily="18" charset="0"/>
                <a:cs typeface="Times New Roman" panose="02020603050405020304" pitchFamily="18" charset="0"/>
              </a:rPr>
              <a:t> configuration of the spacecraft </a:t>
            </a:r>
          </a:p>
          <a:p>
            <a:pPr marL="1657350" lvl="3" indent="-285750">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Can lower the orbit of the spacecraft to avoid as much MMOD </a:t>
            </a:r>
          </a:p>
          <a:p>
            <a:pPr marL="742950" lvl="1" indent="-285750">
              <a:buFont typeface="Arial" panose="020B0604020202020204" pitchFamily="34" charset="0"/>
              <a:buChar char="•"/>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070FBE55-1741-7690-FBAD-3595D07543CF}"/>
              </a:ext>
            </a:extLst>
          </p:cNvPr>
          <p:cNvSpPr txBox="1"/>
          <p:nvPr/>
        </p:nvSpPr>
        <p:spPr>
          <a:xfrm>
            <a:off x="3803373" y="207016"/>
            <a:ext cx="458525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990000"/>
                </a:solidFill>
                <a:latin typeface="Times New Roman" panose="02020603050405020304" pitchFamily="18" charset="0"/>
                <a:cs typeface="Times New Roman" panose="02020603050405020304" pitchFamily="18" charset="0"/>
              </a:rPr>
              <a:t>Micro Meteoroid and Orbital Debris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2907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1055-2BC1-0C90-FB5F-157857D0AB7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A9A7184-E286-5CAD-C604-C09A0B0F4FD3}"/>
              </a:ext>
            </a:extLst>
          </p:cNvPr>
          <p:cNvSpPr txBox="1"/>
          <p:nvPr/>
        </p:nvSpPr>
        <p:spPr>
          <a:xfrm>
            <a:off x="278294" y="338334"/>
            <a:ext cx="176821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#10</a:t>
            </a:r>
            <a:r>
              <a:rPr lang="en-US" sz="2400" dirty="0">
                <a:solidFill>
                  <a:srgbClr val="990000"/>
                </a:solidFill>
                <a:latin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25F32DEB-B3FB-4E35-44F2-5D2956DC526F}"/>
              </a:ext>
            </a:extLst>
          </p:cNvPr>
          <p:cNvSpPr txBox="1"/>
          <p:nvPr/>
        </p:nvSpPr>
        <p:spPr>
          <a:xfrm>
            <a:off x="383177" y="903514"/>
            <a:ext cx="11608526" cy="738664"/>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lvl="3">
              <a:defRPr/>
            </a:pPr>
            <a:endParaRPr kumimoji="0" lang="en-US" sz="1400" b="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2545E5EB-1B46-8F36-F5DA-48B8E9265369}"/>
              </a:ext>
            </a:extLst>
          </p:cNvPr>
          <p:cNvSpPr txBox="1"/>
          <p:nvPr/>
        </p:nvSpPr>
        <p:spPr>
          <a:xfrm>
            <a:off x="3803373" y="207016"/>
            <a:ext cx="458525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rPr>
              <a:t>Design </a:t>
            </a:r>
            <a:r>
              <a:rPr lang="en-US" sz="2400" dirty="0">
                <a:solidFill>
                  <a:srgbClr val="990000"/>
                </a:solidFill>
                <a:latin typeface="Times New Roman" panose="02020603050405020304" pitchFamily="18" charset="0"/>
                <a:cs typeface="Times New Roman" panose="02020603050405020304" pitchFamily="18" charset="0"/>
              </a:rPr>
              <a:t>Problem</a:t>
            </a:r>
            <a:endParaRPr kumimoji="0" lang="en-US" sz="2400" b="0" i="0" u="none" strike="noStrike" kern="1200" cap="none" spc="0" normalizeH="0" baseline="0" noProof="0" dirty="0">
              <a:ln>
                <a:noFill/>
              </a:ln>
              <a:solidFill>
                <a:srgbClr val="99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608AA456-C930-94F9-0CF1-95076D856C0A}"/>
              </a:ext>
            </a:extLst>
          </p:cNvPr>
          <p:cNvGraphicFramePr>
            <a:graphicFrameLocks noChangeAspect="1"/>
          </p:cNvGraphicFramePr>
          <p:nvPr>
            <p:extLst>
              <p:ext uri="{D42A27DB-BD31-4B8C-83A1-F6EECF244321}">
                <p14:modId xmlns:p14="http://schemas.microsoft.com/office/powerpoint/2010/main" val="2284270684"/>
              </p:ext>
            </p:extLst>
          </p:nvPr>
        </p:nvGraphicFramePr>
        <p:xfrm>
          <a:off x="1341117" y="668681"/>
          <a:ext cx="3561807" cy="5045893"/>
        </p:xfrm>
        <a:graphic>
          <a:graphicData uri="http://schemas.openxmlformats.org/presentationml/2006/ole">
            <mc:AlternateContent xmlns:mc="http://schemas.openxmlformats.org/markup-compatibility/2006">
              <mc:Choice xmlns:v="urn:schemas-microsoft-com:vml" Requires="v">
                <p:oleObj name="Acrobat Document" r:id="rId3" imgW="3200255" imgH="4533672" progId="Acrobat.Document.DC">
                  <p:embed/>
                </p:oleObj>
              </mc:Choice>
              <mc:Fallback>
                <p:oleObj name="Acrobat Document" r:id="rId3" imgW="3200255" imgH="4533672" progId="Acrobat.Document.DC">
                  <p:embed/>
                  <p:pic>
                    <p:nvPicPr>
                      <p:cNvPr id="3" name="Object 2">
                        <a:extLst>
                          <a:ext uri="{FF2B5EF4-FFF2-40B4-BE49-F238E27FC236}">
                            <a16:creationId xmlns:a16="http://schemas.microsoft.com/office/drawing/2014/main" id="{608AA456-C930-94F9-0CF1-95076D856C0A}"/>
                          </a:ext>
                        </a:extLst>
                      </p:cNvPr>
                      <p:cNvPicPr/>
                      <p:nvPr/>
                    </p:nvPicPr>
                    <p:blipFill>
                      <a:blip r:embed="rId4"/>
                      <a:stretch>
                        <a:fillRect/>
                      </a:stretch>
                    </p:blipFill>
                    <p:spPr>
                      <a:xfrm>
                        <a:off x="1341117" y="668681"/>
                        <a:ext cx="3561807" cy="5045893"/>
                      </a:xfrm>
                      <a:prstGeom prst="rect">
                        <a:avLst/>
                      </a:prstGeom>
                    </p:spPr>
                  </p:pic>
                </p:oleObj>
              </mc:Fallback>
            </mc:AlternateContent>
          </a:graphicData>
        </a:graphic>
      </p:graphicFrame>
      <p:pic>
        <p:nvPicPr>
          <p:cNvPr id="8" name="Picture 7" descr="A white paper with writing on it&#10;&#10;Description automatically generated">
            <a:extLst>
              <a:ext uri="{FF2B5EF4-FFF2-40B4-BE49-F238E27FC236}">
                <a16:creationId xmlns:a16="http://schemas.microsoft.com/office/drawing/2014/main" id="{A2EC1C39-7543-A43C-8BEF-E5B8202BA4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8148" y="799999"/>
            <a:ext cx="3742699" cy="4851296"/>
          </a:xfrm>
          <a:prstGeom prst="rect">
            <a:avLst/>
          </a:prstGeom>
        </p:spPr>
      </p:pic>
      <p:sp>
        <p:nvSpPr>
          <p:cNvPr id="9" name="TextBox 8">
            <a:extLst>
              <a:ext uri="{FF2B5EF4-FFF2-40B4-BE49-F238E27FC236}">
                <a16:creationId xmlns:a16="http://schemas.microsoft.com/office/drawing/2014/main" id="{F0B25550-A2E6-F64C-AB3A-78347714796D}"/>
              </a:ext>
            </a:extLst>
          </p:cNvPr>
          <p:cNvSpPr txBox="1"/>
          <p:nvPr/>
        </p:nvSpPr>
        <p:spPr>
          <a:xfrm>
            <a:off x="5116070" y="1099362"/>
            <a:ext cx="1699354" cy="646331"/>
          </a:xfrm>
          <a:prstGeom prst="rect">
            <a:avLst/>
          </a:prstGeom>
          <a:noFill/>
        </p:spPr>
        <p:txBody>
          <a:bodyPr wrap="square" rtlCol="0">
            <a:spAutoFit/>
          </a:bodyPr>
          <a:lstStyle/>
          <a:p>
            <a:pPr algn="ctr"/>
            <a:r>
              <a:rPr lang="en-US" sz="1200" dirty="0">
                <a:latin typeface="Times New Roman" panose="02020603050405020304" pitchFamily="18" charset="0"/>
                <a:cs typeface="Times New Roman" panose="02020603050405020304" pitchFamily="18" charset="0"/>
              </a:rPr>
              <a:t>These are PDF links, write click and click open </a:t>
            </a:r>
          </a:p>
        </p:txBody>
      </p:sp>
    </p:spTree>
    <p:extLst>
      <p:ext uri="{BB962C8B-B14F-4D97-AF65-F5344CB8AC3E}">
        <p14:creationId xmlns:p14="http://schemas.microsoft.com/office/powerpoint/2010/main" val="2615073675"/>
      </p:ext>
    </p:extLst>
  </p:cSld>
  <p:clrMapOvr>
    <a:masterClrMapping/>
  </p:clrMapOvr>
</p:sld>
</file>

<file path=ppt/theme/theme1.xml><?xml version="1.0" encoding="utf-8"?>
<a:theme xmlns:a="http://schemas.openxmlformats.org/drawingml/2006/main" name="1_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23ef2db-0893-4f2c-80cb-34d12adeb1a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C1928B133C4484DA744DE2C474533EE" ma:contentTypeVersion="9" ma:contentTypeDescription="Create a new document." ma:contentTypeScope="" ma:versionID="394f8d9d663ec3be1c189ad211257885">
  <xsd:schema xmlns:xsd="http://www.w3.org/2001/XMLSchema" xmlns:xs="http://www.w3.org/2001/XMLSchema" xmlns:p="http://schemas.microsoft.com/office/2006/metadata/properties" xmlns:ns3="223ef2db-0893-4f2c-80cb-34d12adeb1a2" xmlns:ns4="90edb16a-e16d-4a46-93b1-d1720eac5d36" targetNamespace="http://schemas.microsoft.com/office/2006/metadata/properties" ma:root="true" ma:fieldsID="58a1596200126c64364b87c6485e8380" ns3:_="" ns4:_="">
    <xsd:import namespace="223ef2db-0893-4f2c-80cb-34d12adeb1a2"/>
    <xsd:import namespace="90edb16a-e16d-4a46-93b1-d1720eac5d36"/>
    <xsd:element name="properties">
      <xsd:complexType>
        <xsd:sequence>
          <xsd:element name="documentManagement">
            <xsd:complexType>
              <xsd:all>
                <xsd:element ref="ns3:MediaServiceMetadata" minOccurs="0"/>
                <xsd:element ref="ns3:MediaServiceFastMetadata"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3ef2db-0893-4f2c-80cb-34d12adeb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edb16a-e16d-4a46-93b1-d1720eac5d3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05444C-0598-4819-8745-7FA6BC352251}">
  <ds:schemaRefs>
    <ds:schemaRef ds:uri="http://schemas.microsoft.com/office/2006/metadata/properties"/>
    <ds:schemaRef ds:uri="http://purl.org/dc/dcmitype/"/>
    <ds:schemaRef ds:uri="http://schemas.microsoft.com/office/2006/documentManagement/types"/>
    <ds:schemaRef ds:uri="http://purl.org/dc/elements/1.1/"/>
    <ds:schemaRef ds:uri="http://schemas.openxmlformats.org/package/2006/metadata/core-properties"/>
    <ds:schemaRef ds:uri="http://purl.org/dc/terms/"/>
    <ds:schemaRef ds:uri="http://schemas.microsoft.com/office/infopath/2007/PartnerControls"/>
    <ds:schemaRef ds:uri="223ef2db-0893-4f2c-80cb-34d12adeb1a2"/>
    <ds:schemaRef ds:uri="90edb16a-e16d-4a46-93b1-d1720eac5d36"/>
    <ds:schemaRef ds:uri="http://www.w3.org/XML/1998/namespace"/>
  </ds:schemaRefs>
</ds:datastoreItem>
</file>

<file path=customXml/itemProps2.xml><?xml version="1.0" encoding="utf-8"?>
<ds:datastoreItem xmlns:ds="http://schemas.openxmlformats.org/officeDocument/2006/customXml" ds:itemID="{4217B005-D128-4546-BFEC-356F703F74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3ef2db-0893-4f2c-80cb-34d12adeb1a2"/>
    <ds:schemaRef ds:uri="90edb16a-e16d-4a46-93b1-d1720eac5d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C2469E-B013-4BAB-B64F-73708FC66F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641</TotalTime>
  <Words>2750</Words>
  <Application>Microsoft Office PowerPoint</Application>
  <PresentationFormat>Widescreen</PresentationFormat>
  <Paragraphs>308</Paragraphs>
  <Slides>23</Slides>
  <Notes>23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0" baseType="lpstr">
      <vt:lpstr>Aptos</vt:lpstr>
      <vt:lpstr>Arial</vt:lpstr>
      <vt:lpstr>Calibri</vt:lpstr>
      <vt:lpstr>Courier New</vt:lpstr>
      <vt:lpstr>Times New Roman</vt:lpstr>
      <vt:lpstr>1_Office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Glover</dc:creator>
  <cp:lastModifiedBy>Henry Glover</cp:lastModifiedBy>
  <cp:revision>2</cp:revision>
  <dcterms:created xsi:type="dcterms:W3CDTF">2025-01-29T03:56:06Z</dcterms:created>
  <dcterms:modified xsi:type="dcterms:W3CDTF">2025-02-05T03:34:20Z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0x010100BC1928B133C4484DA744DE2C474533EE</vt:lpwstr>
  </property>
</Properties>
</file>