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9" r:id="rId5"/>
    <p:sldId id="261" r:id="rId6"/>
    <p:sldId id="263" r:id="rId7"/>
    <p:sldId id="264" r:id="rId8"/>
    <p:sldId id="262" r:id="rId9"/>
    <p:sldId id="265" r:id="rId10"/>
    <p:sldId id="266" r:id="rId11"/>
    <p:sldId id="270" r:id="rId12"/>
    <p:sldId id="267" r:id="rId13"/>
    <p:sldId id="268" r:id="rId14"/>
    <p:sldId id="269" r:id="rId15"/>
    <p:sldId id="275" r:id="rId16"/>
    <p:sldId id="272" r:id="rId17"/>
    <p:sldId id="274" r:id="rId18"/>
    <p:sldId id="307" r:id="rId19"/>
    <p:sldId id="276" r:id="rId20"/>
    <p:sldId id="271"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ED2D66-50E8-E9A2-8671-2EC38BBFD68C}" v="1" dt="2025-01-22T23:13:57.096"/>
    <p1510:client id="{4202E59C-DE3D-5BF9-3E72-1A1DABCD53C1}" v="240" dt="2025-01-22T10:49:22.210"/>
    <p1510:client id="{9868DEBA-6B5F-876B-066D-6FB9C8AB87A6}" v="4" dt="2025-01-21T09:32:17.5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1" y="7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y Glover" userId="S::haglover@usc.edu::a0ce32da-c85a-4fd7-aacf-c97e3e12fb49" providerId="AD" clId="Web-{9868DEBA-6B5F-876B-066D-6FB9C8AB87A6}"/>
    <pc:docChg chg="modSld">
      <pc:chgData name="Henry Glover" userId="S::haglover@usc.edu::a0ce32da-c85a-4fd7-aacf-c97e3e12fb49" providerId="AD" clId="Web-{9868DEBA-6B5F-876B-066D-6FB9C8AB87A6}" dt="2025-01-21T09:32:17.564" v="3" actId="1076"/>
      <pc:docMkLst>
        <pc:docMk/>
      </pc:docMkLst>
      <pc:sldChg chg="modSp">
        <pc:chgData name="Henry Glover" userId="S::haglover@usc.edu::a0ce32da-c85a-4fd7-aacf-c97e3e12fb49" providerId="AD" clId="Web-{9868DEBA-6B5F-876B-066D-6FB9C8AB87A6}" dt="2025-01-21T09:32:17.564" v="3" actId="1076"/>
        <pc:sldMkLst>
          <pc:docMk/>
          <pc:sldMk cId="3991125690" sldId="271"/>
        </pc:sldMkLst>
        <pc:picChg chg="mod">
          <ac:chgData name="Henry Glover" userId="S::haglover@usc.edu::a0ce32da-c85a-4fd7-aacf-c97e3e12fb49" providerId="AD" clId="Web-{9868DEBA-6B5F-876B-066D-6FB9C8AB87A6}" dt="2025-01-21T09:32:17.564" v="3" actId="1076"/>
          <ac:picMkLst>
            <pc:docMk/>
            <pc:sldMk cId="3991125690" sldId="271"/>
            <ac:picMk id="4" creationId="{92286C88-9D78-8305-8827-B047EB75328B}"/>
          </ac:picMkLst>
        </pc:picChg>
      </pc:sldChg>
    </pc:docChg>
  </pc:docChgLst>
  <pc:docChgLst>
    <pc:chgData name="Henry Glover" userId="S::haglover@usc.edu::a0ce32da-c85a-4fd7-aacf-c97e3e12fb49" providerId="AD" clId="Web-{26ED2D66-50E8-E9A2-8671-2EC38BBFD68C}"/>
    <pc:docChg chg="addSld">
      <pc:chgData name="Henry Glover" userId="S::haglover@usc.edu::a0ce32da-c85a-4fd7-aacf-c97e3e12fb49" providerId="AD" clId="Web-{26ED2D66-50E8-E9A2-8671-2EC38BBFD68C}" dt="2025-01-22T23:13:57.096" v="0"/>
      <pc:docMkLst>
        <pc:docMk/>
      </pc:docMkLst>
      <pc:sldChg chg="add">
        <pc:chgData name="Henry Glover" userId="S::haglover@usc.edu::a0ce32da-c85a-4fd7-aacf-c97e3e12fb49" providerId="AD" clId="Web-{26ED2D66-50E8-E9A2-8671-2EC38BBFD68C}" dt="2025-01-22T23:13:57.096" v="0"/>
        <pc:sldMkLst>
          <pc:docMk/>
          <pc:sldMk cId="2178414701" sldId="307"/>
        </pc:sldMkLst>
      </pc:sldChg>
    </pc:docChg>
  </pc:docChgLst>
  <pc:docChgLst>
    <pc:chgData name="Henry Glover" userId="S::haglover@usc.edu::a0ce32da-c85a-4fd7-aacf-c97e3e12fb49" providerId="AD" clId="Web-{4202E59C-DE3D-5BF9-3E72-1A1DABCD53C1}"/>
    <pc:docChg chg="addSld modSld">
      <pc:chgData name="Henry Glover" userId="S::haglover@usc.edu::a0ce32da-c85a-4fd7-aacf-c97e3e12fb49" providerId="AD" clId="Web-{4202E59C-DE3D-5BF9-3E72-1A1DABCD53C1}" dt="2025-01-22T10:49:22.194" v="180" actId="1076"/>
      <pc:docMkLst>
        <pc:docMk/>
      </pc:docMkLst>
      <pc:sldChg chg="addSp delSp modSp">
        <pc:chgData name="Henry Glover" userId="S::haglover@usc.edu::a0ce32da-c85a-4fd7-aacf-c97e3e12fb49" providerId="AD" clId="Web-{4202E59C-DE3D-5BF9-3E72-1A1DABCD53C1}" dt="2025-01-22T06:28:47.313" v="95" actId="1076"/>
        <pc:sldMkLst>
          <pc:docMk/>
          <pc:sldMk cId="3991125690" sldId="271"/>
        </pc:sldMkLst>
        <pc:spChg chg="add del mod">
          <ac:chgData name="Henry Glover" userId="S::haglover@usc.edu::a0ce32da-c85a-4fd7-aacf-c97e3e12fb49" providerId="AD" clId="Web-{4202E59C-DE3D-5BF9-3E72-1A1DABCD53C1}" dt="2025-01-22T06:28:47.313" v="95" actId="1076"/>
          <ac:spMkLst>
            <pc:docMk/>
            <pc:sldMk cId="3991125690" sldId="271"/>
            <ac:spMk id="6" creationId="{CDD452EB-28F4-AD70-82A1-C35F9F249BE2}"/>
          </ac:spMkLst>
        </pc:spChg>
        <pc:spChg chg="add mod">
          <ac:chgData name="Henry Glover" userId="S::haglover@usc.edu::a0ce32da-c85a-4fd7-aacf-c97e3e12fb49" providerId="AD" clId="Web-{4202E59C-DE3D-5BF9-3E72-1A1DABCD53C1}" dt="2025-01-22T06:28:41.858" v="93" actId="1076"/>
          <ac:spMkLst>
            <pc:docMk/>
            <pc:sldMk cId="3991125690" sldId="271"/>
            <ac:spMk id="10" creationId="{CF2F48C9-5402-D019-F052-FEB94A7A073E}"/>
          </ac:spMkLst>
        </pc:spChg>
        <pc:picChg chg="add mod">
          <ac:chgData name="Henry Glover" userId="S::haglover@usc.edu::a0ce32da-c85a-4fd7-aacf-c97e3e12fb49" providerId="AD" clId="Web-{4202E59C-DE3D-5BF9-3E72-1A1DABCD53C1}" dt="2025-01-22T06:27:45.325" v="66" actId="14100"/>
          <ac:picMkLst>
            <pc:docMk/>
            <pc:sldMk cId="3991125690" sldId="271"/>
            <ac:picMk id="2" creationId="{DA801FCC-4B10-AACB-8AA6-96D3C313AEFA}"/>
          </ac:picMkLst>
        </pc:picChg>
        <pc:picChg chg="add mod">
          <ac:chgData name="Henry Glover" userId="S::haglover@usc.edu::a0ce32da-c85a-4fd7-aacf-c97e3e12fb49" providerId="AD" clId="Web-{4202E59C-DE3D-5BF9-3E72-1A1DABCD53C1}" dt="2025-01-22T06:27:16.464" v="56" actId="1076"/>
          <ac:picMkLst>
            <pc:docMk/>
            <pc:sldMk cId="3991125690" sldId="271"/>
            <ac:picMk id="3" creationId="{10B79927-F39C-2A1D-1168-7FA1503CE80D}"/>
          </ac:picMkLst>
        </pc:picChg>
        <pc:picChg chg="del">
          <ac:chgData name="Henry Glover" userId="S::haglover@usc.edu::a0ce32da-c85a-4fd7-aacf-c97e3e12fb49" providerId="AD" clId="Web-{4202E59C-DE3D-5BF9-3E72-1A1DABCD53C1}" dt="2025-01-22T06:20:26.603" v="0"/>
          <ac:picMkLst>
            <pc:docMk/>
            <pc:sldMk cId="3991125690" sldId="271"/>
            <ac:picMk id="4" creationId="{92286C88-9D78-8305-8827-B047EB75328B}"/>
          </ac:picMkLst>
        </pc:picChg>
        <pc:picChg chg="add mod">
          <ac:chgData name="Henry Glover" userId="S::haglover@usc.edu::a0ce32da-c85a-4fd7-aacf-c97e3e12fb49" providerId="AD" clId="Web-{4202E59C-DE3D-5BF9-3E72-1A1DABCD53C1}" dt="2025-01-22T06:27:32.418" v="63" actId="1076"/>
          <ac:picMkLst>
            <pc:docMk/>
            <pc:sldMk cId="3991125690" sldId="271"/>
            <ac:picMk id="7" creationId="{20AC3988-BB80-AC2E-B796-437C0AE43C84}"/>
          </ac:picMkLst>
        </pc:picChg>
        <pc:picChg chg="add mod">
          <ac:chgData name="Henry Glover" userId="S::haglover@usc.edu::a0ce32da-c85a-4fd7-aacf-c97e3e12fb49" providerId="AD" clId="Web-{4202E59C-DE3D-5BF9-3E72-1A1DABCD53C1}" dt="2025-01-22T06:27:19.120" v="57" actId="1076"/>
          <ac:picMkLst>
            <pc:docMk/>
            <pc:sldMk cId="3991125690" sldId="271"/>
            <ac:picMk id="8" creationId="{E7E3ED52-2247-A874-FEC0-8B6F63BDCA26}"/>
          </ac:picMkLst>
        </pc:picChg>
        <pc:picChg chg="add del mod">
          <ac:chgData name="Henry Glover" userId="S::haglover@usc.edu::a0ce32da-c85a-4fd7-aacf-c97e3e12fb49" providerId="AD" clId="Web-{4202E59C-DE3D-5BF9-3E72-1A1DABCD53C1}" dt="2025-01-22T06:28:26.154" v="77"/>
          <ac:picMkLst>
            <pc:docMk/>
            <pc:sldMk cId="3991125690" sldId="271"/>
            <ac:picMk id="9" creationId="{802E1DA7-8292-526B-7B12-3B7B7EEA6EC3}"/>
          </ac:picMkLst>
        </pc:picChg>
      </pc:sldChg>
      <pc:sldChg chg="addSp delSp modSp">
        <pc:chgData name="Henry Glover" userId="S::haglover@usc.edu::a0ce32da-c85a-4fd7-aacf-c97e3e12fb49" providerId="AD" clId="Web-{4202E59C-DE3D-5BF9-3E72-1A1DABCD53C1}" dt="2025-01-22T10:42:33.403" v="137"/>
        <pc:sldMkLst>
          <pc:docMk/>
          <pc:sldMk cId="3165132112" sldId="272"/>
        </pc:sldMkLst>
        <pc:spChg chg="del mod">
          <ac:chgData name="Henry Glover" userId="S::haglover@usc.edu::a0ce32da-c85a-4fd7-aacf-c97e3e12fb49" providerId="AD" clId="Web-{4202E59C-DE3D-5BF9-3E72-1A1DABCD53C1}" dt="2025-01-22T10:42:33.403" v="137"/>
          <ac:spMkLst>
            <pc:docMk/>
            <pc:sldMk cId="3165132112" sldId="272"/>
            <ac:spMk id="6" creationId="{3A05FDAD-EA53-C5C1-2DEC-932369CDBF92}"/>
          </ac:spMkLst>
        </pc:spChg>
        <pc:picChg chg="add del mod">
          <ac:chgData name="Henry Glover" userId="S::haglover@usc.edu::a0ce32da-c85a-4fd7-aacf-c97e3e12fb49" providerId="AD" clId="Web-{4202E59C-DE3D-5BF9-3E72-1A1DABCD53C1}" dt="2025-01-22T10:40:17.384" v="124"/>
          <ac:picMkLst>
            <pc:docMk/>
            <pc:sldMk cId="3165132112" sldId="272"/>
            <ac:picMk id="3" creationId="{371B5206-00FA-2A50-7CDA-11F8D1DD6E38}"/>
          </ac:picMkLst>
        </pc:picChg>
        <pc:picChg chg="add mod">
          <ac:chgData name="Henry Glover" userId="S::haglover@usc.edu::a0ce32da-c85a-4fd7-aacf-c97e3e12fb49" providerId="AD" clId="Web-{4202E59C-DE3D-5BF9-3E72-1A1DABCD53C1}" dt="2025-01-22T10:40:53.041" v="129" actId="14100"/>
          <ac:picMkLst>
            <pc:docMk/>
            <pc:sldMk cId="3165132112" sldId="272"/>
            <ac:picMk id="4" creationId="{9CB7E257-22E9-118E-696A-B633F98802F2}"/>
          </ac:picMkLst>
        </pc:picChg>
        <pc:picChg chg="add del mod">
          <ac:chgData name="Henry Glover" userId="S::haglover@usc.edu::a0ce32da-c85a-4fd7-aacf-c97e3e12fb49" providerId="AD" clId="Web-{4202E59C-DE3D-5BF9-3E72-1A1DABCD53C1}" dt="2025-01-22T10:39:44.835" v="122"/>
          <ac:picMkLst>
            <pc:docMk/>
            <pc:sldMk cId="3165132112" sldId="272"/>
            <ac:picMk id="7" creationId="{6D1CB4E3-066A-B288-1FDC-9F36728B5EC2}"/>
          </ac:picMkLst>
        </pc:picChg>
        <pc:picChg chg="add mod">
          <ac:chgData name="Henry Glover" userId="S::haglover@usc.edu::a0ce32da-c85a-4fd7-aacf-c97e3e12fb49" providerId="AD" clId="Web-{4202E59C-DE3D-5BF9-3E72-1A1DABCD53C1}" dt="2025-01-22T10:42:27.137" v="135" actId="1076"/>
          <ac:picMkLst>
            <pc:docMk/>
            <pc:sldMk cId="3165132112" sldId="272"/>
            <ac:picMk id="8" creationId="{04C5B2BB-322A-E35D-3B0F-BE888E7E9CDE}"/>
          </ac:picMkLst>
        </pc:picChg>
      </pc:sldChg>
      <pc:sldChg chg="addSp delSp modSp add replId">
        <pc:chgData name="Henry Glover" userId="S::haglover@usc.edu::a0ce32da-c85a-4fd7-aacf-c97e3e12fb49" providerId="AD" clId="Web-{4202E59C-DE3D-5BF9-3E72-1A1DABCD53C1}" dt="2025-01-22T06:30:17.333" v="109" actId="14100"/>
        <pc:sldMkLst>
          <pc:docMk/>
          <pc:sldMk cId="2974600808" sldId="273"/>
        </pc:sldMkLst>
        <pc:spChg chg="del">
          <ac:chgData name="Henry Glover" userId="S::haglover@usc.edu::a0ce32da-c85a-4fd7-aacf-c97e3e12fb49" providerId="AD" clId="Web-{4202E59C-DE3D-5BF9-3E72-1A1DABCD53C1}" dt="2025-01-22T06:29:10.470" v="101"/>
          <ac:spMkLst>
            <pc:docMk/>
            <pc:sldMk cId="2974600808" sldId="273"/>
            <ac:spMk id="6" creationId="{CDD452EB-28F4-AD70-82A1-C35F9F249BE2}"/>
          </ac:spMkLst>
        </pc:spChg>
        <pc:spChg chg="del">
          <ac:chgData name="Henry Glover" userId="S::haglover@usc.edu::a0ce32da-c85a-4fd7-aacf-c97e3e12fb49" providerId="AD" clId="Web-{4202E59C-DE3D-5BF9-3E72-1A1DABCD53C1}" dt="2025-01-22T06:29:11.595" v="102"/>
          <ac:spMkLst>
            <pc:docMk/>
            <pc:sldMk cId="2974600808" sldId="273"/>
            <ac:spMk id="10" creationId="{CF2F48C9-5402-D019-F052-FEB94A7A073E}"/>
          </ac:spMkLst>
        </pc:spChg>
        <pc:picChg chg="del">
          <ac:chgData name="Henry Glover" userId="S::haglover@usc.edu::a0ce32da-c85a-4fd7-aacf-c97e3e12fb49" providerId="AD" clId="Web-{4202E59C-DE3D-5BF9-3E72-1A1DABCD53C1}" dt="2025-01-22T06:29:07.439" v="98"/>
          <ac:picMkLst>
            <pc:docMk/>
            <pc:sldMk cId="2974600808" sldId="273"/>
            <ac:picMk id="2" creationId="{DA801FCC-4B10-AACB-8AA6-96D3C313AEFA}"/>
          </ac:picMkLst>
        </pc:picChg>
        <pc:picChg chg="del">
          <ac:chgData name="Henry Glover" userId="S::haglover@usc.edu::a0ce32da-c85a-4fd7-aacf-c97e3e12fb49" providerId="AD" clId="Web-{4202E59C-DE3D-5BF9-3E72-1A1DABCD53C1}" dt="2025-01-22T06:29:06.845" v="97"/>
          <ac:picMkLst>
            <pc:docMk/>
            <pc:sldMk cId="2974600808" sldId="273"/>
            <ac:picMk id="3" creationId="{10B79927-F39C-2A1D-1168-7FA1503CE80D}"/>
          </ac:picMkLst>
        </pc:picChg>
        <pc:picChg chg="add mod">
          <ac:chgData name="Henry Glover" userId="S::haglover@usc.edu::a0ce32da-c85a-4fd7-aacf-c97e3e12fb49" providerId="AD" clId="Web-{4202E59C-DE3D-5BF9-3E72-1A1DABCD53C1}" dt="2025-01-22T06:29:49.378" v="106" actId="1076"/>
          <ac:picMkLst>
            <pc:docMk/>
            <pc:sldMk cId="2974600808" sldId="273"/>
            <ac:picMk id="4" creationId="{10F87DF4-954B-E9CA-9628-F2DF281952D1}"/>
          </ac:picMkLst>
        </pc:picChg>
        <pc:picChg chg="del">
          <ac:chgData name="Henry Glover" userId="S::haglover@usc.edu::a0ce32da-c85a-4fd7-aacf-c97e3e12fb49" providerId="AD" clId="Web-{4202E59C-DE3D-5BF9-3E72-1A1DABCD53C1}" dt="2025-01-22T06:29:08.080" v="99"/>
          <ac:picMkLst>
            <pc:docMk/>
            <pc:sldMk cId="2974600808" sldId="273"/>
            <ac:picMk id="7" creationId="{20AC3988-BB80-AC2E-B796-437C0AE43C84}"/>
          </ac:picMkLst>
        </pc:picChg>
        <pc:picChg chg="del">
          <ac:chgData name="Henry Glover" userId="S::haglover@usc.edu::a0ce32da-c85a-4fd7-aacf-c97e3e12fb49" providerId="AD" clId="Web-{4202E59C-DE3D-5BF9-3E72-1A1DABCD53C1}" dt="2025-01-22T06:29:08.564" v="100"/>
          <ac:picMkLst>
            <pc:docMk/>
            <pc:sldMk cId="2974600808" sldId="273"/>
            <ac:picMk id="8" creationId="{E7E3ED52-2247-A874-FEC0-8B6F63BDCA26}"/>
          </ac:picMkLst>
        </pc:picChg>
        <pc:picChg chg="add mod">
          <ac:chgData name="Henry Glover" userId="S::haglover@usc.edu::a0ce32da-c85a-4fd7-aacf-c97e3e12fb49" providerId="AD" clId="Web-{4202E59C-DE3D-5BF9-3E72-1A1DABCD53C1}" dt="2025-01-22T06:30:17.333" v="109" actId="14100"/>
          <ac:picMkLst>
            <pc:docMk/>
            <pc:sldMk cId="2974600808" sldId="273"/>
            <ac:picMk id="9" creationId="{5674572A-03BA-FE67-3A8E-B53FD7DD6371}"/>
          </ac:picMkLst>
        </pc:picChg>
      </pc:sldChg>
      <pc:sldChg chg="addSp delSp modSp add replId">
        <pc:chgData name="Henry Glover" userId="S::haglover@usc.edu::a0ce32da-c85a-4fd7-aacf-c97e3e12fb49" providerId="AD" clId="Web-{4202E59C-DE3D-5BF9-3E72-1A1DABCD53C1}" dt="2025-01-22T10:49:22.194" v="180" actId="1076"/>
        <pc:sldMkLst>
          <pc:docMk/>
          <pc:sldMk cId="1312552519" sldId="274"/>
        </pc:sldMkLst>
        <pc:spChg chg="mod">
          <ac:chgData name="Henry Glover" userId="S::haglover@usc.edu::a0ce32da-c85a-4fd7-aacf-c97e3e12fb49" providerId="AD" clId="Web-{4202E59C-DE3D-5BF9-3E72-1A1DABCD53C1}" dt="2025-01-22T10:42:43.966" v="145" actId="20577"/>
          <ac:spMkLst>
            <pc:docMk/>
            <pc:sldMk cId="1312552519" sldId="274"/>
            <ac:spMk id="6" creationId="{3A05FDAD-EA53-C5C1-2DEC-932369CDBF92}"/>
          </ac:spMkLst>
        </pc:spChg>
        <pc:picChg chg="add mod">
          <ac:chgData name="Henry Glover" userId="S::haglover@usc.edu::a0ce32da-c85a-4fd7-aacf-c97e3e12fb49" providerId="AD" clId="Web-{4202E59C-DE3D-5BF9-3E72-1A1DABCD53C1}" dt="2025-01-22T10:46:27.628" v="169" actId="1076"/>
          <ac:picMkLst>
            <pc:docMk/>
            <pc:sldMk cId="1312552519" sldId="274"/>
            <ac:picMk id="3" creationId="{3138E58B-D12B-C218-A41E-C7E3EB1D3B8B}"/>
          </ac:picMkLst>
        </pc:picChg>
        <pc:picChg chg="del">
          <ac:chgData name="Henry Glover" userId="S::haglover@usc.edu::a0ce32da-c85a-4fd7-aacf-c97e3e12fb49" providerId="AD" clId="Web-{4202E59C-DE3D-5BF9-3E72-1A1DABCD53C1}" dt="2025-01-22T10:42:46.435" v="146"/>
          <ac:picMkLst>
            <pc:docMk/>
            <pc:sldMk cId="1312552519" sldId="274"/>
            <ac:picMk id="4" creationId="{9CB7E257-22E9-118E-696A-B633F98802F2}"/>
          </ac:picMkLst>
        </pc:picChg>
        <pc:picChg chg="add mod">
          <ac:chgData name="Henry Glover" userId="S::haglover@usc.edu::a0ce32da-c85a-4fd7-aacf-c97e3e12fb49" providerId="AD" clId="Web-{4202E59C-DE3D-5BF9-3E72-1A1DABCD53C1}" dt="2025-01-22T10:49:19.038" v="179" actId="1076"/>
          <ac:picMkLst>
            <pc:docMk/>
            <pc:sldMk cId="1312552519" sldId="274"/>
            <ac:picMk id="7" creationId="{22FCA855-54DF-BD2B-8A09-7EC4D6B07482}"/>
          </ac:picMkLst>
        </pc:picChg>
        <pc:picChg chg="del">
          <ac:chgData name="Henry Glover" userId="S::haglover@usc.edu::a0ce32da-c85a-4fd7-aacf-c97e3e12fb49" providerId="AD" clId="Web-{4202E59C-DE3D-5BF9-3E72-1A1DABCD53C1}" dt="2025-01-22T10:42:46.872" v="147"/>
          <ac:picMkLst>
            <pc:docMk/>
            <pc:sldMk cId="1312552519" sldId="274"/>
            <ac:picMk id="8" creationId="{04C5B2BB-322A-E35D-3B0F-BE888E7E9CDE}"/>
          </ac:picMkLst>
        </pc:picChg>
        <pc:picChg chg="add mod">
          <ac:chgData name="Henry Glover" userId="S::haglover@usc.edu::a0ce32da-c85a-4fd7-aacf-c97e3e12fb49" providerId="AD" clId="Web-{4202E59C-DE3D-5BF9-3E72-1A1DABCD53C1}" dt="2025-01-22T10:49:22.194" v="180" actId="1076"/>
          <ac:picMkLst>
            <pc:docMk/>
            <pc:sldMk cId="1312552519" sldId="274"/>
            <ac:picMk id="9" creationId="{8686EFC1-8481-7D24-5E6C-A615A62514EA}"/>
          </ac:picMkLst>
        </pc:picChg>
        <pc:picChg chg="add mod">
          <ac:chgData name="Henry Glover" userId="S::haglover@usc.edu::a0ce32da-c85a-4fd7-aacf-c97e3e12fb49" providerId="AD" clId="Web-{4202E59C-DE3D-5BF9-3E72-1A1DABCD53C1}" dt="2025-01-22T10:49:18.085" v="178" actId="1076"/>
          <ac:picMkLst>
            <pc:docMk/>
            <pc:sldMk cId="1312552519" sldId="274"/>
            <ac:picMk id="10" creationId="{3E891F69-2437-E646-6C50-894D18F798A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1AE940-61C4-455F-B902-7BC37526BF56}"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C7CD1-3F64-4FB1-9C64-2CED8575C2F4}" type="slidenum">
              <a:rPr lang="en-US" smtClean="0"/>
              <a:t>‹#›</a:t>
            </a:fld>
            <a:endParaRPr lang="en-US"/>
          </a:p>
        </p:txBody>
      </p:sp>
    </p:spTree>
    <p:extLst>
      <p:ext uri="{BB962C8B-B14F-4D97-AF65-F5344CB8AC3E}">
        <p14:creationId xmlns:p14="http://schemas.microsoft.com/office/powerpoint/2010/main" val="1069631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905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4CB38-F8D2-20B1-3256-0EFC195F3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1C50A-E9CB-259C-13E6-8DB16C988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2E887-6A18-CAA8-D306-2168174EBFA9}"/>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5A989730-8A9F-A6C6-2EEF-670CEFA0C54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22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ADC5B-C92B-CDA0-D5CB-D3F0270A01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30902-3744-D939-2EA9-EBEE1966D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B343A0-580A-4FD3-52D7-1C21B1A8C9B4}"/>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D0C92BF6-C8EE-DDB1-B700-DCC98241CC3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1346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40D82-9AB2-6B2D-0E90-0234505BB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BAC0F5-1E37-0523-CA44-3D20BA6269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4FA23-7C8A-7DDB-094C-CA94BB188569}"/>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80F41E8E-DA57-7F08-94F5-60AE273B92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537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A4464-B616-DB55-7EE1-24DA2E5B2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32742-DDFC-C5EC-1D20-179E0C0FCA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204AFA-6EA8-3EF1-79E3-03C0841F4672}"/>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C9141B72-CB03-4F42-F7BE-8E8B19E8F0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085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A4464-B616-DB55-7EE1-24DA2E5B2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32742-DDFC-C5EC-1D20-179E0C0FCA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204AFA-6EA8-3EF1-79E3-03C0841F4672}"/>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C9141B72-CB03-4F42-F7BE-8E8B19E8F0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9726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A4464-B616-DB55-7EE1-24DA2E5B2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32742-DDFC-C5EC-1D20-179E0C0FCA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204AFA-6EA8-3EF1-79E3-03C0841F4672}"/>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C9141B72-CB03-4F42-F7BE-8E8B19E8F0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4053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E9FD1-8EA2-A85C-9123-AEEA673DF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282E6-9FF4-A200-132F-909CB3926A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6CD9E-51C0-9A71-96E6-23E6806028DE}"/>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EE1E7DAD-F84D-B4EE-230F-CB21891B6A1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372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A0F39-D927-6521-215A-3ED9393EC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7F0E5-46B9-7294-068C-BA0782540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9F49B0-C920-295E-4C25-44FCB9D15532}"/>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6C23D4D2-D794-B6A7-93D3-A758FE5EE1D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48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A0F39-D927-6521-215A-3ED9393EC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7F0E5-46B9-7294-068C-BA0782540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9F49B0-C920-295E-4C25-44FCB9D15532}"/>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6C23D4D2-D794-B6A7-93D3-A758FE5EE1D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144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90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E0C3A-81B8-F642-5872-67225E27F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43561-D4C0-2691-6373-CBFFBC8518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44F2B-037F-9BB3-F106-B0D4FF0C33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5E1662-27FE-BE7B-66BF-F0130D33A7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355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9F8D0-D66E-500F-B599-C4FF84F162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7AA96-0E31-4572-83F8-FB69845A9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FD313-BA8E-08A0-D62F-DABD7A07D7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49E9CD-7E6D-6904-FF54-A3A3536E570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8671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1BCC7-25DD-A81F-3D22-A3071E5C9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699232-9542-3312-66D9-E039C016E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9DD647-A1BE-5C63-87C1-FAA21C2D79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98AA7A-878E-D651-4A05-7CBBFF35337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042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A6DBF-8C98-6811-8BA3-9E1472BFD3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395BF5-71E3-6F7F-074F-D0F2816AA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E1B75-C8FE-9470-95DE-0886217C35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F648B1-078F-F26B-55B5-AFABDD8182E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308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B36C0-1C85-C3BB-3A9B-E3EF716ED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F142EB-96EF-F559-1EEE-CF365812D4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5DC64-2AFC-3761-AAC5-0983A7D685BB}"/>
              </a:ext>
            </a:extLst>
          </p:cNvPr>
          <p:cNvSpPr>
            <a:spLocks noGrp="1"/>
          </p:cNvSpPr>
          <p:nvPr>
            <p:ph type="body" idx="1"/>
          </p:nvPr>
        </p:nvSpPr>
        <p:spPr/>
        <p:txBody>
          <a:bodyPr/>
          <a:lstStyle/>
          <a:p>
            <a:r>
              <a:rPr lang="en-US"/>
              <a:t>https://ntrs.nasa.gov/api/citations/20230003714/downloads/Thermal%20Design%20for%20Spaceflight.pptx.pdf</a:t>
            </a:r>
          </a:p>
          <a:p>
            <a:r>
              <a:rPr lang="en-US"/>
              <a:t>https://themacs-engineering.com/wp-content/uploads/2020/05/Emissivity-measurement.pdf</a:t>
            </a:r>
          </a:p>
        </p:txBody>
      </p:sp>
      <p:sp>
        <p:nvSpPr>
          <p:cNvPr id="4" name="Slide Number Placeholder 3">
            <a:extLst>
              <a:ext uri="{FF2B5EF4-FFF2-40B4-BE49-F238E27FC236}">
                <a16:creationId xmlns:a16="http://schemas.microsoft.com/office/drawing/2014/main" id="{8299933C-5585-983F-135E-05E309EE8B3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865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D5EDD-8EE9-4901-F3BC-8A6BB0BD1E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86877-27E8-ABC8-4740-CB4F7F7CA0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C0ECC-8764-4FEB-5B41-5E3A37D94D07}"/>
              </a:ext>
            </a:extLst>
          </p:cNvPr>
          <p:cNvSpPr>
            <a:spLocks noGrp="1"/>
          </p:cNvSpPr>
          <p:nvPr>
            <p:ph type="body" idx="1"/>
          </p:nvPr>
        </p:nvSpPr>
        <p:spPr/>
        <p:txBody>
          <a:bodyPr/>
          <a:lstStyle/>
          <a:p>
            <a:r>
              <a:rPr lang="en-US"/>
              <a:t>https://www.calnesis.com/en/measurements/thermal-conductivity/#:~:text=The%20flowmeter%20method%20involves%20determining,thermal%20conductivity%20using%20Fourier's%20law.</a:t>
            </a:r>
          </a:p>
        </p:txBody>
      </p:sp>
      <p:sp>
        <p:nvSpPr>
          <p:cNvPr id="4" name="Slide Number Placeholder 3">
            <a:extLst>
              <a:ext uri="{FF2B5EF4-FFF2-40B4-BE49-F238E27FC236}">
                <a16:creationId xmlns:a16="http://schemas.microsoft.com/office/drawing/2014/main" id="{99937719-CF76-7707-2A0A-7F2F184750B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3310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177B0-1C0B-1EC7-580B-DA364740E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6C2218-8C5F-45AC-5396-CED4CF7058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64CC6-B6E2-9393-C417-4DA7D423D573}"/>
              </a:ext>
            </a:extLst>
          </p:cNvPr>
          <p:cNvSpPr>
            <a:spLocks noGrp="1"/>
          </p:cNvSpPr>
          <p:nvPr>
            <p:ph type="body" idx="1"/>
          </p:nvPr>
        </p:nvSpPr>
        <p:spPr/>
        <p:txBody>
          <a:bodyPr/>
          <a:lstStyle/>
          <a:p>
            <a:r>
              <a:rPr lang="en-US"/>
              <a:t>Lecture</a:t>
            </a:r>
          </a:p>
        </p:txBody>
      </p:sp>
      <p:sp>
        <p:nvSpPr>
          <p:cNvPr id="4" name="Slide Number Placeholder 3">
            <a:extLst>
              <a:ext uri="{FF2B5EF4-FFF2-40B4-BE49-F238E27FC236}">
                <a16:creationId xmlns:a16="http://schemas.microsoft.com/office/drawing/2014/main" id="{09A124C3-86C7-E9CF-688E-ED28F802A1A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3994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499052"/>
      </p:ext>
    </p:extLst>
  </p:cSld>
  <p:clrMapOvr>
    <a:masterClrMapping/>
  </p:clrMapOvr>
</p:sldLayout>
</file>

<file path=ppt/slideMasters/_rels/slideMaster1.xml.rels><?xml version="1.0" encoding="UTF-8" standalone="yes"?>
<Relationships xmlns="http://schemas.openxmlformats.org/package/2006/relationships"><Relationship Id="rId12"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11" Type="http://schemas.openxmlformats.org/officeDocument/2006/relationships/image" Target="../media/image4.pdf"/><Relationship Id="rId5" Type="http://schemas.openxmlformats.org/officeDocument/2006/relationships/image" Target="../media/image1.png"/><Relationship Id="rId10" Type="http://schemas.openxmlformats.org/officeDocument/2006/relationships/image" Target="../media/image2.png"/><Relationship Id="rId4" Type="http://schemas.openxmlformats.org/officeDocument/2006/relationships/image" Target="../media/image1.pdf"/><Relationship Id="rId9" Type="http://schemas.openxmlformats.org/officeDocument/2006/relationships/image" Target="../media/image2.pd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5803900"/>
            <a:ext cx="12192000" cy="1052718"/>
          </a:xfrm>
          <a:prstGeom prst="rect">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800"/>
          </a:p>
        </p:txBody>
      </p:sp>
      <p:sp>
        <p:nvSpPr>
          <p:cNvPr id="8" name="Rectangle 7"/>
          <p:cNvSpPr/>
          <p:nvPr userDrawn="1"/>
        </p:nvSpPr>
        <p:spPr>
          <a:xfrm flipV="1">
            <a:off x="0" y="5778500"/>
            <a:ext cx="12192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a:p>
        </p:txBody>
      </p:sp>
      <p:pic>
        <p:nvPicPr>
          <p:cNvPr id="11" name="Picture 10" descr="Small Use Shield_GoldOnTrans.eps"/>
          <p:cNvPicPr>
            <a:picLocks noChangeAspect="1"/>
          </p:cNvPicPr>
          <p:nvPr userDrawn="1"/>
        </p:nvPicPr>
        <mc:AlternateContent xmlns:mc="http://schemas.openxmlformats.org/markup-compatibility/2006">
          <mc:Choice xmlns:mv="urn:schemas-microsoft-com:mac:vml" xmlns:ma="http://schemas.microsoft.com/office/mac/drawingml/2008/main" xmlns="" Requires="ma">
            <p:blipFill>
              <a:blip r:embed="rId4"/>
              <a:stretch>
                <a:fillRect/>
              </a:stretch>
            </p:blipFill>
          </mc:Choice>
          <mc:Fallback>
            <p:blipFill>
              <a:blip r:embed="rId5"/>
              <a:stretch>
                <a:fillRect/>
              </a:stretch>
            </p:blipFill>
          </mc:Fallback>
        </mc:AlternateContent>
        <p:spPr>
          <a:xfrm>
            <a:off x="10934703" y="238128"/>
            <a:ext cx="997652" cy="748239"/>
          </a:xfrm>
          <a:prstGeom prst="rect">
            <a:avLst/>
          </a:prstGeom>
        </p:spPr>
      </p:pic>
      <p:pic>
        <p:nvPicPr>
          <p:cNvPr id="9" name="Picture 8" descr="1-lineWordmark_GoldOnCard_NoBG.eps"/>
          <p:cNvPicPr>
            <a:picLocks noChangeAspect="1"/>
          </p:cNvPicPr>
          <p:nvPr userDrawn="1"/>
        </p:nvPicPr>
        <mc:AlternateContent xmlns:mc="http://schemas.openxmlformats.org/markup-compatibility/2006">
          <mc:Choice xmlns:mv="urn:schemas-microsoft-com:mac:vml" xmlns:ma="http://schemas.microsoft.com/office/mac/drawingml/2008/main" xmlns="" Requires="ma">
            <p:blipFill>
              <a:blip r:embed="rId9"/>
              <a:stretch>
                <a:fillRect/>
              </a:stretch>
            </p:blipFill>
          </mc:Choice>
          <mc:Fallback>
            <p:blipFill>
              <a:blip r:embed="rId10"/>
              <a:stretch>
                <a:fillRect/>
              </a:stretch>
            </p:blipFill>
          </mc:Fallback>
        </mc:AlternateContent>
        <p:spPr>
          <a:xfrm>
            <a:off x="9330267" y="6462030"/>
            <a:ext cx="2429501" cy="154821"/>
          </a:xfrm>
          <a:prstGeom prst="rect">
            <a:avLst/>
          </a:prstGeom>
        </p:spPr>
      </p:pic>
      <p:pic>
        <p:nvPicPr>
          <p:cNvPr id="12" name="Picture 11" descr="Formal_Viterbi_GoldOnCard_NoBG.eps"/>
          <p:cNvPicPr>
            <a:picLocks noChangeAspect="1"/>
          </p:cNvPicPr>
          <p:nvPr userDrawn="1"/>
        </p:nvPicPr>
        <mc:AlternateContent xmlns:mc="http://schemas.openxmlformats.org/markup-compatibility/2006">
          <mc:Choice xmlns:mv="urn:schemas-microsoft-com:mac:vml" xmlns:ma="http://schemas.microsoft.com/office/mac/drawingml/2008/main" xmlns="" Requires="ma">
            <p:blipFill>
              <a:blip r:embed="rId11"/>
              <a:stretch>
                <a:fillRect/>
              </a:stretch>
            </p:blipFill>
          </mc:Choice>
          <mc:Fallback>
            <p:blipFill>
              <a:blip r:embed="rId12"/>
              <a:stretch>
                <a:fillRect/>
              </a:stretch>
            </p:blipFill>
          </mc:Fallback>
        </mc:AlternateContent>
        <p:spPr>
          <a:xfrm>
            <a:off x="389469" y="6138310"/>
            <a:ext cx="2322251" cy="470075"/>
          </a:xfrm>
          <a:prstGeom prst="rect">
            <a:avLst/>
          </a:prstGeom>
        </p:spPr>
      </p:pic>
    </p:spTree>
    <p:extLst>
      <p:ext uri="{BB962C8B-B14F-4D97-AF65-F5344CB8AC3E}">
        <p14:creationId xmlns:p14="http://schemas.microsoft.com/office/powerpoint/2010/main" val="2450126414"/>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ntrs.nasa.gov/api/citations/20120002684/downloads/20120002684.pdf"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lockheedmartin.com/content/dam/lockheed-martin/space/documents/thermal/MA-25S%20product%20sheet.pdf" TargetMode="External"/><Relationship Id="rId4" Type="http://schemas.openxmlformats.org/officeDocument/2006/relationships/hyperlink" Target="https://lockheedmartin.com/content/dam/lockheed-martin/space/documents/thermal/SLA-220%20product%20sheet.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8AA5F7-3E01-E255-B393-9C2541C6D049}"/>
              </a:ext>
            </a:extLst>
          </p:cNvPr>
          <p:cNvSpPr txBox="1"/>
          <p:nvPr/>
        </p:nvSpPr>
        <p:spPr>
          <a:xfrm>
            <a:off x="3078480" y="1908313"/>
            <a:ext cx="6035040"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AME </a:t>
            </a:r>
            <a:r>
              <a:rPr lang="en-US" sz="3400">
                <a:solidFill>
                  <a:srgbClr val="990000"/>
                </a:solidFill>
                <a:latin typeface="Times New Roman" panose="02020603050405020304" pitchFamily="18" charset="0"/>
                <a:cs typeface="Times New Roman" panose="02020603050405020304" pitchFamily="18" charset="0"/>
              </a:rPr>
              <a:t>585</a:t>
            </a:r>
            <a:r>
              <a:rPr kumimoji="0" lang="en-US" sz="3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 – Composites</a:t>
            </a:r>
          </a:p>
        </p:txBody>
      </p:sp>
      <p:sp>
        <p:nvSpPr>
          <p:cNvPr id="3" name="TextBox 2">
            <a:extLst>
              <a:ext uri="{FF2B5EF4-FFF2-40B4-BE49-F238E27FC236}">
                <a16:creationId xmlns:a16="http://schemas.microsoft.com/office/drawing/2014/main" id="{80CD3054-FBFA-5C89-AA15-B35C4B7608DD}"/>
              </a:ext>
            </a:extLst>
          </p:cNvPr>
          <p:cNvSpPr txBox="1"/>
          <p:nvPr/>
        </p:nvSpPr>
        <p:spPr>
          <a:xfrm>
            <a:off x="3078480" y="2812110"/>
            <a:ext cx="603504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Project 1</a:t>
            </a:r>
          </a:p>
        </p:txBody>
      </p:sp>
      <p:sp>
        <p:nvSpPr>
          <p:cNvPr id="4" name="TextBox 3">
            <a:extLst>
              <a:ext uri="{FF2B5EF4-FFF2-40B4-BE49-F238E27FC236}">
                <a16:creationId xmlns:a16="http://schemas.microsoft.com/office/drawing/2014/main" id="{0E385D6F-8467-C422-013A-E8E3685170BA}"/>
              </a:ext>
            </a:extLst>
          </p:cNvPr>
          <p:cNvSpPr txBox="1"/>
          <p:nvPr/>
        </p:nvSpPr>
        <p:spPr>
          <a:xfrm>
            <a:off x="3078480" y="4208238"/>
            <a:ext cx="60350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Henry Glover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rgbClr val="000000"/>
                </a:solidFill>
                <a:latin typeface="Times New Roman" panose="02020603050405020304" pitchFamily="18" charset="0"/>
                <a:cs typeface="Times New Roman" panose="02020603050405020304" pitchFamily="18" charset="0"/>
              </a:rPr>
              <a:t>1</a:t>
            </a:r>
            <a:r>
              <a:rPr kumimoji="0" 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/19/2025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7660A-BD6C-7998-D2C6-5B15C5E9C41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356F9E4-BF9F-1CD8-DBA6-7F8FE72CB65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#6</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2336A3A2-3E38-2B2F-2F5C-6B8349815FCF}"/>
              </a:ext>
            </a:extLst>
          </p:cNvPr>
          <p:cNvSpPr txBox="1"/>
          <p:nvPr/>
        </p:nvSpPr>
        <p:spPr>
          <a:xfrm>
            <a:off x="383177" y="1010195"/>
            <a:ext cx="11608526" cy="5478423"/>
          </a:xfrm>
          <a:prstGeom prst="rect">
            <a:avLst/>
          </a:prstGeom>
          <a:noFill/>
        </p:spPr>
        <p:txBody>
          <a:bodyPr wrap="square" lIns="91440" tIns="45720" rIns="91440" bIns="45720" rtlCol="0" anchor="t">
            <a:spAutoFit/>
          </a:bodyPr>
          <a:lstStyle/>
          <a:p>
            <a:pPr marL="742950" lvl="1"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TPS – Thermal protection device (To protect spacecraft from extreme heat during reentry and orbit/space) </a:t>
            </a:r>
          </a:p>
          <a:p>
            <a:pPr marL="742950" lvl="1"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How it works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Balance between ablation and insulation performance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Several processes </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Thermal insulation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Ablation – heat shield material vaporizes, forming a insulating layer by removing heat</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Radiation cooling</a:t>
            </a:r>
            <a:r>
              <a:rPr lang="en-US" sz="1400">
                <a:solidFill>
                  <a:srgbClr val="000000"/>
                </a:solidFill>
                <a:latin typeface="Times New Roman" panose="02020603050405020304" pitchFamily="18" charset="0"/>
                <a:cs typeface="Times New Roman" panose="02020603050405020304" pitchFamily="18" charset="0"/>
              </a:rPr>
              <a:t>g in space </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Retribution of heat</a:t>
            </a:r>
            <a:endParaRPr lang="en-US" sz="1400">
              <a:solidFill>
                <a:srgbClr val="000000"/>
              </a:solidFill>
              <a:latin typeface="Times New Roman" panose="02020603050405020304" pitchFamily="18"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Components</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Heat shields – Protection of leading edges</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Ceramic tiles and blankets</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Insulating coatings and filler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Ablators</a:t>
            </a:r>
          </a:p>
          <a:p>
            <a:pPr marL="1657350" lvl="3"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Hot gases in the boundary layer convectively heat the surface </a:t>
            </a:r>
          </a:p>
          <a:p>
            <a:pPr marL="1657350" lvl="3"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Radiation flux from shock layer heat surface</a:t>
            </a:r>
          </a:p>
          <a:p>
            <a:pPr marL="1657350" lvl="3"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Ablative material redirects heat by re-radiating out or conducting into the surface </a:t>
            </a:r>
          </a:p>
          <a:p>
            <a:pPr marL="2114550" lvl="4"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If conducted into surface, decomposition takes heat away from surface </a:t>
            </a:r>
          </a:p>
          <a:p>
            <a:pPr marL="2114550" lvl="4"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Each layer acts as an insulating boundary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Physics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During reentry, surface material will heat up and reject heat </a:t>
            </a:r>
          </a:p>
          <a:p>
            <a:pPr marL="1657350" lvl="3"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Re-radiation from the surface </a:t>
            </a:r>
          </a:p>
          <a:p>
            <a:pPr marL="1657350" lvl="3"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Convective cooling </a:t>
            </a:r>
          </a:p>
          <a:p>
            <a:pPr marL="1657350" lvl="3" indent="-28575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2">
              <a:defRPr/>
            </a:pPr>
            <a:r>
              <a:rPr lang="en-US" sz="1400">
                <a:solidFill>
                  <a:srgbClr val="000000"/>
                </a:solidFill>
                <a:latin typeface="Times New Roman" panose="02020603050405020304" pitchFamily="18" charset="0"/>
                <a:cs typeface="Times New Roman" panose="02020603050405020304" pitchFamily="18" charset="0"/>
              </a:rPr>
              <a:t> </a:t>
            </a:r>
          </a:p>
          <a:p>
            <a:pPr marL="1200150" lvl="2" indent="-285750">
              <a:buFont typeface="Arial" panose="020B0604020202020204" pitchFamily="34" charset="0"/>
              <a:buChar char="•"/>
              <a:defRPr/>
            </a:pPr>
            <a:endParaRPr lang="en-US" sz="1400">
              <a:solidFill>
                <a:srgbClr val="00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3420EE76-C4B6-33CB-964E-B75BC475BAB6}"/>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TPS</a:t>
            </a:r>
          </a:p>
        </p:txBody>
      </p:sp>
    </p:spTree>
    <p:extLst>
      <p:ext uri="{BB962C8B-B14F-4D97-AF65-F5344CB8AC3E}">
        <p14:creationId xmlns:p14="http://schemas.microsoft.com/office/powerpoint/2010/main" val="1332447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10785-DE08-2A9B-DC1B-D28CC281BAF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C88BB59-18CD-79A4-65D0-DD887BF1C755}"/>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#6</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0BF1F916-2DD9-6C53-838A-830D69664FC1}"/>
              </a:ext>
            </a:extLst>
          </p:cNvPr>
          <p:cNvSpPr txBox="1"/>
          <p:nvPr/>
        </p:nvSpPr>
        <p:spPr>
          <a:xfrm>
            <a:off x="383177" y="1010195"/>
            <a:ext cx="11608526" cy="1815882"/>
          </a:xfrm>
          <a:prstGeom prst="rect">
            <a:avLst/>
          </a:prstGeom>
          <a:noFill/>
        </p:spPr>
        <p:txBody>
          <a:bodyPr wrap="square" lIns="91440" tIns="45720" rIns="91440" bIns="45720" rtlCol="0" anchor="t">
            <a:spAutoFit/>
          </a:bodyPr>
          <a:lstStyle/>
          <a:p>
            <a:pPr marL="685800" lvl="1" indent="-228600">
              <a:buFont typeface="Arial" panose="020B0604020202020204" pitchFamily="34" charset="0"/>
              <a:buChar char="•"/>
            </a:pPr>
            <a:r>
              <a:rPr lang="en-US" sz="1400" dirty="0">
                <a:solidFill>
                  <a:srgbClr val="000000"/>
                </a:solidFill>
                <a:latin typeface="Times New Roman"/>
                <a:cs typeface="Times New Roman"/>
              </a:rPr>
              <a:t>During ascent, foam debris was seen hitting the space shuttle wing during launch that came from TPS insulation. </a:t>
            </a:r>
          </a:p>
          <a:p>
            <a:pPr marL="685800" lvl="1" indent="-228600">
              <a:buFont typeface="Arial" panose="020B0604020202020204" pitchFamily="34" charset="0"/>
              <a:buChar char="•"/>
            </a:pPr>
            <a:r>
              <a:rPr lang="en-US" sz="1400" dirty="0">
                <a:solidFill>
                  <a:srgbClr val="000000"/>
                </a:solidFill>
                <a:latin typeface="Times New Roman"/>
                <a:cs typeface="Times New Roman"/>
              </a:rPr>
              <a:t>At the time, NASA engineers examined the footage and claimed it didn’t cause any damage to the structure of the wing.</a:t>
            </a:r>
          </a:p>
          <a:p>
            <a:pPr marL="685800" lvl="1" indent="-228600">
              <a:buFont typeface="Arial" panose="020B0604020202020204" pitchFamily="34" charset="0"/>
              <a:buChar char="•"/>
            </a:pPr>
            <a:r>
              <a:rPr lang="en-US" sz="1400" dirty="0">
                <a:solidFill>
                  <a:srgbClr val="000000"/>
                </a:solidFill>
                <a:latin typeface="Times New Roman"/>
                <a:cs typeface="Times New Roman"/>
              </a:rPr>
              <a:t>The TPS is brittle and has soft properties, an impact like this caused significant damage.</a:t>
            </a:r>
          </a:p>
          <a:p>
            <a:pPr marL="685800" lvl="1" indent="-228600">
              <a:buFont typeface="Arial" panose="020B0604020202020204" pitchFamily="34" charset="0"/>
              <a:buChar char="•"/>
            </a:pPr>
            <a:r>
              <a:rPr lang="en-US" sz="1400" dirty="0">
                <a:solidFill>
                  <a:srgbClr val="000000"/>
                </a:solidFill>
                <a:latin typeface="Times New Roman"/>
                <a:cs typeface="Times New Roman"/>
              </a:rPr>
              <a:t>During reentry, the left wing was compromised, and plasma began to breach through the heat shield</a:t>
            </a:r>
          </a:p>
          <a:p>
            <a:pPr marL="685800" lvl="1" indent="-228600">
              <a:buFont typeface="Arial" panose="020B0604020202020204" pitchFamily="34" charset="0"/>
              <a:buChar char="•"/>
            </a:pPr>
            <a:r>
              <a:rPr lang="en-US" sz="1400" dirty="0">
                <a:solidFill>
                  <a:srgbClr val="000000"/>
                </a:solidFill>
                <a:latin typeface="Times New Roman"/>
                <a:cs typeface="Times New Roman"/>
              </a:rPr>
              <a:t>The shuttle was pulling to the left, so the engines tried to correct the pulling. This was due to the added drag on the left wing caused by the puncture in the wing structure. </a:t>
            </a:r>
          </a:p>
          <a:p>
            <a:pPr marL="685800" lvl="1" indent="-228600">
              <a:buFont typeface="Arial" panose="020B0604020202020204" pitchFamily="34" charset="0"/>
              <a:buChar char="•"/>
            </a:pPr>
            <a:r>
              <a:rPr lang="en-US" sz="1400" dirty="0">
                <a:solidFill>
                  <a:srgbClr val="000000"/>
                </a:solidFill>
                <a:latin typeface="Times New Roman"/>
                <a:cs typeface="Times New Roman"/>
              </a:rPr>
              <a:t>NASA knew that the heat shield could have been damaged and didn’t do enough to prevent its failures.</a:t>
            </a:r>
          </a:p>
          <a:p>
            <a:pPr marL="685800" lvl="1" indent="-228600">
              <a:buFont typeface="Arial" panose="020B0604020202020204" pitchFamily="34" charset="0"/>
              <a:buChar char="•"/>
            </a:pPr>
            <a:r>
              <a:rPr lang="en-US" sz="1400" dirty="0">
                <a:solidFill>
                  <a:srgbClr val="000000"/>
                </a:solidFill>
                <a:latin typeface="Times New Roman"/>
                <a:cs typeface="Times New Roman"/>
              </a:rPr>
              <a:t>Challenger was a consequence of bad decisions and oversight</a:t>
            </a:r>
            <a:r>
              <a:rPr lang="en-US" sz="1400" dirty="0">
                <a:solidFill>
                  <a:srgbClr val="000000"/>
                </a:solidFill>
                <a:latin typeface="Times New Roman" panose="02020603050405020304" pitchFamily="18" charset="0"/>
                <a:cs typeface="Times New Roman" panose="02020603050405020304" pitchFamily="18" charset="0"/>
              </a:rPr>
              <a:t> </a:t>
            </a:r>
          </a:p>
        </p:txBody>
      </p:sp>
      <p:sp>
        <p:nvSpPr>
          <p:cNvPr id="2" name="TextBox 1">
            <a:extLst>
              <a:ext uri="{FF2B5EF4-FFF2-40B4-BE49-F238E27FC236}">
                <a16:creationId xmlns:a16="http://schemas.microsoft.com/office/drawing/2014/main" id="{94D82C22-A268-2DA3-4D05-7C84080B2C5A}"/>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TPS – Columbia Disaster</a:t>
            </a:r>
          </a:p>
        </p:txBody>
      </p:sp>
    </p:spTree>
    <p:extLst>
      <p:ext uri="{BB962C8B-B14F-4D97-AF65-F5344CB8AC3E}">
        <p14:creationId xmlns:p14="http://schemas.microsoft.com/office/powerpoint/2010/main" val="4028886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EC908-D2AD-1694-CF21-55C184D6106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10BA807-84A4-1346-BCAC-08C2E2171921}"/>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#7</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8C05F2BF-1D32-513D-A632-C9A220EDC4CF}"/>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990000"/>
                </a:solidFill>
                <a:latin typeface="Times New Roman" panose="02020603050405020304" pitchFamily="18" charset="0"/>
                <a:cs typeface="Times New Roman" panose="02020603050405020304" pitchFamily="18" charset="0"/>
              </a:rPr>
              <a:t>Parameters</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7" name="Table 6">
            <a:extLst>
              <a:ext uri="{FF2B5EF4-FFF2-40B4-BE49-F238E27FC236}">
                <a16:creationId xmlns:a16="http://schemas.microsoft.com/office/drawing/2014/main" id="{9976C6D4-7D7B-3648-8547-35849A95B606}"/>
              </a:ext>
            </a:extLst>
          </p:cNvPr>
          <p:cNvGraphicFramePr>
            <a:graphicFrameLocks noGrp="1"/>
          </p:cNvGraphicFramePr>
          <p:nvPr>
            <p:extLst>
              <p:ext uri="{D42A27DB-BD31-4B8C-83A1-F6EECF244321}">
                <p14:modId xmlns:p14="http://schemas.microsoft.com/office/powerpoint/2010/main" val="1711288756"/>
              </p:ext>
            </p:extLst>
          </p:nvPr>
        </p:nvGraphicFramePr>
        <p:xfrm>
          <a:off x="715104" y="1968217"/>
          <a:ext cx="4545624" cy="3451674"/>
        </p:xfrm>
        <a:graphic>
          <a:graphicData uri="http://schemas.openxmlformats.org/drawingml/2006/table">
            <a:tbl>
              <a:tblPr firstRow="1" bandRow="1">
                <a:tableStyleId>{5C22544A-7EE6-4342-B048-85BDC9FD1C3A}</a:tableStyleId>
              </a:tblPr>
              <a:tblGrid>
                <a:gridCol w="1515208">
                  <a:extLst>
                    <a:ext uri="{9D8B030D-6E8A-4147-A177-3AD203B41FA5}">
                      <a16:colId xmlns:a16="http://schemas.microsoft.com/office/drawing/2014/main" val="2016174661"/>
                    </a:ext>
                  </a:extLst>
                </a:gridCol>
                <a:gridCol w="1512727">
                  <a:extLst>
                    <a:ext uri="{9D8B030D-6E8A-4147-A177-3AD203B41FA5}">
                      <a16:colId xmlns:a16="http://schemas.microsoft.com/office/drawing/2014/main" val="1104752909"/>
                    </a:ext>
                  </a:extLst>
                </a:gridCol>
                <a:gridCol w="1517689">
                  <a:extLst>
                    <a:ext uri="{9D8B030D-6E8A-4147-A177-3AD203B41FA5}">
                      <a16:colId xmlns:a16="http://schemas.microsoft.com/office/drawing/2014/main" val="1355833757"/>
                    </a:ext>
                  </a:extLst>
                </a:gridCol>
              </a:tblGrid>
              <a:tr h="339960">
                <a:tc gridSpan="3">
                  <a:txBody>
                    <a:bodyPr/>
                    <a:lstStyle/>
                    <a:p>
                      <a:pPr algn="ctr"/>
                      <a:r>
                        <a:rPr lang="en-US" dirty="0"/>
                        <a:t>Structure Definitions</a:t>
                      </a:r>
                    </a:p>
                  </a:txBody>
                  <a:tcPr>
                    <a:lnL w="12700" cmpd="sng">
                      <a:noFill/>
                    </a:lnL>
                    <a:lnR w="12700" cmpd="sng">
                      <a:noFill/>
                    </a:lnR>
                    <a:lnT w="12700" cmpd="sng">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dirty="0"/>
                    </a:p>
                  </a:txBody>
                  <a:tcPr>
                    <a:lnL w="12700" cmpd="sng">
                      <a:noFill/>
                    </a:lnL>
                    <a:lnR w="12700" cmpd="sng">
                      <a:noFill/>
                    </a:lnR>
                    <a:lnT w="12700" cmpd="sng">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3162921"/>
                  </a:ext>
                </a:extLst>
              </a:tr>
              <a:tr h="314402">
                <a:tc>
                  <a:txBody>
                    <a:bodyPr/>
                    <a:lstStyle/>
                    <a:p>
                      <a:pPr algn="ctr"/>
                      <a:r>
                        <a:rPr lang="en-US" sz="1400" dirty="0">
                          <a:solidFill>
                            <a:srgbClr val="000000"/>
                          </a:solidFill>
                        </a:rPr>
                        <a:t>Cork</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0.36 (in)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0.03 (ft)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2500561"/>
                  </a:ext>
                </a:extLst>
              </a:tr>
              <a:tr h="314402">
                <a:tc>
                  <a:txBody>
                    <a:bodyPr/>
                    <a:lstStyle/>
                    <a:p>
                      <a:pPr algn="ctr"/>
                      <a:r>
                        <a:rPr lang="en-US" sz="1400" dirty="0">
                          <a:solidFill>
                            <a:srgbClr val="000000"/>
                          </a:solidFill>
                        </a:rPr>
                        <a:t>Face-sheet (1)</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0.1 (in)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0.008333 (ft)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1512817"/>
                  </a:ext>
                </a:extLst>
              </a:tr>
              <a:tr h="53567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Core</a:t>
                      </a:r>
                    </a:p>
                    <a:p>
                      <a:pPr algn="ctr"/>
                      <a:endParaRPr lang="en-US" sz="1400" dirty="0">
                        <a:solidFill>
                          <a:srgbClr val="000000"/>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1 (in)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0.008333 (ft)</a:t>
                      </a:r>
                    </a:p>
                    <a:p>
                      <a:pPr algn="ctr"/>
                      <a:endParaRPr lang="en-US" sz="1400" dirty="0">
                        <a:solidFill>
                          <a:srgbClr val="000000"/>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4155048"/>
                  </a:ext>
                </a:extLst>
              </a:tr>
              <a:tr h="53567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Face-sheet (2)</a:t>
                      </a:r>
                    </a:p>
                    <a:p>
                      <a:pPr algn="ctr"/>
                      <a:endParaRPr lang="en-US" sz="1400" dirty="0">
                        <a:solidFill>
                          <a:srgbClr val="000000"/>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0.1 (in)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0.008333 (ft)</a:t>
                      </a:r>
                    </a:p>
                    <a:p>
                      <a:pPr algn="ctr"/>
                      <a:endParaRPr lang="en-US" sz="1400" dirty="0">
                        <a:solidFill>
                          <a:srgbClr val="000000"/>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6673223"/>
                  </a:ext>
                </a:extLst>
              </a:tr>
              <a:tr h="535677">
                <a:tc>
                  <a:txBody>
                    <a:bodyPr/>
                    <a:lstStyle/>
                    <a:p>
                      <a:pPr algn="ctr"/>
                      <a:r>
                        <a:rPr lang="en-US" sz="1400" dirty="0">
                          <a:solidFill>
                            <a:srgbClr val="000000"/>
                          </a:solidFill>
                        </a:rPr>
                        <a:t>Composite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1.2 (in)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0.1 (ft)</a:t>
                      </a:r>
                    </a:p>
                    <a:p>
                      <a:pPr algn="ctr"/>
                      <a:endParaRPr lang="en-US" sz="1400" dirty="0">
                        <a:solidFill>
                          <a:srgbClr val="000000"/>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6518872"/>
                  </a:ext>
                </a:extLst>
              </a:tr>
              <a:tr h="314402">
                <a:tc>
                  <a:txBody>
                    <a:bodyPr/>
                    <a:lstStyle/>
                    <a:p>
                      <a:pPr algn="ctr"/>
                      <a:endParaRPr lang="en-US" sz="14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04530345"/>
                  </a:ext>
                </a:extLst>
              </a:tr>
              <a:tr h="535677">
                <a:tc>
                  <a:txBody>
                    <a:bodyPr/>
                    <a:lstStyle/>
                    <a:p>
                      <a:pPr algn="ctr"/>
                      <a:r>
                        <a:rPr lang="en-US" sz="1400" dirty="0">
                          <a:solidFill>
                            <a:srgbClr val="000000"/>
                          </a:solidFill>
                        </a:rPr>
                        <a:t>Total</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1.56 (in)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0.13(ft)</a:t>
                      </a:r>
                    </a:p>
                    <a:p>
                      <a:pPr algn="ctr"/>
                      <a:endParaRPr lang="en-US" sz="1400" dirty="0">
                        <a:solidFill>
                          <a:srgbClr val="000000"/>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4353096"/>
                  </a:ext>
                </a:extLst>
              </a:tr>
            </a:tbl>
          </a:graphicData>
        </a:graphic>
      </p:graphicFrame>
      <p:graphicFrame>
        <p:nvGraphicFramePr>
          <p:cNvPr id="9" name="Table 8">
            <a:extLst>
              <a:ext uri="{FF2B5EF4-FFF2-40B4-BE49-F238E27FC236}">
                <a16:creationId xmlns:a16="http://schemas.microsoft.com/office/drawing/2014/main" id="{53630345-C7D5-DC6E-4F1C-A518708ADA70}"/>
              </a:ext>
            </a:extLst>
          </p:cNvPr>
          <p:cNvGraphicFramePr>
            <a:graphicFrameLocks noGrp="1"/>
          </p:cNvGraphicFramePr>
          <p:nvPr>
            <p:extLst>
              <p:ext uri="{D42A27DB-BD31-4B8C-83A1-F6EECF244321}">
                <p14:modId xmlns:p14="http://schemas.microsoft.com/office/powerpoint/2010/main" val="848504565"/>
              </p:ext>
            </p:extLst>
          </p:nvPr>
        </p:nvGraphicFramePr>
        <p:xfrm>
          <a:off x="6286500" y="2611958"/>
          <a:ext cx="5190399" cy="2164192"/>
        </p:xfrm>
        <a:graphic>
          <a:graphicData uri="http://schemas.openxmlformats.org/drawingml/2006/table">
            <a:tbl>
              <a:tblPr firstRow="1" bandRow="1">
                <a:tableStyleId>{5C22544A-7EE6-4342-B048-85BDC9FD1C3A}</a:tableStyleId>
              </a:tblPr>
              <a:tblGrid>
                <a:gridCol w="1283677">
                  <a:extLst>
                    <a:ext uri="{9D8B030D-6E8A-4147-A177-3AD203B41FA5}">
                      <a16:colId xmlns:a16="http://schemas.microsoft.com/office/drawing/2014/main" val="2016174661"/>
                    </a:ext>
                  </a:extLst>
                </a:gridCol>
                <a:gridCol w="1784838">
                  <a:extLst>
                    <a:ext uri="{9D8B030D-6E8A-4147-A177-3AD203B41FA5}">
                      <a16:colId xmlns:a16="http://schemas.microsoft.com/office/drawing/2014/main" val="1104752909"/>
                    </a:ext>
                  </a:extLst>
                </a:gridCol>
                <a:gridCol w="1143000">
                  <a:extLst>
                    <a:ext uri="{9D8B030D-6E8A-4147-A177-3AD203B41FA5}">
                      <a16:colId xmlns:a16="http://schemas.microsoft.com/office/drawing/2014/main" val="1355833757"/>
                    </a:ext>
                  </a:extLst>
                </a:gridCol>
                <a:gridCol w="978884">
                  <a:extLst>
                    <a:ext uri="{9D8B030D-6E8A-4147-A177-3AD203B41FA5}">
                      <a16:colId xmlns:a16="http://schemas.microsoft.com/office/drawing/2014/main" val="1837384403"/>
                    </a:ext>
                  </a:extLst>
                </a:gridCol>
              </a:tblGrid>
              <a:tr h="332575">
                <a:tc gridSpan="4">
                  <a:txBody>
                    <a:bodyPr/>
                    <a:lstStyle/>
                    <a:p>
                      <a:pPr algn="ctr"/>
                      <a:r>
                        <a:rPr lang="en-US" dirty="0"/>
                        <a:t>Material Properties</a:t>
                      </a:r>
                    </a:p>
                  </a:txBody>
                  <a:tcPr>
                    <a:lnL w="12700" cmpd="sng">
                      <a:noFill/>
                    </a:lnL>
                    <a:lnR w="12700" cmpd="sng">
                      <a:noFill/>
                    </a:lnR>
                    <a:lnT w="12700" cmpd="sng">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dirty="0"/>
                    </a:p>
                  </a:txBody>
                  <a:tcPr>
                    <a:lnL w="12700" cmpd="sng">
                      <a:noFill/>
                    </a:lnL>
                    <a:lnR w="12700" cmpd="sng">
                      <a:noFill/>
                    </a:lnR>
                    <a:lnT w="12700" cmpd="sng">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3162921"/>
                  </a:ext>
                </a:extLst>
              </a:tr>
              <a:tr h="332575">
                <a:tc>
                  <a:txBody>
                    <a:bodyPr/>
                    <a:lstStyle/>
                    <a:p>
                      <a:pPr algn="ctr"/>
                      <a:r>
                        <a:rPr lang="en-US" sz="1400" dirty="0">
                          <a:solidFill>
                            <a:srgbClr val="000000"/>
                          </a:solidFill>
                        </a:rPr>
                        <a:t>Material</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Al 6061 (face-sheet)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Core</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Cork</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2500561"/>
                  </a:ext>
                </a:extLst>
              </a:tr>
              <a:tr h="332575">
                <a:tc>
                  <a:txBody>
                    <a:bodyPr/>
                    <a:lstStyle/>
                    <a:p>
                      <a:pPr algn="ctr"/>
                      <a:r>
                        <a:rPr lang="en-US" sz="1400" dirty="0">
                          <a:solidFill>
                            <a:srgbClr val="000000"/>
                          </a:solidFill>
                        </a:rPr>
                        <a:t>Density</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168.48</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16.917</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13.772</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1512817"/>
                  </a:ext>
                </a:extLst>
              </a:tr>
              <a:tr h="566641">
                <a:tc>
                  <a:txBody>
                    <a:bodyPr/>
                    <a:lstStyle/>
                    <a:p>
                      <a:pPr algn="ctr"/>
                      <a:r>
                        <a:rPr lang="en-US" sz="1400" dirty="0">
                          <a:solidFill>
                            <a:srgbClr val="000000"/>
                          </a:solidFill>
                        </a:rPr>
                        <a:t>Specific Heat (C)</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0.214</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0.1756</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0.5</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4155048"/>
                  </a:ext>
                </a:extLst>
              </a:tr>
              <a:tr h="566641">
                <a:tc>
                  <a:txBody>
                    <a:bodyPr/>
                    <a:lstStyle/>
                    <a:p>
                      <a:pPr algn="ctr"/>
                      <a:r>
                        <a:rPr lang="en-US" sz="1400" dirty="0">
                          <a:solidFill>
                            <a:srgbClr val="000000"/>
                          </a:solidFill>
                        </a:rPr>
                        <a:t>Conductivity (K)</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0.02685</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0.00269</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rgbClr val="000000"/>
                          </a:solidFill>
                        </a:rPr>
                        <a:t>0.0000116</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6673223"/>
                  </a:ext>
                </a:extLst>
              </a:tr>
            </a:tbl>
          </a:graphicData>
        </a:graphic>
      </p:graphicFrame>
    </p:spTree>
    <p:extLst>
      <p:ext uri="{BB962C8B-B14F-4D97-AF65-F5344CB8AC3E}">
        <p14:creationId xmlns:p14="http://schemas.microsoft.com/office/powerpoint/2010/main" val="1857012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1E789-28F2-5372-7BA4-45E72BA6F70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AF4EA3D-DA12-0679-628A-D1353C391F7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#7</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82EF4CF1-291B-78EC-865E-7E8157800F0A}"/>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Model </a:t>
            </a:r>
          </a:p>
        </p:txBody>
      </p:sp>
      <p:pic>
        <p:nvPicPr>
          <p:cNvPr id="4" name="Picture 3" descr="A blue and yellow grid&#10;&#10;AI-generated content may be incorrect.">
            <a:extLst>
              <a:ext uri="{FF2B5EF4-FFF2-40B4-BE49-F238E27FC236}">
                <a16:creationId xmlns:a16="http://schemas.microsoft.com/office/drawing/2014/main" id="{9CB7E257-22E9-118E-696A-B633F98802F2}"/>
              </a:ext>
            </a:extLst>
          </p:cNvPr>
          <p:cNvPicPr>
            <a:picLocks noChangeAspect="1"/>
          </p:cNvPicPr>
          <p:nvPr/>
        </p:nvPicPr>
        <p:blipFill>
          <a:blip r:embed="rId3"/>
          <a:stretch>
            <a:fillRect/>
          </a:stretch>
        </p:blipFill>
        <p:spPr>
          <a:xfrm>
            <a:off x="388834" y="1527744"/>
            <a:ext cx="5132604" cy="2787199"/>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04C5B2BB-322A-E35D-3B0F-BE888E7E9CDE}"/>
              </a:ext>
            </a:extLst>
          </p:cNvPr>
          <p:cNvPicPr>
            <a:picLocks noChangeAspect="1"/>
          </p:cNvPicPr>
          <p:nvPr/>
        </p:nvPicPr>
        <p:blipFill>
          <a:blip r:embed="rId4"/>
          <a:stretch>
            <a:fillRect/>
          </a:stretch>
        </p:blipFill>
        <p:spPr>
          <a:xfrm>
            <a:off x="6621986" y="1222162"/>
            <a:ext cx="4729153" cy="3469342"/>
          </a:xfrm>
          <a:prstGeom prst="rect">
            <a:avLst/>
          </a:prstGeom>
        </p:spPr>
      </p:pic>
      <p:sp>
        <p:nvSpPr>
          <p:cNvPr id="3" name="TextBox 2">
            <a:extLst>
              <a:ext uri="{FF2B5EF4-FFF2-40B4-BE49-F238E27FC236}">
                <a16:creationId xmlns:a16="http://schemas.microsoft.com/office/drawing/2014/main" id="{A261E5E1-0E52-1DF1-6FED-14476423C93E}"/>
              </a:ext>
            </a:extLst>
          </p:cNvPr>
          <p:cNvSpPr txBox="1"/>
          <p:nvPr/>
        </p:nvSpPr>
        <p:spPr>
          <a:xfrm>
            <a:off x="6447633" y="4691504"/>
            <a:ext cx="5077860" cy="307777"/>
          </a:xfrm>
          <a:prstGeom prst="rect">
            <a:avLst/>
          </a:prstGeom>
          <a:noFill/>
        </p:spPr>
        <p:txBody>
          <a:bodyPr wrap="square" rtlCol="0">
            <a:spAutoFit/>
          </a:bodyPr>
          <a:lstStyle/>
          <a:p>
            <a:pPr algn="ctr"/>
            <a:r>
              <a:rPr lang="en-US" sz="1400" dirty="0">
                <a:solidFill>
                  <a:srgbClr val="000000"/>
                </a:solidFill>
              </a:rPr>
              <a:t>Created 3 partitions - facesheet (1) and fachseet (2), core, and cork. </a:t>
            </a:r>
          </a:p>
        </p:txBody>
      </p:sp>
      <p:sp>
        <p:nvSpPr>
          <p:cNvPr id="6" name="TextBox 5">
            <a:extLst>
              <a:ext uri="{FF2B5EF4-FFF2-40B4-BE49-F238E27FC236}">
                <a16:creationId xmlns:a16="http://schemas.microsoft.com/office/drawing/2014/main" id="{EDD6EA0E-90D3-0404-2FDE-10FDD47FAD9D}"/>
              </a:ext>
            </a:extLst>
          </p:cNvPr>
          <p:cNvSpPr txBox="1"/>
          <p:nvPr/>
        </p:nvSpPr>
        <p:spPr>
          <a:xfrm>
            <a:off x="666507" y="4368339"/>
            <a:ext cx="4729153" cy="523220"/>
          </a:xfrm>
          <a:prstGeom prst="rect">
            <a:avLst/>
          </a:prstGeom>
          <a:noFill/>
        </p:spPr>
        <p:txBody>
          <a:bodyPr wrap="square" rtlCol="0">
            <a:spAutoFit/>
          </a:bodyPr>
          <a:lstStyle/>
          <a:p>
            <a:pPr algn="ctr"/>
            <a:r>
              <a:rPr lang="en-US" sz="1400" dirty="0">
                <a:solidFill>
                  <a:srgbClr val="000000"/>
                </a:solidFill>
              </a:rPr>
              <a:t>Discretized mesh at 0.001 nodes and applied initial temperature condition to whole body.</a:t>
            </a:r>
          </a:p>
        </p:txBody>
      </p:sp>
    </p:spTree>
    <p:extLst>
      <p:ext uri="{BB962C8B-B14F-4D97-AF65-F5344CB8AC3E}">
        <p14:creationId xmlns:p14="http://schemas.microsoft.com/office/powerpoint/2010/main" val="3165132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1E789-28F2-5372-7BA4-45E72BA6F70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AF4EA3D-DA12-0679-628A-D1353C391F7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#7</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82EF4CF1-291B-78EC-865E-7E8157800F0A}"/>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990000"/>
                </a:solidFill>
                <a:latin typeface="Times New Roman" panose="02020603050405020304" pitchFamily="18" charset="0"/>
                <a:cs typeface="Times New Roman" panose="02020603050405020304" pitchFamily="18" charset="0"/>
              </a:rPr>
              <a:t>Simulation – Error</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descr="A screenshot of a computer&#10;&#10;AI-generated content may be incorrect.">
            <a:extLst>
              <a:ext uri="{FF2B5EF4-FFF2-40B4-BE49-F238E27FC236}">
                <a16:creationId xmlns:a16="http://schemas.microsoft.com/office/drawing/2014/main" id="{8686EFC1-8481-7D24-5E6C-A615A62514EA}"/>
              </a:ext>
            </a:extLst>
          </p:cNvPr>
          <p:cNvPicPr>
            <a:picLocks noChangeAspect="1"/>
          </p:cNvPicPr>
          <p:nvPr/>
        </p:nvPicPr>
        <p:blipFill>
          <a:blip r:embed="rId3"/>
          <a:stretch>
            <a:fillRect/>
          </a:stretch>
        </p:blipFill>
        <p:spPr>
          <a:xfrm>
            <a:off x="504427" y="2624045"/>
            <a:ext cx="4723437" cy="1798486"/>
          </a:xfrm>
          <a:prstGeom prst="rect">
            <a:avLst/>
          </a:prstGeom>
        </p:spPr>
      </p:pic>
      <p:pic>
        <p:nvPicPr>
          <p:cNvPr id="10" name="Picture 9" descr="A screen shot of a computer screen&#10;&#10;AI-generated content may be incorrect.">
            <a:extLst>
              <a:ext uri="{FF2B5EF4-FFF2-40B4-BE49-F238E27FC236}">
                <a16:creationId xmlns:a16="http://schemas.microsoft.com/office/drawing/2014/main" id="{3E891F69-2437-E646-6C50-894D18F798AB}"/>
              </a:ext>
            </a:extLst>
          </p:cNvPr>
          <p:cNvPicPr>
            <a:picLocks noChangeAspect="1"/>
          </p:cNvPicPr>
          <p:nvPr/>
        </p:nvPicPr>
        <p:blipFill>
          <a:blip r:embed="rId4"/>
          <a:stretch>
            <a:fillRect/>
          </a:stretch>
        </p:blipFill>
        <p:spPr>
          <a:xfrm>
            <a:off x="6947510" y="1676317"/>
            <a:ext cx="4312325" cy="3212206"/>
          </a:xfrm>
          <a:prstGeom prst="rect">
            <a:avLst/>
          </a:prstGeom>
        </p:spPr>
      </p:pic>
      <p:sp>
        <p:nvSpPr>
          <p:cNvPr id="4" name="TextBox 3">
            <a:extLst>
              <a:ext uri="{FF2B5EF4-FFF2-40B4-BE49-F238E27FC236}">
                <a16:creationId xmlns:a16="http://schemas.microsoft.com/office/drawing/2014/main" id="{3BEFB269-EF5C-261E-37DD-FE5AA5614CD6}"/>
              </a:ext>
            </a:extLst>
          </p:cNvPr>
          <p:cNvSpPr txBox="1"/>
          <p:nvPr/>
        </p:nvSpPr>
        <p:spPr>
          <a:xfrm>
            <a:off x="504428" y="1260981"/>
            <a:ext cx="5161085" cy="523220"/>
          </a:xfrm>
          <a:prstGeom prst="rect">
            <a:avLst/>
          </a:prstGeom>
          <a:noFill/>
        </p:spPr>
        <p:txBody>
          <a:bodyPr wrap="square" rtlCol="0">
            <a:spAutoFit/>
          </a:bodyPr>
          <a:lstStyle/>
          <a:p>
            <a:pPr algn="ctr"/>
            <a:r>
              <a:rPr lang="en-US" sz="1400" dirty="0">
                <a:solidFill>
                  <a:srgbClr val="000000"/>
                </a:solidFill>
              </a:rPr>
              <a:t>The mesh criteria is failing the FEA, a portion of the mesh is corrupted and missing definitions. </a:t>
            </a:r>
          </a:p>
        </p:txBody>
      </p:sp>
    </p:spTree>
    <p:extLst>
      <p:ext uri="{BB962C8B-B14F-4D97-AF65-F5344CB8AC3E}">
        <p14:creationId xmlns:p14="http://schemas.microsoft.com/office/powerpoint/2010/main" val="1312552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1E789-28F2-5372-7BA4-45E72BA6F70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AF4EA3D-DA12-0679-628A-D1353C391F7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#7</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82EF4CF1-291B-78EC-865E-7E8157800F0A}"/>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990000"/>
                </a:solidFill>
                <a:latin typeface="Times New Roman" panose="02020603050405020304" pitchFamily="18" charset="0"/>
                <a:cs typeface="Times New Roman" panose="02020603050405020304" pitchFamily="18" charset="0"/>
              </a:rPr>
              <a:t>Simulation – Error</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3BEFB269-EF5C-261E-37DD-FE5AA5614CD6}"/>
              </a:ext>
            </a:extLst>
          </p:cNvPr>
          <p:cNvSpPr txBox="1"/>
          <p:nvPr/>
        </p:nvSpPr>
        <p:spPr>
          <a:xfrm>
            <a:off x="3516569" y="1260981"/>
            <a:ext cx="5161085" cy="307777"/>
          </a:xfrm>
          <a:prstGeom prst="rect">
            <a:avLst/>
          </a:prstGeom>
          <a:noFill/>
        </p:spPr>
        <p:txBody>
          <a:bodyPr wrap="square" lIns="91440" tIns="45720" rIns="91440" bIns="45720" rtlCol="0" anchor="t">
            <a:spAutoFit/>
          </a:bodyPr>
          <a:lstStyle/>
          <a:p>
            <a:pPr algn="ctr"/>
            <a:r>
              <a:rPr lang="en-US" dirty="0"/>
              <a:t>Fixed errors – Results</a:t>
            </a:r>
            <a:endParaRPr lang="en-US" sz="1400" dirty="0">
              <a:solidFill>
                <a:srgbClr val="000000"/>
              </a:solidFill>
            </a:endParaRPr>
          </a:p>
        </p:txBody>
      </p:sp>
      <p:pic>
        <p:nvPicPr>
          <p:cNvPr id="3" name="Picture 2" descr="A screenshot of a computer&#10;&#10;AI-generated content may be incorrect.">
            <a:extLst>
              <a:ext uri="{FF2B5EF4-FFF2-40B4-BE49-F238E27FC236}">
                <a16:creationId xmlns:a16="http://schemas.microsoft.com/office/drawing/2014/main" id="{67F68983-FB4C-ED7C-0FD5-960A819502B1}"/>
              </a:ext>
            </a:extLst>
          </p:cNvPr>
          <p:cNvPicPr>
            <a:picLocks noChangeAspect="1"/>
          </p:cNvPicPr>
          <p:nvPr/>
        </p:nvPicPr>
        <p:blipFill>
          <a:blip r:embed="rId3"/>
          <a:stretch>
            <a:fillRect/>
          </a:stretch>
        </p:blipFill>
        <p:spPr>
          <a:xfrm>
            <a:off x="3094577" y="2027609"/>
            <a:ext cx="6010334" cy="4114800"/>
          </a:xfrm>
          <a:prstGeom prst="rect">
            <a:avLst/>
          </a:prstGeom>
        </p:spPr>
      </p:pic>
    </p:spTree>
    <p:extLst>
      <p:ext uri="{BB962C8B-B14F-4D97-AF65-F5344CB8AC3E}">
        <p14:creationId xmlns:p14="http://schemas.microsoft.com/office/powerpoint/2010/main" val="2178414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F03A4-64F9-9D22-8FFF-9EBEA54E2E1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9753118-00BE-C4ED-E590-D37FD3D55BAE}"/>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#8</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descr="A screen shot of a computer&#10;&#10;AI-generated content may be incorrect.">
            <a:extLst>
              <a:ext uri="{FF2B5EF4-FFF2-40B4-BE49-F238E27FC236}">
                <a16:creationId xmlns:a16="http://schemas.microsoft.com/office/drawing/2014/main" id="{64FB0851-8B05-D584-F3E3-9A3DD4734C33}"/>
              </a:ext>
            </a:extLst>
          </p:cNvPr>
          <p:cNvPicPr>
            <a:picLocks noChangeAspect="1"/>
          </p:cNvPicPr>
          <p:nvPr/>
        </p:nvPicPr>
        <p:blipFill>
          <a:blip r:embed="rId3"/>
          <a:stretch>
            <a:fillRect/>
          </a:stretch>
        </p:blipFill>
        <p:spPr>
          <a:xfrm>
            <a:off x="1908446" y="1970698"/>
            <a:ext cx="3978661" cy="3137633"/>
          </a:xfrm>
          <a:prstGeom prst="rect">
            <a:avLst/>
          </a:prstGeom>
        </p:spPr>
      </p:pic>
      <p:pic>
        <p:nvPicPr>
          <p:cNvPr id="3" name="Picture 2" descr="A screen shot of a graph&#10;&#10;AI-generated content may be incorrect.">
            <a:extLst>
              <a:ext uri="{FF2B5EF4-FFF2-40B4-BE49-F238E27FC236}">
                <a16:creationId xmlns:a16="http://schemas.microsoft.com/office/drawing/2014/main" id="{6A7DB365-11D5-DD75-EC81-E01C0C92B30F}"/>
              </a:ext>
            </a:extLst>
          </p:cNvPr>
          <p:cNvPicPr>
            <a:picLocks noChangeAspect="1"/>
          </p:cNvPicPr>
          <p:nvPr/>
        </p:nvPicPr>
        <p:blipFill>
          <a:blip r:embed="rId4"/>
          <a:stretch>
            <a:fillRect/>
          </a:stretch>
        </p:blipFill>
        <p:spPr>
          <a:xfrm>
            <a:off x="6125118" y="1970697"/>
            <a:ext cx="4158436" cy="3137633"/>
          </a:xfrm>
          <a:prstGeom prst="rect">
            <a:avLst/>
          </a:prstGeom>
        </p:spPr>
      </p:pic>
      <p:sp>
        <p:nvSpPr>
          <p:cNvPr id="10" name="TextBox 9">
            <a:extLst>
              <a:ext uri="{FF2B5EF4-FFF2-40B4-BE49-F238E27FC236}">
                <a16:creationId xmlns:a16="http://schemas.microsoft.com/office/drawing/2014/main" id="{32E0C221-2ADB-1EE7-8570-ACFF01E7ACAB}"/>
              </a:ext>
            </a:extLst>
          </p:cNvPr>
          <p:cNvSpPr txBox="1"/>
          <p:nvPr/>
        </p:nvSpPr>
        <p:spPr>
          <a:xfrm>
            <a:off x="4928267" y="1501104"/>
            <a:ext cx="1917680" cy="307777"/>
          </a:xfrm>
          <a:prstGeom prst="rect">
            <a:avLst/>
          </a:prstGeom>
          <a:noFill/>
        </p:spPr>
        <p:txBody>
          <a:bodyPr wrap="square" lIns="91440" tIns="45720" rIns="91440" bIns="45720" rtlCol="0" anchor="t">
            <a:spAutoFit/>
          </a:bodyPr>
          <a:lstStyle/>
          <a:p>
            <a:pPr lvl="1">
              <a:defRPr/>
            </a:pPr>
            <a:r>
              <a:rPr lang="en-US" sz="1400" b="1" dirty="0">
                <a:solidFill>
                  <a:srgbClr val="000000"/>
                </a:solidFill>
                <a:latin typeface="Times New Roman"/>
                <a:cs typeface="Times New Roman"/>
              </a:rPr>
              <a:t>Steady State</a:t>
            </a:r>
            <a:endParaRPr lang="en-US" sz="14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0064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70779-5F6D-DF10-8494-156323C12B9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03149EC-9879-5A46-E2F4-C4FCA741162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#8</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CDD452EB-28F4-AD70-82A1-C35F9F249BE2}"/>
              </a:ext>
            </a:extLst>
          </p:cNvPr>
          <p:cNvSpPr txBox="1"/>
          <p:nvPr/>
        </p:nvSpPr>
        <p:spPr>
          <a:xfrm>
            <a:off x="5137160" y="1491799"/>
            <a:ext cx="1917680" cy="307777"/>
          </a:xfrm>
          <a:prstGeom prst="rect">
            <a:avLst/>
          </a:prstGeom>
          <a:noFill/>
        </p:spPr>
        <p:txBody>
          <a:bodyPr wrap="square" lIns="91440" tIns="45720" rIns="91440" bIns="45720" rtlCol="0" anchor="t">
            <a:spAutoFit/>
          </a:bodyPr>
          <a:lstStyle/>
          <a:p>
            <a:pPr lvl="1">
              <a:defRPr/>
            </a:pPr>
            <a:r>
              <a:rPr lang="en-US" sz="1400" b="1" dirty="0">
                <a:solidFill>
                  <a:srgbClr val="000000"/>
                </a:solidFill>
                <a:latin typeface="Times New Roman" panose="02020603050405020304" pitchFamily="18" charset="0"/>
                <a:cs typeface="Times New Roman" panose="02020603050405020304" pitchFamily="18" charset="0"/>
              </a:rPr>
              <a:t>Transient</a:t>
            </a:r>
          </a:p>
        </p:txBody>
      </p:sp>
      <p:pic>
        <p:nvPicPr>
          <p:cNvPr id="7" name="Picture 6" descr="A screen shot of a graph&#10;&#10;AI-generated content may be incorrect.">
            <a:extLst>
              <a:ext uri="{FF2B5EF4-FFF2-40B4-BE49-F238E27FC236}">
                <a16:creationId xmlns:a16="http://schemas.microsoft.com/office/drawing/2014/main" id="{20AC3988-BB80-AC2E-B796-437C0AE43C84}"/>
              </a:ext>
            </a:extLst>
          </p:cNvPr>
          <p:cNvPicPr>
            <a:picLocks noChangeAspect="1"/>
          </p:cNvPicPr>
          <p:nvPr/>
        </p:nvPicPr>
        <p:blipFill>
          <a:blip r:embed="rId3"/>
          <a:stretch>
            <a:fillRect/>
          </a:stretch>
        </p:blipFill>
        <p:spPr>
          <a:xfrm>
            <a:off x="1623425" y="1978549"/>
            <a:ext cx="4401113" cy="2953936"/>
          </a:xfrm>
          <a:prstGeom prst="rect">
            <a:avLst/>
          </a:prstGeom>
        </p:spPr>
      </p:pic>
      <p:pic>
        <p:nvPicPr>
          <p:cNvPr id="8" name="Picture 7" descr="A screen shot of a computer&#10;&#10;AI-generated content may be incorrect.">
            <a:extLst>
              <a:ext uri="{FF2B5EF4-FFF2-40B4-BE49-F238E27FC236}">
                <a16:creationId xmlns:a16="http://schemas.microsoft.com/office/drawing/2014/main" id="{E7E3ED52-2247-A874-FEC0-8B6F63BDCA26}"/>
              </a:ext>
            </a:extLst>
          </p:cNvPr>
          <p:cNvPicPr>
            <a:picLocks noChangeAspect="1"/>
          </p:cNvPicPr>
          <p:nvPr/>
        </p:nvPicPr>
        <p:blipFill>
          <a:blip r:embed="rId4"/>
          <a:stretch>
            <a:fillRect/>
          </a:stretch>
        </p:blipFill>
        <p:spPr>
          <a:xfrm>
            <a:off x="6276118" y="1978549"/>
            <a:ext cx="4425628" cy="2953936"/>
          </a:xfrm>
          <a:prstGeom prst="rect">
            <a:avLst/>
          </a:prstGeom>
        </p:spPr>
      </p:pic>
    </p:spTree>
    <p:extLst>
      <p:ext uri="{BB962C8B-B14F-4D97-AF65-F5344CB8AC3E}">
        <p14:creationId xmlns:p14="http://schemas.microsoft.com/office/powerpoint/2010/main" val="3991125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70779-5F6D-DF10-8494-156323C12B9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03149EC-9879-5A46-E2F4-C4FCA741162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#8</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descr="A graph of temperature&#10;&#10;AI-generated content may be incorrect.">
            <a:extLst>
              <a:ext uri="{FF2B5EF4-FFF2-40B4-BE49-F238E27FC236}">
                <a16:creationId xmlns:a16="http://schemas.microsoft.com/office/drawing/2014/main" id="{10F87DF4-954B-E9CA-9628-F2DF281952D1}"/>
              </a:ext>
            </a:extLst>
          </p:cNvPr>
          <p:cNvPicPr>
            <a:picLocks noChangeAspect="1"/>
          </p:cNvPicPr>
          <p:nvPr/>
        </p:nvPicPr>
        <p:blipFill>
          <a:blip r:embed="rId3"/>
          <a:stretch>
            <a:fillRect/>
          </a:stretch>
        </p:blipFill>
        <p:spPr>
          <a:xfrm>
            <a:off x="420494" y="1580440"/>
            <a:ext cx="5055220" cy="3330058"/>
          </a:xfrm>
          <a:prstGeom prst="rect">
            <a:avLst/>
          </a:prstGeom>
        </p:spPr>
      </p:pic>
      <p:pic>
        <p:nvPicPr>
          <p:cNvPr id="9" name="Picture 8" descr="A graph of a temperature&#10;&#10;AI-generated content may be incorrect.">
            <a:extLst>
              <a:ext uri="{FF2B5EF4-FFF2-40B4-BE49-F238E27FC236}">
                <a16:creationId xmlns:a16="http://schemas.microsoft.com/office/drawing/2014/main" id="{5674572A-03BA-FE67-3A8E-B53FD7DD6371}"/>
              </a:ext>
            </a:extLst>
          </p:cNvPr>
          <p:cNvPicPr>
            <a:picLocks noChangeAspect="1"/>
          </p:cNvPicPr>
          <p:nvPr/>
        </p:nvPicPr>
        <p:blipFill>
          <a:blip r:embed="rId4"/>
          <a:stretch>
            <a:fillRect/>
          </a:stretch>
        </p:blipFill>
        <p:spPr>
          <a:xfrm>
            <a:off x="6277206" y="1585194"/>
            <a:ext cx="5566318" cy="3655086"/>
          </a:xfrm>
          <a:prstGeom prst="rect">
            <a:avLst/>
          </a:prstGeom>
        </p:spPr>
      </p:pic>
      <p:sp>
        <p:nvSpPr>
          <p:cNvPr id="2" name="TextBox 1">
            <a:extLst>
              <a:ext uri="{FF2B5EF4-FFF2-40B4-BE49-F238E27FC236}">
                <a16:creationId xmlns:a16="http://schemas.microsoft.com/office/drawing/2014/main" id="{ACEC07B1-D53B-C5D4-FD7E-D2B2ABE6C766}"/>
              </a:ext>
            </a:extLst>
          </p:cNvPr>
          <p:cNvSpPr txBox="1"/>
          <p:nvPr/>
        </p:nvSpPr>
        <p:spPr>
          <a:xfrm>
            <a:off x="8023159" y="1087866"/>
            <a:ext cx="1917680" cy="307777"/>
          </a:xfrm>
          <a:prstGeom prst="rect">
            <a:avLst/>
          </a:prstGeom>
          <a:noFill/>
        </p:spPr>
        <p:txBody>
          <a:bodyPr wrap="square" lIns="91440" tIns="45720" rIns="91440" bIns="45720" rtlCol="0" anchor="t">
            <a:spAutoFit/>
          </a:bodyPr>
          <a:lstStyle/>
          <a:p>
            <a:pPr lvl="1">
              <a:defRPr/>
            </a:pPr>
            <a:r>
              <a:rPr lang="en-US" sz="1400" b="1" dirty="0">
                <a:solidFill>
                  <a:srgbClr val="000000"/>
                </a:solidFill>
                <a:latin typeface="Times New Roman"/>
                <a:cs typeface="Times New Roman"/>
              </a:rPr>
              <a:t>Temp vs. Time</a:t>
            </a:r>
            <a:endParaRPr lang="en-US" sz="1400" b="1" dirty="0">
              <a:solidFill>
                <a:srgbClr val="00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9C9CA71-89E6-1404-9F72-BD62CE51D72D}"/>
              </a:ext>
            </a:extLst>
          </p:cNvPr>
          <p:cNvSpPr txBox="1"/>
          <p:nvPr/>
        </p:nvSpPr>
        <p:spPr>
          <a:xfrm>
            <a:off x="1840817" y="1152343"/>
            <a:ext cx="2214573" cy="307777"/>
          </a:xfrm>
          <a:prstGeom prst="rect">
            <a:avLst/>
          </a:prstGeom>
          <a:noFill/>
        </p:spPr>
        <p:txBody>
          <a:bodyPr wrap="square" lIns="91440" tIns="45720" rIns="91440" bIns="45720" rtlCol="0" anchor="t">
            <a:spAutoFit/>
          </a:bodyPr>
          <a:lstStyle/>
          <a:p>
            <a:pPr lvl="1">
              <a:defRPr/>
            </a:pPr>
            <a:r>
              <a:rPr lang="en-US" sz="1400" b="1" dirty="0">
                <a:solidFill>
                  <a:srgbClr val="000000"/>
                </a:solidFill>
                <a:latin typeface="Times New Roman"/>
                <a:cs typeface="Times New Roman"/>
              </a:rPr>
              <a:t>Heat Flux vs. Time</a:t>
            </a:r>
            <a:endParaRPr lang="en-US" sz="14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600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AD6F7A-9E8C-96C2-6D1B-945D38EB3C86}"/>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a:t>
            </a:r>
            <a:r>
              <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1</a:t>
            </a:r>
          </a:p>
        </p:txBody>
      </p:sp>
      <p:sp>
        <p:nvSpPr>
          <p:cNvPr id="6" name="TextBox 5">
            <a:extLst>
              <a:ext uri="{FF2B5EF4-FFF2-40B4-BE49-F238E27FC236}">
                <a16:creationId xmlns:a16="http://schemas.microsoft.com/office/drawing/2014/main" id="{5F5D3D1E-87C6-F755-5B3F-D1695BA2C30C}"/>
              </a:ext>
            </a:extLst>
          </p:cNvPr>
          <p:cNvSpPr txBox="1"/>
          <p:nvPr/>
        </p:nvSpPr>
        <p:spPr>
          <a:xfrm>
            <a:off x="409303" y="1001486"/>
            <a:ext cx="11608526" cy="483209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Heat transfer analysis is relevant within aerospace structures. </a:t>
            </a:r>
          </a:p>
          <a:p>
            <a:pPr marL="742950" lvl="1"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Launch vehicles</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Engines (combustion, performance, thrust-to-weight ratio) </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Launch conditions and environment</a:t>
            </a:r>
          </a:p>
          <a:p>
            <a:pPr marL="1657350" lvl="3"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Thermal resistance, temperature control, thermal protection </a:t>
            </a:r>
          </a:p>
          <a:p>
            <a:pPr marL="1657350" lvl="3"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Reentry conditions</a:t>
            </a:r>
            <a:r>
              <a:rPr lang="en-US" sz="1400">
                <a:solidFill>
                  <a:srgbClr val="000000"/>
                </a:solidFill>
                <a:latin typeface="Times New Roman" panose="02020603050405020304" pitchFamily="18" charset="0"/>
                <a:cs typeface="Times New Roman" panose="02020603050405020304" pitchFamily="18" charset="0"/>
              </a:rPr>
              <a:t>, how the structure handles/insulates from the environment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Insulating the payload, electronics/avions, protecting key elements of the launch vehicle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Surviving drastic temperature fluctuations during ascent, descent, and orbit</a:t>
            </a: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Aircraft</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Engine performance and reliability – heat transfer directly associated with how efficient the aircraft performs</a:t>
            </a:r>
          </a:p>
          <a:p>
            <a:pPr marL="1657350" lvl="3"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Coolant systems and blade design must operate withing a threshold</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Heat dissipation/preventing thermal stress</a:t>
            </a:r>
            <a:r>
              <a:rPr lang="en-US" sz="1400">
                <a:solidFill>
                  <a:srgbClr val="000000"/>
                </a:solidFill>
                <a:latin typeface="Times New Roman" panose="02020603050405020304" pitchFamily="18" charset="0"/>
                <a:cs typeface="Times New Roman" panose="02020603050405020304" pitchFamily="18" charset="0"/>
              </a:rPr>
              <a:t> and fatigue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Cyclical thermal loading </a:t>
            </a: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Spacecraft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Thermal protection during reentry, extreme temperatures and durations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Radiation protection from space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Understanding solar heating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No convection/conduction in space, cold environment could require heating up critical components</a:t>
            </a:r>
          </a:p>
          <a:p>
            <a:pPr marL="1257300" lvl="2"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Understanding mission requirements and </a:t>
            </a:r>
            <a:r>
              <a:rPr lang="en-US" sz="1400">
                <a:solidFill>
                  <a:srgbClr val="000000"/>
                </a:solidFill>
                <a:latin typeface="Times New Roman" panose="02020603050405020304" pitchFamily="18" charset="0"/>
                <a:cs typeface="Times New Roman" panose="02020603050405020304" pitchFamily="18" charset="0"/>
              </a:rPr>
              <a:t>goals</a:t>
            </a: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sz="1400" b="0" i="0" u="none" strike="noStrike" kern="1200" cap="none" spc="0" normalizeH="0" baseline="0" noProof="0">
                <a:ln>
                  <a:noFill/>
                </a:ln>
                <a:solidFill>
                  <a:srgbClr val="000000"/>
                </a:solidFill>
                <a:effectLst/>
                <a:uLnTx/>
                <a:uFillTx/>
                <a:latin typeface="Calibri"/>
                <a:ea typeface="+mn-ea"/>
                <a:cs typeface="Calibri"/>
              </a:rPr>
              <a:t>https://ntrs.nasa.gov/api/citations/20230003714/downloads/Thermal%20Design%20for%20Spaceflight.pptx.pdf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B31051E7-0612-5C55-5D5D-26F3CD247B17}"/>
              </a:ext>
            </a:extLst>
          </p:cNvPr>
          <p:cNvSpPr txBox="1"/>
          <p:nvPr/>
        </p:nvSpPr>
        <p:spPr>
          <a:xfrm>
            <a:off x="3022915" y="439077"/>
            <a:ext cx="614616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Why Heat Transfer </a:t>
            </a:r>
            <a:r>
              <a:rPr lang="en-US" sz="2400" dirty="0">
                <a:solidFill>
                  <a:srgbClr val="990000"/>
                </a:solidFill>
                <a:latin typeface="Times New Roman" panose="02020603050405020304" pitchFamily="18" charset="0"/>
                <a:cs typeface="Times New Roman" panose="02020603050405020304" pitchFamily="18" charset="0"/>
              </a:rPr>
              <a:t>Analysis is Important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05081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F389B-5984-C638-C01D-991E111BFCF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9FF799C-FF55-7201-D311-55EDAF1F4D5E}"/>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#2</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5A9F4BD3-55DE-3592-7281-367B7A60E8D3}"/>
              </a:ext>
            </a:extLst>
          </p:cNvPr>
          <p:cNvSpPr txBox="1"/>
          <p:nvPr/>
        </p:nvSpPr>
        <p:spPr>
          <a:xfrm>
            <a:off x="409303" y="1001486"/>
            <a:ext cx="11608526" cy="4616648"/>
          </a:xfrm>
          <a:prstGeom prst="rect">
            <a:avLst/>
          </a:prstGeom>
          <a:noFill/>
        </p:spPr>
        <p:txBody>
          <a:bodyPr wrap="square" lIns="91440" tIns="45720" rIns="91440" bIns="45720" rtlCol="0" anchor="t">
            <a:spAutoFit/>
          </a:bodyPr>
          <a:lstStyle/>
          <a:p>
            <a:pPr marL="800100" lvl="1"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Aircraft (Commercial)</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Ceramic Thermal insulation blankets – used to protect engine nacelles</a:t>
            </a:r>
          </a:p>
          <a:p>
            <a:pPr marL="1257300" lvl="2"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Aluminum alloys – used on wing leading edges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Titanium alloys – for engine compartments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Thermal paint coatings – reflect solar radiation on the fuselage structure</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Carbon composites – for leading edges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MA-25S – Filled elastomeric silicone, used in engine compartments (&lt;1200F)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Military (supersonic)</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Titanium, carbon composites, ceramics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Aircraft (Hypersonic)</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Inconel – high temperature resistance </a:t>
            </a:r>
          </a:p>
          <a:p>
            <a:pPr marL="1257300" lvl="2"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Rene 41 – high temp alloy </a:t>
            </a:r>
          </a:p>
          <a:p>
            <a:pPr marL="1257300" lvl="2"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Carbon silicon carbide – leading edges </a:t>
            </a:r>
          </a:p>
          <a:p>
            <a:pPr marL="1257300" lvl="2"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Zirconium and Hafnium diborides – leading edges, extreme temperature, reentry/ascent</a:t>
            </a:r>
          </a:p>
          <a:p>
            <a:pPr marL="1257300" lvl="2"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57300" lvl="2" indent="-342900">
              <a:buFont typeface="Arial" panose="020B0604020202020204" pitchFamily="34" charset="0"/>
              <a:buChar char="•"/>
              <a:defRPr/>
            </a:pPr>
            <a:endParaRPr lang="en-US" sz="1400">
              <a:solidFill>
                <a:srgbClr val="000000"/>
              </a:solidFill>
              <a:latin typeface="Times New Roman" panose="02020603050405020304" pitchFamily="18" charset="0"/>
              <a:cs typeface="Times New Roman" panose="02020603050405020304" pitchFamily="18" charset="0"/>
            </a:endParaRPr>
          </a:p>
          <a:p>
            <a:pPr marL="1257300" lvl="2"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57300" lvl="2"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57300" lvl="2"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3">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1EF3DDCC-825B-C154-CF06-083509AEEBF4}"/>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Types of materials (Thermal Protection Systems)</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24822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9CC5B-BCA5-4D86-DE06-0C101946C0A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EA2F62E-5C0F-62EB-CAA8-15F446AB61A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#2</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1E7CB1A5-25AC-8C2C-17DD-6B5A415676AE}"/>
              </a:ext>
            </a:extLst>
          </p:cNvPr>
          <p:cNvSpPr txBox="1"/>
          <p:nvPr/>
        </p:nvSpPr>
        <p:spPr>
          <a:xfrm>
            <a:off x="409303" y="1001486"/>
            <a:ext cx="11608526" cy="4616648"/>
          </a:xfrm>
          <a:prstGeom prst="rect">
            <a:avLst/>
          </a:prstGeom>
          <a:noFill/>
        </p:spPr>
        <p:txBody>
          <a:bodyPr wrap="square" lIns="91440" tIns="45720" rIns="91440" bIns="45720" rtlCol="0" anchor="t">
            <a:spAutoFit/>
          </a:bodyPr>
          <a:lstStyle/>
          <a:p>
            <a:pPr marL="800100" lvl="1"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Launch Vehicles</a:t>
            </a:r>
          </a:p>
          <a:p>
            <a:pPr marL="1257300" lvl="2"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High temperature ceramics – have good rigidity, durability, and high melting point</a:t>
            </a:r>
          </a:p>
          <a:p>
            <a:pPr marL="1714500" lvl="3"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Borides, carbides, nitrides such as hafnium, zirconium, tantalum, titanium </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Coatings </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RCG dense glass coating </a:t>
            </a:r>
            <a:r>
              <a:rPr lang="en-US" sz="1400">
                <a:solidFill>
                  <a:srgbClr val="000000"/>
                </a:solidFill>
                <a:latin typeface="Times New Roman" panose="02020603050405020304" pitchFamily="18" charset="0"/>
                <a:cs typeface="Times New Roman" panose="02020603050405020304" pitchFamily="18" charset="0"/>
              </a:rPr>
              <a:t>used on the outer layer of the space shuttle tiles</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TUFI </a:t>
            </a:r>
            <a:r>
              <a:rPr lang="en-US" sz="1400">
                <a:solidFill>
                  <a:srgbClr val="000000"/>
                </a:solidFill>
                <a:latin typeface="Times New Roman" panose="02020603050405020304" pitchFamily="18" charset="0"/>
                <a:cs typeface="Times New Roman" panose="02020603050405020304" pitchFamily="18" charset="0"/>
              </a:rPr>
              <a:t>– High impact resistance coating</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Ablators </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SLA</a:t>
            </a:r>
            <a:r>
              <a:rPr lang="en-US" sz="1400">
                <a:solidFill>
                  <a:srgbClr val="000000"/>
                </a:solidFill>
                <a:latin typeface="Times New Roman" panose="02020603050405020304" pitchFamily="18" charset="0"/>
                <a:cs typeface="Times New Roman" panose="02020603050405020304" pitchFamily="18" charset="0"/>
              </a:rPr>
              <a:t>-220 – Lockheed martin silica filled elastomeric silicone composite (&lt;1500 F)</a:t>
            </a:r>
          </a:p>
          <a:p>
            <a:pPr marL="1714500" lvl="3"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MA-25S – Filled elastomeric silicone (&lt;1200F) </a:t>
            </a:r>
          </a:p>
          <a:p>
            <a:pPr marL="1714500" lvl="3"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UHTC – high temperature capability and high thermal conductivity for leading edges</a:t>
            </a:r>
          </a:p>
          <a:p>
            <a:pPr marL="2171700" lvl="4"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Made from zirconium Diboride (</a:t>
            </a:r>
            <a:r>
              <a:rPr lang="en-US" sz="1400" err="1">
                <a:solidFill>
                  <a:srgbClr val="000000"/>
                </a:solidFill>
                <a:latin typeface="Times New Roman" panose="02020603050405020304" pitchFamily="18" charset="0"/>
                <a:cs typeface="Times New Roman" panose="02020603050405020304" pitchFamily="18" charset="0"/>
              </a:rPr>
              <a:t>ZrB</a:t>
            </a:r>
            <a:r>
              <a:rPr lang="en-US" sz="1400">
                <a:solidFill>
                  <a:srgbClr val="000000"/>
                </a:solidFill>
                <a:latin typeface="Times New Roman" panose="02020603050405020304" pitchFamily="18" charset="0"/>
                <a:cs typeface="Times New Roman" panose="02020603050405020304" pitchFamily="18" charset="0"/>
              </a:rPr>
              <a:t>₂) and Hafnium Diboride (</a:t>
            </a:r>
            <a:r>
              <a:rPr lang="en-US" sz="1400" err="1">
                <a:solidFill>
                  <a:srgbClr val="000000"/>
                </a:solidFill>
                <a:latin typeface="Times New Roman" panose="02020603050405020304" pitchFamily="18" charset="0"/>
                <a:cs typeface="Times New Roman" panose="02020603050405020304" pitchFamily="18" charset="0"/>
              </a:rPr>
              <a:t>HfB</a:t>
            </a:r>
            <a:r>
              <a:rPr lang="en-US" sz="1400">
                <a:solidFill>
                  <a:srgbClr val="000000"/>
                </a:solidFill>
                <a:latin typeface="Times New Roman" panose="02020603050405020304" pitchFamily="18" charset="0"/>
                <a:cs typeface="Times New Roman" panose="02020603050405020304" pitchFamily="18" charset="0"/>
              </a:rPr>
              <a:t>₂) composites</a:t>
            </a:r>
          </a:p>
          <a:p>
            <a:pPr marL="1714500" lvl="3"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714500" lvl="3"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714500" lvl="3"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2">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2">
              <a:defRPr/>
            </a:pPr>
            <a:r>
              <a:rPr kumimoji="0" lang="en-US" sz="1400" b="0" i="0" u="none" strike="noStrike" kern="1200" cap="none" spc="0" normalizeH="0" baseline="0" noProof="0">
                <a:ln>
                  <a:noFill/>
                </a:ln>
                <a:solidFill>
                  <a:srgbClr val="000000"/>
                </a:solidFill>
                <a:effectLst/>
                <a:uLnTx/>
                <a:uFillTx/>
                <a:latin typeface="Calibri"/>
                <a:ea typeface="+mn-ea"/>
                <a:cs typeface="Calibri"/>
                <a:hlinkClick r:id="rId3"/>
              </a:rPr>
              <a:t>https://ntrs.nasa.gov/api/citations/20120002684/downloads/20120002684.pdf</a:t>
            </a: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2">
              <a:defRPr/>
            </a:pPr>
            <a:r>
              <a:rPr kumimoji="0" lang="en-US" sz="1400" b="0" i="0" u="none" strike="noStrike" kern="1200" cap="none" spc="0" normalizeH="0" baseline="0" noProof="0">
                <a:ln>
                  <a:noFill/>
                </a:ln>
                <a:solidFill>
                  <a:srgbClr val="000000"/>
                </a:solidFill>
                <a:effectLst/>
                <a:uLnTx/>
                <a:uFillTx/>
                <a:latin typeface="Calibri"/>
                <a:ea typeface="+mn-ea"/>
                <a:cs typeface="Calibri"/>
                <a:hlinkClick r:id="rId4"/>
              </a:rPr>
              <a:t>https://lockheedmartin.com/content/dam/lockheed-martin/space/documents/thermal/SLA-220%20product%20sheet.pdf</a:t>
            </a:r>
            <a:endParaRPr lang="en-US" sz="1400">
              <a:solidFill>
                <a:srgbClr val="000000"/>
              </a:solidFill>
              <a:latin typeface="Calibri"/>
              <a:cs typeface="Calibri"/>
            </a:endParaRPr>
          </a:p>
          <a:p>
            <a:pPr lvl="2">
              <a:defRPr/>
            </a:pPr>
            <a:r>
              <a:rPr kumimoji="0" lang="en-US" sz="1400" b="0" i="0" u="none" strike="noStrike" kern="1200" cap="none" spc="0" normalizeH="0" baseline="0" noProof="0">
                <a:ln>
                  <a:noFill/>
                </a:ln>
                <a:solidFill>
                  <a:srgbClr val="000000"/>
                </a:solidFill>
                <a:effectLst/>
                <a:uLnTx/>
                <a:uFillTx/>
                <a:latin typeface="Calibri"/>
                <a:ea typeface="+mn-ea"/>
                <a:cs typeface="Calibri"/>
                <a:hlinkClick r:id="rId5"/>
              </a:rPr>
              <a:t>https://lockheedmartin.com/content/dam/lockheed-martin/space/documents/thermal/MA-25S%20product%20sheet.pdf</a:t>
            </a: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2">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3">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B157EDCA-B3B0-6750-B6FB-78FC30840F34}"/>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Types of materials (Thermal Protection Systems)</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641025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A20D6-FE10-5303-4E05-4980EDB017A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0B77A3-2D00-0A95-9564-6692F9BE7711}"/>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#2</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3526F848-F5AF-3DDF-930F-0FBAE15FE473}"/>
              </a:ext>
            </a:extLst>
          </p:cNvPr>
          <p:cNvSpPr txBox="1"/>
          <p:nvPr/>
        </p:nvSpPr>
        <p:spPr>
          <a:xfrm>
            <a:off x="409303" y="1001486"/>
            <a:ext cx="11608526" cy="4401205"/>
          </a:xfrm>
          <a:prstGeom prst="rect">
            <a:avLst/>
          </a:prstGeom>
          <a:noFill/>
        </p:spPr>
        <p:txBody>
          <a:bodyPr wrap="square" lIns="91440" tIns="45720" rIns="91440" bIns="45720" rtlCol="0" anchor="t">
            <a:spAutoFit/>
          </a:bodyPr>
          <a:lstStyle/>
          <a:p>
            <a:pPr marL="800100" lvl="1"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Spacecraft </a:t>
            </a:r>
          </a:p>
          <a:p>
            <a:pPr marL="1257300" lvl="2"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Coatings</a:t>
            </a:r>
            <a:r>
              <a:rPr lang="en-US" sz="1400">
                <a:solidFill>
                  <a:srgbClr val="000000"/>
                </a:solidFill>
                <a:latin typeface="Times New Roman" panose="02020603050405020304" pitchFamily="18" charset="0"/>
                <a:cs typeface="Times New Roman" panose="02020603050405020304" pitchFamily="18" charset="0"/>
              </a:rPr>
              <a:t> – Tapes, films, paints</a:t>
            </a:r>
          </a:p>
          <a:p>
            <a:pPr marL="1714500" lvl="3" indent="-34290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Vapor deposited gold or aluminum for smaller components</a:t>
            </a:r>
          </a:p>
          <a:p>
            <a:pPr marL="1257300" lvl="2"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Multi Layer Insulation (MLI</a:t>
            </a:r>
            <a:r>
              <a:rPr lang="en-US" sz="1400">
                <a:solidFill>
                  <a:srgbClr val="000000"/>
                </a:solidFill>
                <a:latin typeface="Times New Roman" panose="02020603050405020304" pitchFamily="18" charset="0"/>
                <a:cs typeface="Times New Roman" panose="02020603050405020304" pitchFamily="18" charset="0"/>
              </a:rPr>
              <a:t>) – lightweight insulation blankets for large components</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Made from alternating layers of Dacron</a:t>
            </a:r>
            <a:r>
              <a:rPr lang="en-US" sz="1400">
                <a:solidFill>
                  <a:srgbClr val="000000"/>
                </a:solidFill>
                <a:latin typeface="Times New Roman" panose="02020603050405020304" pitchFamily="18" charset="0"/>
                <a:cs typeface="Times New Roman" panose="02020603050405020304" pitchFamily="18" charset="0"/>
              </a:rPr>
              <a:t>/Nylon Mesh and Vapor Deposited Aluminum (VDA). </a:t>
            </a:r>
            <a:r>
              <a:rPr lang="en-US" sz="1400" err="1">
                <a:solidFill>
                  <a:srgbClr val="000000"/>
                </a:solidFill>
                <a:latin typeface="Times New Roman" panose="02020603050405020304" pitchFamily="18" charset="0"/>
                <a:cs typeface="Times New Roman" panose="02020603050405020304" pitchFamily="18" charset="0"/>
              </a:rPr>
              <a:t>Outterlayer</a:t>
            </a:r>
            <a:r>
              <a:rPr lang="en-US" sz="1400">
                <a:solidFill>
                  <a:srgbClr val="000000"/>
                </a:solidFill>
                <a:latin typeface="Times New Roman" panose="02020603050405020304" pitchFamily="18" charset="0"/>
                <a:cs typeface="Times New Roman" panose="02020603050405020304" pitchFamily="18" charset="0"/>
              </a:rPr>
              <a:t> is made from Kapton/Black Kapton/Germanium Black Kapton/Stamet</a:t>
            </a:r>
            <a:endParaRPr lang="en-US" sz="1400">
              <a:solidFill>
                <a:srgbClr val="000000"/>
              </a:solidFill>
              <a:latin typeface="Calibri"/>
              <a:cs typeface="Calibri"/>
            </a:endParaRP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Single Layer Insulation – for smaller parts to protect from radiation </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Has a low emissivity coating of VDA</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Interface materials (I/F) – materials between components that can help with heat transfer/flow </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Nu</a:t>
            </a:r>
            <a:r>
              <a:rPr lang="en-US" sz="1400">
                <a:solidFill>
                  <a:srgbClr val="000000"/>
                </a:solidFill>
                <a:latin typeface="Times New Roman" panose="02020603050405020304" pitchFamily="18" charset="0"/>
                <a:cs typeface="Times New Roman" panose="02020603050405020304" pitchFamily="18" charset="0"/>
              </a:rPr>
              <a:t>Sil – Thermal paste, only good thermally</a:t>
            </a:r>
          </a:p>
          <a:p>
            <a:pPr marL="1714500" lvl="3" indent="-342900">
              <a:buFont typeface="Arial" panose="020B0604020202020204" pitchFamily="34" charset="0"/>
              <a:buChar char="•"/>
              <a:defRPr/>
            </a:pP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ChoSeal</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1400">
                <a:solidFill>
                  <a:srgbClr val="000000"/>
                </a:solidFill>
                <a:latin typeface="Times New Roman" panose="02020603050405020304" pitchFamily="18" charset="0"/>
                <a:cs typeface="Times New Roman" panose="02020603050405020304" pitchFamily="18" charset="0"/>
              </a:rPr>
              <a:t>– Thermal paste but in sheet form and is good thermally and eclectically</a:t>
            </a:r>
          </a:p>
          <a:p>
            <a:pPr marL="1714500" lvl="3" indent="-342900">
              <a:buFont typeface="Arial" panose="020B0604020202020204" pitchFamily="34" charset="0"/>
              <a:buChar char="•"/>
              <a:defRPr/>
            </a:pP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CHoTherm</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 Thermal paste in sheet form and is good only thermally</a:t>
            </a:r>
          </a:p>
          <a:p>
            <a:pPr marL="1714500" lvl="3" indent="-342900">
              <a:buFont typeface="Arial" panose="020B0604020202020204" pitchFamily="34" charset="0"/>
              <a:buChar char="•"/>
              <a:defRPr/>
            </a:pPr>
            <a:r>
              <a:rPr lang="en-US" sz="1400" err="1">
                <a:solidFill>
                  <a:srgbClr val="000000"/>
                </a:solidFill>
                <a:latin typeface="Times New Roman" panose="02020603050405020304" pitchFamily="18" charset="0"/>
                <a:cs typeface="Times New Roman" panose="02020603050405020304" pitchFamily="18" charset="0"/>
              </a:rPr>
              <a:t>eGraf</a:t>
            </a:r>
            <a:r>
              <a:rPr lang="en-US" sz="1400">
                <a:solidFill>
                  <a:srgbClr val="000000"/>
                </a:solidFill>
                <a:latin typeface="Times New Roman" panose="02020603050405020304" pitchFamily="18" charset="0"/>
                <a:cs typeface="Times New Roman" panose="02020603050405020304" pitchFamily="18" charset="0"/>
              </a:rPr>
              <a:t> – Not reusable thermal sheet with okay electrical properties </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Heat Straps </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Copper or aluminum laminate of thin foils </a:t>
            </a:r>
            <a:r>
              <a:rPr lang="en-US" sz="1400">
                <a:solidFill>
                  <a:srgbClr val="000000"/>
                </a:solidFill>
                <a:latin typeface="Times New Roman" panose="02020603050405020304" pitchFamily="18" charset="0"/>
                <a:cs typeface="Times New Roman" panose="02020603050405020304" pitchFamily="18" charset="0"/>
              </a:rPr>
              <a:t>which have a </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high conductivity</a:t>
            </a:r>
            <a:r>
              <a:rPr lang="en-US" sz="1400">
                <a:solidFill>
                  <a:srgbClr val="000000"/>
                </a:solidFill>
                <a:latin typeface="Times New Roman" panose="02020603050405020304" pitchFamily="18" charset="0"/>
                <a:cs typeface="Times New Roman" panose="02020603050405020304" pitchFamily="18" charset="0"/>
              </a:rPr>
              <a:t> </a:t>
            </a:r>
          </a:p>
          <a:p>
            <a:pPr marL="1714500" lvl="3" indent="-34290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Acts as a thermal path, or used </a:t>
            </a:r>
            <a:r>
              <a:rPr lang="en-US" sz="1400">
                <a:solidFill>
                  <a:srgbClr val="000000"/>
                </a:solidFill>
                <a:latin typeface="Times New Roman" panose="02020603050405020304" pitchFamily="18" charset="0"/>
                <a:cs typeface="Times New Roman" panose="02020603050405020304" pitchFamily="18" charset="0"/>
              </a:rPr>
              <a:t>as a connection material between coolers and detectors</a:t>
            </a: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APG – Annealed pyrolytic graphite – graphite sheets that improve thermal conductivity</a:t>
            </a: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3">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3">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https://ntrs.nasa.gov/api/citations/20230003714/downloads/Thermal%20Design%20for%20Spaceflight.pptx.pdf</a:t>
            </a:r>
          </a:p>
        </p:txBody>
      </p:sp>
      <p:sp>
        <p:nvSpPr>
          <p:cNvPr id="2" name="TextBox 1">
            <a:extLst>
              <a:ext uri="{FF2B5EF4-FFF2-40B4-BE49-F238E27FC236}">
                <a16:creationId xmlns:a16="http://schemas.microsoft.com/office/drawing/2014/main" id="{665892FC-7961-44CE-AB05-F1F089061C56}"/>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Types of materials (Thermal Protection Systems)</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25949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89300-C907-7488-F079-64BC7D43CF2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C6891F9-FE69-5678-CE93-4168E599DCB9}"/>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#3</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A03CF497-DF94-9822-8312-F23A0FA77225}"/>
              </a:ext>
            </a:extLst>
          </p:cNvPr>
          <p:cNvSpPr txBox="1"/>
          <p:nvPr/>
        </p:nvSpPr>
        <p:spPr>
          <a:xfrm>
            <a:off x="409303" y="1001486"/>
            <a:ext cx="11608526" cy="954107"/>
          </a:xfrm>
          <a:prstGeom prst="rect">
            <a:avLst/>
          </a:prstGeom>
          <a:noFill/>
        </p:spPr>
        <p:txBody>
          <a:bodyPr wrap="square" lIns="91440" tIns="45720" rIns="91440" bIns="45720" rtlCol="0" anchor="t">
            <a:spAutoFit/>
          </a:bodyPr>
          <a:lstStyle/>
          <a:p>
            <a:pPr lvl="1">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57300" lvl="2" indent="-342900">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lvl="3">
              <a:defRPr/>
            </a:pPr>
            <a:endParaRPr kumimoji="0" lang="en-US" sz="1400" b="0" i="0" u="none" strike="noStrike" kern="1200" cap="none" spc="0" normalizeH="0" baseline="0" noProof="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74AEB454-ACE4-714E-3487-3F58C69DEF1A}"/>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Rederive</a:t>
            </a:r>
          </a:p>
        </p:txBody>
      </p:sp>
      <p:pic>
        <p:nvPicPr>
          <p:cNvPr id="4" name="Picture 3" descr="A white sheet of paper with math equations&#10;&#10;Description automatically generated">
            <a:extLst>
              <a:ext uri="{FF2B5EF4-FFF2-40B4-BE49-F238E27FC236}">
                <a16:creationId xmlns:a16="http://schemas.microsoft.com/office/drawing/2014/main" id="{E8EA53E1-47CC-DD54-CBF9-0EB423F24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565" y="720035"/>
            <a:ext cx="3566718" cy="5071357"/>
          </a:xfrm>
          <a:prstGeom prst="rect">
            <a:avLst/>
          </a:prstGeom>
        </p:spPr>
      </p:pic>
      <p:pic>
        <p:nvPicPr>
          <p:cNvPr id="8" name="Picture 7" descr="A white board with text and arrows&#10;&#10;Description automatically generated">
            <a:extLst>
              <a:ext uri="{FF2B5EF4-FFF2-40B4-BE49-F238E27FC236}">
                <a16:creationId xmlns:a16="http://schemas.microsoft.com/office/drawing/2014/main" id="{E3C5D0E5-BB35-F33E-AF42-AA1E2F2D13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6965" y="799999"/>
            <a:ext cx="3191036" cy="4536999"/>
          </a:xfrm>
          <a:prstGeom prst="rect">
            <a:avLst/>
          </a:prstGeom>
        </p:spPr>
      </p:pic>
    </p:spTree>
    <p:extLst>
      <p:ext uri="{BB962C8B-B14F-4D97-AF65-F5344CB8AC3E}">
        <p14:creationId xmlns:p14="http://schemas.microsoft.com/office/powerpoint/2010/main" val="1663611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8A621-CC25-4C78-3D6B-B3DD3AF60FA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3188399-39CD-C8FD-D819-4E7D81F2DC6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#4</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22027C8F-DF61-7E8D-85A9-A733EF747738}"/>
              </a:ext>
            </a:extLst>
          </p:cNvPr>
          <p:cNvSpPr txBox="1"/>
          <p:nvPr/>
        </p:nvSpPr>
        <p:spPr>
          <a:xfrm>
            <a:off x="409303" y="1001486"/>
            <a:ext cx="11608526" cy="3754874"/>
          </a:xfrm>
          <a:prstGeom prst="rect">
            <a:avLst/>
          </a:prstGeom>
          <a:noFill/>
        </p:spPr>
        <p:txBody>
          <a:bodyPr wrap="square" lIns="91440" tIns="45720" rIns="91440" bIns="45720" rtlCol="0" anchor="t">
            <a:spAutoFit/>
          </a:bodyPr>
          <a:lstStyle/>
          <a:p>
            <a:pPr marL="742950" lvl="1"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Emissivity (€) = the fraction of energy emitted by a surface based on its thermo-optical properties compared to a perfect absorber or emitter (known as a black body were € = 1) </a:t>
            </a:r>
          </a:p>
          <a:p>
            <a:pPr marL="742950" lvl="1"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Direct temperature method</a:t>
            </a:r>
            <a:r>
              <a:rPr lang="en-US" sz="1400">
                <a:solidFill>
                  <a:srgbClr val="000000"/>
                </a:solidFill>
                <a:latin typeface="Times New Roman" panose="02020603050405020304" pitchFamily="18" charset="0"/>
                <a:cs typeface="Times New Roman" panose="02020603050405020304" pitchFamily="18" charset="0"/>
              </a:rPr>
              <a:t> </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Measure actual temperature of the material using a sensor (thermocouple</a:t>
            </a:r>
            <a:r>
              <a:rPr lang="en-US" sz="1400">
                <a:solidFill>
                  <a:srgbClr val="000000"/>
                </a:solidFill>
                <a:latin typeface="Times New Roman" panose="02020603050405020304" pitchFamily="18" charset="0"/>
                <a:cs typeface="Times New Roman" panose="02020603050405020304" pitchFamily="18" charset="0"/>
              </a:rPr>
              <a:t>, resistance temperature detector, IR sensor)</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Measure the object temperature </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Adjust emissivity until measure temperature of the material </a:t>
            </a:r>
            <a:r>
              <a:rPr lang="en-US" sz="1400">
                <a:solidFill>
                  <a:srgbClr val="000000"/>
                </a:solidFill>
                <a:latin typeface="Times New Roman" panose="02020603050405020304" pitchFamily="18" charset="0"/>
                <a:cs typeface="Times New Roman" panose="02020603050405020304" pitchFamily="18" charset="0"/>
              </a:rPr>
              <a:t>equals the actual temperature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Heat Flux Method = Calorimetric method</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Heat object to specific temperature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Measure the heat flux radiated using a sensor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Solve for emissivity using Stefan-Boltzmann law</a:t>
            </a:r>
          </a:p>
          <a:p>
            <a:pPr marL="1657350" lvl="3"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Calorimetric method</a:t>
            </a:r>
          </a:p>
          <a:p>
            <a:pPr marL="2114550" lvl="4"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Perform energy balance of radiative heat losses by measuring the sample in vacuum</a:t>
            </a:r>
          </a:p>
          <a:p>
            <a:pPr marL="2571750" lvl="5"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This eliminates conduction and convection </a:t>
            </a:r>
          </a:p>
          <a:p>
            <a:pPr marL="2571750" lvl="5"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Use Stefan-Boltzmann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Absorption/Reflectometric method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Measure Resistance of object surface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Compute emissivity </a:t>
            </a:r>
          </a:p>
        </p:txBody>
      </p:sp>
      <p:sp>
        <p:nvSpPr>
          <p:cNvPr id="2" name="TextBox 1">
            <a:extLst>
              <a:ext uri="{FF2B5EF4-FFF2-40B4-BE49-F238E27FC236}">
                <a16:creationId xmlns:a16="http://schemas.microsoft.com/office/drawing/2014/main" id="{61E6DFC5-E493-E269-4174-FD9A02EED86E}"/>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How to measure and emissivity and conductivity</a:t>
            </a:r>
          </a:p>
        </p:txBody>
      </p:sp>
      <p:pic>
        <p:nvPicPr>
          <p:cNvPr id="4" name="Picture 3">
            <a:extLst>
              <a:ext uri="{FF2B5EF4-FFF2-40B4-BE49-F238E27FC236}">
                <a16:creationId xmlns:a16="http://schemas.microsoft.com/office/drawing/2014/main" id="{7C862D56-9598-9983-C0EE-ECDE9619D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485" y="3960223"/>
            <a:ext cx="2219635" cy="419158"/>
          </a:xfrm>
          <a:prstGeom prst="rect">
            <a:avLst/>
          </a:prstGeom>
        </p:spPr>
      </p:pic>
    </p:spTree>
    <p:extLst>
      <p:ext uri="{BB962C8B-B14F-4D97-AF65-F5344CB8AC3E}">
        <p14:creationId xmlns:p14="http://schemas.microsoft.com/office/powerpoint/2010/main" val="61899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9C27C-402F-F64B-F2B2-5786A86186E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A11B99F-E8C7-3305-B9EE-7956B409EDB5}"/>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#4</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5CF0E65B-4D7A-D477-1418-5F3E1EA5F534}"/>
              </a:ext>
            </a:extLst>
          </p:cNvPr>
          <p:cNvSpPr txBox="1"/>
          <p:nvPr/>
        </p:nvSpPr>
        <p:spPr>
          <a:xfrm>
            <a:off x="409303" y="905232"/>
            <a:ext cx="11608526" cy="5047536"/>
          </a:xfrm>
          <a:prstGeom prst="rect">
            <a:avLst/>
          </a:prstGeom>
          <a:noFill/>
        </p:spPr>
        <p:txBody>
          <a:bodyPr wrap="square" lIns="91440" tIns="45720" rIns="91440" bIns="45720" rtlCol="0" anchor="t">
            <a:spAutoFit/>
          </a:bodyPr>
          <a:lstStyle/>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Absolute</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Guarded hot plate</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Uses two material blocks around an insulated hot plate emitting heat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Temperature is measured with thermocouples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Temp is regulated by surrounding the samples with two controlled plates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Guarded bar</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Like the hot plate method but using rod-shaped samples to measure the temperature gradient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Flowmetry method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Measure thermal conductivity by applying a temperature difference across a sample and measuring heat flow</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Transient</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Laser flash</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Laser pulse is flashed on one side of the surface of the object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 temperature response is recorded on the other side of the surface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 thermal diffusivity is calculated = calculation of thermal conductivity</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Hot wire</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Thin wire contact the material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Electric current is passes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 temp of the wire is recorded as a function of time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Thermal conductivity is calculated from temp rise and material properties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Hot disk method</a:t>
            </a:r>
            <a:endParaRPr lang="en-US" sz="1400" dirty="0">
              <a:solidFill>
                <a:srgbClr val="000000"/>
              </a:solidFill>
              <a:latin typeface="Times New Roman" panose="02020603050405020304" pitchFamily="18" charset="0"/>
              <a:cs typeface="Times New Roman" panose="02020603050405020304" pitchFamily="18" charset="0"/>
            </a:endParaRPr>
          </a:p>
          <a:p>
            <a:pPr marL="1657350" lvl="3"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 probe is placed between two sample plates, a current heats the probe, and the samples thermal conductivity dissipates the heat</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Detects temperature change through variations in the probe’s electrical resistance </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lvl="3">
              <a:defRPr/>
            </a:pPr>
            <a:endParaRPr lang="en-US" sz="1400" dirty="0">
              <a:solidFill>
                <a:srgbClr val="00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08AA800-E613-69F2-2A72-CB079D69AF79}"/>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rPr>
              <a:t>How to measure and emissivity and conductivity</a:t>
            </a:r>
          </a:p>
        </p:txBody>
      </p:sp>
    </p:spTree>
    <p:extLst>
      <p:ext uri="{BB962C8B-B14F-4D97-AF65-F5344CB8AC3E}">
        <p14:creationId xmlns:p14="http://schemas.microsoft.com/office/powerpoint/2010/main" val="292136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83476-B597-E4B4-AAD0-B1B5663EF1A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691F872-4A46-1649-7BD4-44D624DCE240}"/>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#5</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A1CD0823-E6F6-CD58-84BC-1AD9EE2757A1}"/>
              </a:ext>
            </a:extLst>
          </p:cNvPr>
          <p:cNvSpPr txBox="1"/>
          <p:nvPr/>
        </p:nvSpPr>
        <p:spPr>
          <a:xfrm>
            <a:off x="383177" y="1010195"/>
            <a:ext cx="11608526" cy="4185761"/>
          </a:xfrm>
          <a:prstGeom prst="rect">
            <a:avLst/>
          </a:prstGeom>
          <a:noFill/>
        </p:spPr>
        <p:txBody>
          <a:bodyPr wrap="square" lIns="91440" tIns="45720" rIns="91440" bIns="45720" rtlCol="0" anchor="t">
            <a:spAutoFit/>
          </a:bodyPr>
          <a:lstStyle/>
          <a:p>
            <a:pPr marL="742950" lvl="1"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The finite element method is an approximation method for partial differential equations that discretize shape into simple polyhedral elements (mesh of smaller elements). For each polyhedral element a set of governing equations is applied to individually calculate the mechanics for a given area. The elements then combine and get a discrete set of equilibrium equations allowing for an approximation of mechanical behavior. </a:t>
            </a:r>
          </a:p>
          <a:p>
            <a:pPr marL="742950" lvl="1"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We use the FEM method because it is extremely efficient and allows for the accurate analysis of complex real-world structures. </a:t>
            </a:r>
          </a:p>
          <a:p>
            <a:pPr lvl="1">
              <a:defRPr/>
            </a:pPr>
            <a:endParaRPr lang="en-US" sz="1400">
              <a:solidFill>
                <a:srgbClr val="000000"/>
              </a:solidFill>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How it works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Problem statement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Adjust for the physical phenomenon (Solid mechanics, Fluid mechanics, Thermal conduction…</a:t>
            </a:r>
            <a:r>
              <a:rPr lang="en-US" sz="1400" err="1">
                <a:solidFill>
                  <a:srgbClr val="000000"/>
                </a:solidFill>
                <a:latin typeface="Times New Roman" panose="02020603050405020304" pitchFamily="18" charset="0"/>
                <a:cs typeface="Times New Roman" panose="02020603050405020304" pitchFamily="18" charset="0"/>
              </a:rPr>
              <a:t>etc</a:t>
            </a:r>
            <a:r>
              <a:rPr lang="en-US" sz="1400">
                <a:solidFill>
                  <a:srgbClr val="000000"/>
                </a:solidFill>
                <a:latin typeface="Times New Roman" panose="02020603050405020304" pitchFamily="18" charset="0"/>
                <a:cs typeface="Times New Roman" panose="02020603050405020304" pitchFamily="18" charset="0"/>
              </a:rPr>
              <a:t>)</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Model for boundary conditions and initial conditions</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Discretize the shape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Governing equations and Boundary conditions are approximated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FEM is calculated using the governing equations</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Solution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latin typeface="Times New Roman" panose="02020603050405020304" pitchFamily="18" charset="0"/>
                <a:cs typeface="Times New Roman" panose="02020603050405020304" pitchFamily="18" charset="0"/>
              </a:rPr>
              <a:t>For Heat transfer</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Problem statement </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Discretize and Apply material properties </a:t>
            </a:r>
          </a:p>
          <a:p>
            <a:pPr marL="1200150" lvl="2" indent="-285750">
              <a:buFont typeface="Arial" panose="020B0604020202020204" pitchFamily="34" charset="0"/>
              <a:buChar char="•"/>
              <a:defRPr/>
            </a:pPr>
            <a:r>
              <a:rPr lang="en-US" sz="1400">
                <a:solidFill>
                  <a:srgbClr val="000000"/>
                </a:solidFill>
                <a:latin typeface="Times New Roman" panose="02020603050405020304" pitchFamily="18" charset="0"/>
                <a:cs typeface="Times New Roman" panose="02020603050405020304" pitchFamily="18" charset="0"/>
              </a:rPr>
              <a:t>Model, apply boundary conditions, apply loads</a:t>
            </a:r>
          </a:p>
          <a:p>
            <a:pPr marL="1200150" lvl="2" indent="-285750">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Solution and post processing </a:t>
            </a:r>
          </a:p>
          <a:p>
            <a:pPr marL="1200150" lvl="2" indent="-285750">
              <a:buFont typeface="Arial" panose="020B0604020202020204" pitchFamily="34" charset="0"/>
              <a:buChar char="•"/>
              <a:defRPr/>
            </a:pPr>
            <a:endParaRPr lang="en-US" sz="1400">
              <a:solidFill>
                <a:srgbClr val="00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FA07203-F3AA-4E1E-ABFC-CA261EBC2F39}"/>
              </a:ext>
            </a:extLst>
          </p:cNvPr>
          <p:cNvSpPr txBox="1"/>
          <p:nvPr/>
        </p:nvSpPr>
        <p:spPr>
          <a:xfrm>
            <a:off x="2618514" y="338334"/>
            <a:ext cx="69549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rgbClr val="990000"/>
                </a:solidFill>
                <a:latin typeface="Times New Roman" panose="02020603050405020304" pitchFamily="18" charset="0"/>
                <a:cs typeface="Times New Roman" panose="02020603050405020304" pitchFamily="18" charset="0"/>
              </a:rPr>
              <a:t>What is FEM</a:t>
            </a:r>
            <a:endParaRPr kumimoji="0" lang="en-US" sz="2400" b="0" i="0" u="none" strike="noStrike" kern="1200" cap="none" spc="0" normalizeH="0" baseline="0" noProof="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50944187"/>
      </p:ext>
    </p:extLst>
  </p:cSld>
  <p:clrMapOvr>
    <a:masterClrMapping/>
  </p:clrMapOvr>
</p:sld>
</file>

<file path=ppt/theme/theme1.xml><?xml version="1.0" encoding="utf-8"?>
<a:theme xmlns:a="http://schemas.openxmlformats.org/drawingml/2006/main" name="1_Office Theme">
  <a:themeElements>
    <a:clrScheme name="Custom 23">
      <a:dk1>
        <a:srgbClr val="99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1928B133C4484DA744DE2C474533EE" ma:contentTypeVersion="9" ma:contentTypeDescription="Create a new document." ma:contentTypeScope="" ma:versionID="394f8d9d663ec3be1c189ad211257885">
  <xsd:schema xmlns:xsd="http://www.w3.org/2001/XMLSchema" xmlns:xs="http://www.w3.org/2001/XMLSchema" xmlns:p="http://schemas.microsoft.com/office/2006/metadata/properties" xmlns:ns3="223ef2db-0893-4f2c-80cb-34d12adeb1a2" xmlns:ns4="90edb16a-e16d-4a46-93b1-d1720eac5d36" targetNamespace="http://schemas.microsoft.com/office/2006/metadata/properties" ma:root="true" ma:fieldsID="58a1596200126c64364b87c6485e8380" ns3:_="" ns4:_="">
    <xsd:import namespace="223ef2db-0893-4f2c-80cb-34d12adeb1a2"/>
    <xsd:import namespace="90edb16a-e16d-4a46-93b1-d1720eac5d36"/>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element ref="ns3:MediaServiceSearchProperties"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3ef2db-0893-4f2c-80cb-34d12adeb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edb16a-e16d-4a46-93b1-d1720eac5d3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23ef2db-0893-4f2c-80cb-34d12adeb1a2" xsi:nil="true"/>
  </documentManagement>
</p:properties>
</file>

<file path=customXml/itemProps1.xml><?xml version="1.0" encoding="utf-8"?>
<ds:datastoreItem xmlns:ds="http://schemas.openxmlformats.org/officeDocument/2006/customXml" ds:itemID="{5DAE28C8-ED8D-47F7-8FB3-223822BC3D11}">
  <ds:schemaRefs>
    <ds:schemaRef ds:uri="223ef2db-0893-4f2c-80cb-34d12adeb1a2"/>
    <ds:schemaRef ds:uri="90edb16a-e16d-4a46-93b1-d1720eac5d3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5DBC43A-F9C1-4D81-A83A-F7BDFC2FE54B}">
  <ds:schemaRefs>
    <ds:schemaRef ds:uri="http://schemas.microsoft.com/sharepoint/v3/contenttype/forms"/>
  </ds:schemaRefs>
</ds:datastoreItem>
</file>

<file path=customXml/itemProps3.xml><?xml version="1.0" encoding="utf-8"?>
<ds:datastoreItem xmlns:ds="http://schemas.openxmlformats.org/officeDocument/2006/customXml" ds:itemID="{5EBB635B-E796-4E34-A05B-94B57A885A8D}">
  <ds:schemaRefs>
    <ds:schemaRef ds:uri="223ef2db-0893-4f2c-80cb-34d12adeb1a2"/>
    <ds:schemaRef ds:uri="90edb16a-e16d-4a46-93b1-d1720eac5d3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TotalTime>
  <Words>1746</Words>
  <Application>Microsoft Office PowerPoint</Application>
  <PresentationFormat>Widescreen</PresentationFormat>
  <Paragraphs>270</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Henry Glover</dc:creator>
  <cp:lastModifiedBy>Henry Glover</cp:lastModifiedBy>
  <cp:revision>76</cp:revision>
  <dcterms:created xsi:type="dcterms:W3CDTF">2025-01-20T06:50:38Z</dcterms:created>
  <dcterms:modified xsi:type="dcterms:W3CDTF">2025-01-22T23:13:57Z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0x010100BC1928B133C4484DA744DE2C474533EE</vt:lpwstr>
  </property>
</Properties>
</file>