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8" r:id="rId17"/>
    <p:sldId id="304" r:id="rId18"/>
    <p:sldId id="305" r:id="rId19"/>
    <p:sldId id="306" r:id="rId20"/>
    <p:sldId id="30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90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75805" y="883568"/>
            <a:ext cx="12045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828754" lvl="2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3047924" lvl="4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65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09AFB-9169-4785-A7FD-5F994B58CB0E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00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ctrTitle"/>
          </p:nvPr>
        </p:nvSpPr>
        <p:spPr>
          <a:xfrm>
            <a:off x="914400" y="2130428"/>
            <a:ext cx="103632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1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2000" b="0">
                <a:solidFill>
                  <a:srgbClr val="000000"/>
                </a:solidFill>
              </a:defRPr>
            </a:lvl1pPr>
            <a:lvl2pPr lvl="1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44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75805" y="883568"/>
            <a:ext cx="5918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6197600" y="883568"/>
            <a:ext cx="5994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410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75805" y="883571"/>
            <a:ext cx="59184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  <p:cxnSp>
        <p:nvCxnSpPr>
          <p:cNvPr id="47" name="Google Shape;47;p6"/>
          <p:cNvCxnSpPr/>
          <p:nvPr/>
        </p:nvCxnSpPr>
        <p:spPr>
          <a:xfrm>
            <a:off x="111453" y="3729789"/>
            <a:ext cx="11948400" cy="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" name="Google Shape;48;p6"/>
          <p:cNvCxnSpPr/>
          <p:nvPr/>
        </p:nvCxnSpPr>
        <p:spPr>
          <a:xfrm>
            <a:off x="6096000" y="883568"/>
            <a:ext cx="0" cy="564560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49;p6"/>
          <p:cNvSpPr txBox="1">
            <a:spLocks noGrp="1"/>
          </p:cNvSpPr>
          <p:nvPr>
            <p:ph type="body" idx="2"/>
          </p:nvPr>
        </p:nvSpPr>
        <p:spPr>
          <a:xfrm>
            <a:off x="6197601" y="883571"/>
            <a:ext cx="5918400" cy="2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3"/>
          </p:nvPr>
        </p:nvSpPr>
        <p:spPr>
          <a:xfrm>
            <a:off x="75805" y="3704308"/>
            <a:ext cx="59184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4"/>
          </p:nvPr>
        </p:nvSpPr>
        <p:spPr>
          <a:xfrm>
            <a:off x="6197601" y="3704307"/>
            <a:ext cx="5918400" cy="2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7337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1371600" y="883568"/>
            <a:ext cx="10749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828754" lvl="2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3047924" lvl="4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37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351280" y="883568"/>
            <a:ext cx="5273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2" name="Google Shape;72;p10"/>
          <p:cNvSpPr txBox="1">
            <a:spLocks noGrp="1"/>
          </p:cNvSpPr>
          <p:nvPr>
            <p:ph type="body" idx="2"/>
          </p:nvPr>
        </p:nvSpPr>
        <p:spPr>
          <a:xfrm>
            <a:off x="6725923" y="883568"/>
            <a:ext cx="54660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Google Shape;73;p10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74" name="Google Shape;74;p10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75" name="Google Shape;75;p10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924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wo Content">
  <p:cSld name="3_Two Conte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>
            <a:off x="1341120" y="883571"/>
            <a:ext cx="52932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  <p:cxnSp>
        <p:nvCxnSpPr>
          <p:cNvPr id="83" name="Google Shape;83;p11"/>
          <p:cNvCxnSpPr/>
          <p:nvPr/>
        </p:nvCxnSpPr>
        <p:spPr>
          <a:xfrm>
            <a:off x="1341120" y="3729789"/>
            <a:ext cx="10718800" cy="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" name="Google Shape;84;p11"/>
          <p:cNvCxnSpPr/>
          <p:nvPr/>
        </p:nvCxnSpPr>
        <p:spPr>
          <a:xfrm>
            <a:off x="6705600" y="883568"/>
            <a:ext cx="0" cy="564560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Google Shape;85;p11"/>
          <p:cNvSpPr txBox="1">
            <a:spLocks noGrp="1"/>
          </p:cNvSpPr>
          <p:nvPr>
            <p:ph type="body" idx="2"/>
          </p:nvPr>
        </p:nvSpPr>
        <p:spPr>
          <a:xfrm>
            <a:off x="6776721" y="883571"/>
            <a:ext cx="5339600" cy="2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3"/>
          </p:nvPr>
        </p:nvSpPr>
        <p:spPr>
          <a:xfrm>
            <a:off x="1341120" y="3704308"/>
            <a:ext cx="52932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7" name="Google Shape;87;p11"/>
          <p:cNvSpPr txBox="1">
            <a:spLocks noGrp="1"/>
          </p:cNvSpPr>
          <p:nvPr>
            <p:ph type="body" idx="4"/>
          </p:nvPr>
        </p:nvSpPr>
        <p:spPr>
          <a:xfrm>
            <a:off x="6776721" y="3704307"/>
            <a:ext cx="5339600" cy="2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3555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2"/>
          <p:cNvSpPr txBox="1">
            <a:spLocks noGrp="1"/>
          </p:cNvSpPr>
          <p:nvPr>
            <p:ph type="body" idx="1"/>
          </p:nvPr>
        </p:nvSpPr>
        <p:spPr>
          <a:xfrm>
            <a:off x="1991361" y="2906713"/>
            <a:ext cx="93348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800">
                <a:solidFill>
                  <a:srgbClr val="888888"/>
                </a:solidFill>
              </a:defRPr>
            </a:lvl1pPr>
            <a:lvl2pPr marL="1219170" lvl="1" indent="-304792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1" name="Google Shape;91;p12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92" name="Google Shape;92;p12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124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6B609AFB-9169-4785-A7FD-5F994B58CB0E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58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3565" y="6550527"/>
            <a:ext cx="12192000" cy="3076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05" y="883568"/>
            <a:ext cx="12045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–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»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6B609AFB-9169-4785-A7FD-5F994B58CB0E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4F72972F-AB67-4EA2-90E8-3BDE3109AF34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Google Shape;11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" y="2"/>
            <a:ext cx="2566735" cy="641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737600" y="-116906"/>
            <a:ext cx="3457965" cy="75859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/>
          <p:nvPr/>
        </p:nvSpPr>
        <p:spPr>
          <a:xfrm>
            <a:off x="0" y="3"/>
            <a:ext cx="12192000" cy="8836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pic>
        <p:nvPicPr>
          <p:cNvPr id="15" name="Google Shape;15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675" y="-153990"/>
            <a:ext cx="1272255" cy="1272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488824" y="1"/>
            <a:ext cx="1703176" cy="532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3850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unctionbay.com/en/technical-tip/single/259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chead.com/ansys-modal-analysi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1486E-C4F3-6E37-6D6E-50867974B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Dynamics Project </a:t>
            </a:r>
            <a:r>
              <a:rPr lang="en-US"/>
              <a:t>11 – Backup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9409E-3B98-16AD-E421-E3D667D09A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Henry Glover</a:t>
            </a:r>
          </a:p>
        </p:txBody>
      </p:sp>
    </p:spTree>
    <p:extLst>
      <p:ext uri="{BB962C8B-B14F-4D97-AF65-F5344CB8AC3E}">
        <p14:creationId xmlns:p14="http://schemas.microsoft.com/office/powerpoint/2010/main" val="3905980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B5F83-CF84-B3DD-F585-5C7F8E14C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BA9890-A8C6-7EBE-3473-40EAF2763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B2A725-3CE5-DC71-8B2A-3370548B6E3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Setup</a:t>
            </a:r>
            <a:endParaRPr lang="en-US" sz="113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Modal analysis step was set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Constraint was set in previous slide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 model shown to the right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Mesh is shown for reflector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Beams were also meshed</a:t>
            </a: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31E22BA-B1F2-631F-006B-CE04D350B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46" y="4494304"/>
            <a:ext cx="4886480" cy="1544577"/>
          </a:xfrm>
          <a:prstGeom prst="rect">
            <a:avLst/>
          </a:prstGeom>
        </p:spPr>
      </p:pic>
      <p:pic>
        <p:nvPicPr>
          <p:cNvPr id="8" name="Picture 7" descr="A blue object with yellow dots and lines&#10;&#10;AI-generated content may be incorrect.">
            <a:extLst>
              <a:ext uri="{FF2B5EF4-FFF2-40B4-BE49-F238E27FC236}">
                <a16:creationId xmlns:a16="http://schemas.microsoft.com/office/drawing/2014/main" id="{0CC2B454-1B26-AA3C-334C-34F4FFBEF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044" y="952110"/>
            <a:ext cx="6874554" cy="3030750"/>
          </a:xfrm>
          <a:prstGeom prst="rect">
            <a:avLst/>
          </a:prstGeom>
        </p:spPr>
      </p:pic>
      <p:pic>
        <p:nvPicPr>
          <p:cNvPr id="11" name="Picture 10" descr="A blue circle with black dots&#10;&#10;AI-generated content may be incorrect.">
            <a:extLst>
              <a:ext uri="{FF2B5EF4-FFF2-40B4-BE49-F238E27FC236}">
                <a16:creationId xmlns:a16="http://schemas.microsoft.com/office/drawing/2014/main" id="{7647E690-5AEF-F12F-933B-7A7449ACC2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749" y="4086188"/>
            <a:ext cx="5497902" cy="236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547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8087F-E6C9-6EE2-1E07-2C7F2A834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98227B7-00C2-6391-4FA0-7A7380782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4A2B13-9309-EC38-977B-9920AA91BE4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Modal Analysis Results</a:t>
            </a:r>
            <a:endParaRPr lang="en-US" sz="113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Modes 1 and 2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 1 - Some deformation, nothing incredible, slight twist to the side on beam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 2 – More pronounced, dish and beam bend to the side </a:t>
            </a: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19EA177-C236-129E-54E3-DA6127D9E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50" y="2579133"/>
            <a:ext cx="5103900" cy="351993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4EFEDCA-779B-93BE-9CC0-BD30037D4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535" y="2579133"/>
            <a:ext cx="5106071" cy="351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02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AF531-1F17-8F82-22F5-9335046A5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FFC0BA-94D7-BC3B-2349-EED36670D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EDBCA3-BCE9-6E51-81C9-0FD6CDBB979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Modal Analysis Results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Modes 3 and 4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 3 – Bending direction of beam opposite of mode 2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 4 – Dish bends like a taco</a:t>
            </a: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5" name="Picture 14" descr="A colorful mosaic on a blue background&#10;&#10;AI-generated content may be incorrect.">
            <a:extLst>
              <a:ext uri="{FF2B5EF4-FFF2-40B4-BE49-F238E27FC236}">
                <a16:creationId xmlns:a16="http://schemas.microsoft.com/office/drawing/2014/main" id="{0D7A86E0-1487-866E-D3D1-EEBB32EC0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670" y="2580713"/>
            <a:ext cx="6052740" cy="33188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0A6845-ED1F-829E-9FDA-FA99984C0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54" y="2535901"/>
            <a:ext cx="5122523" cy="336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61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3AAD4-96DE-E15E-61CA-754B764EA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4D8BD4-DA74-EE79-CD88-603865187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0ACCCD-EF8E-0C8B-6EB3-9A265664378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Modal Analysis Results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Modes 5 and 6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 5 – Dish bends like a taco opposite direction of mode 4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 6 – Dish bends at all ends </a:t>
            </a: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7" name="Picture 16" descr="A colorful triangular object with white text&#10;&#10;AI-generated content may be incorrect.">
            <a:extLst>
              <a:ext uri="{FF2B5EF4-FFF2-40B4-BE49-F238E27FC236}">
                <a16:creationId xmlns:a16="http://schemas.microsoft.com/office/drawing/2014/main" id="{0D014030-B2B1-6716-AA6A-42CF3BEF1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70" y="2645344"/>
            <a:ext cx="5776830" cy="3280177"/>
          </a:xfrm>
          <a:prstGeom prst="rect">
            <a:avLst/>
          </a:prstGeom>
        </p:spPr>
      </p:pic>
      <p:pic>
        <p:nvPicPr>
          <p:cNvPr id="19" name="Picture 18" descr="A colorful grid on a blue background&#10;&#10;AI-generated content may be incorrect.">
            <a:extLst>
              <a:ext uri="{FF2B5EF4-FFF2-40B4-BE49-F238E27FC236}">
                <a16:creationId xmlns:a16="http://schemas.microsoft.com/office/drawing/2014/main" id="{BFF2B97D-9265-35FF-9CC7-40E411101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599" y="2598760"/>
            <a:ext cx="5934973" cy="33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55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5B401-3E8E-B218-4EB2-11BFE16C2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52CFCA-2E0E-9156-E5A6-19DE8E315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085D976-D02F-6F4F-6BDC-6363D4B84ED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Modal Analysis Results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Modes 7 and 8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 7 – Same as mode 6 just in different direction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 8 – Compressed and bended upwards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3" name="Picture 2" descr="A colorful object with white text&#10;&#10;AI-generated content may be incorrect.">
            <a:extLst>
              <a:ext uri="{FF2B5EF4-FFF2-40B4-BE49-F238E27FC236}">
                <a16:creationId xmlns:a16="http://schemas.microsoft.com/office/drawing/2014/main" id="{AA54308B-DEA7-FACD-F411-3616C2298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4" y="2472240"/>
            <a:ext cx="5958106" cy="3388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06B976-B63D-E622-D9B3-E3C200823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935" y="2294627"/>
            <a:ext cx="5335548" cy="377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29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0FC32-4C83-096D-A765-A8172441A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57C077-C4EF-9C7A-FC7C-F356E12A7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D037DA-BBDB-7BF1-82E7-2A50B757ADA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Modal Analysis Results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Modes 9 and 10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Both Modes 9 and 10 have alternating ruffle patterns</a:t>
            </a: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5" name="Picture 4" descr="A colorful grid on a blue background&#10;&#10;AI-generated content may be incorrect.">
            <a:extLst>
              <a:ext uri="{FF2B5EF4-FFF2-40B4-BE49-F238E27FC236}">
                <a16:creationId xmlns:a16="http://schemas.microsoft.com/office/drawing/2014/main" id="{503F6A46-7FD2-7097-E40F-4483DF139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8" y="2418272"/>
            <a:ext cx="5842913" cy="3388480"/>
          </a:xfrm>
          <a:prstGeom prst="rect">
            <a:avLst/>
          </a:prstGeom>
        </p:spPr>
      </p:pic>
      <p:pic>
        <p:nvPicPr>
          <p:cNvPr id="9" name="Picture 8" descr="A colorful object with white text&#10;&#10;AI-generated content may be incorrect.">
            <a:extLst>
              <a:ext uri="{FF2B5EF4-FFF2-40B4-BE49-F238E27FC236}">
                <a16:creationId xmlns:a16="http://schemas.microsoft.com/office/drawing/2014/main" id="{9E541D82-25A8-46B6-9CB4-4E93E2CDA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324" y="2418272"/>
            <a:ext cx="5947828" cy="33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6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AADCF-832E-2236-F5F2-B83CA849B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BD2A84-03BB-DA9B-34F2-50F87B675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A17E27-5FF9-17ED-3446-0637B18A406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Modal Analysis Results Conclusion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Frequency range: 11.228 – 341.42 Hz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7 modes are below 200 Hz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Modes 1 and 10 are shown for full range of Hz</a:t>
            </a: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9" name="Picture 8" descr="A colorful object with white text&#10;&#10;AI-generated content may be incorrect.">
            <a:extLst>
              <a:ext uri="{FF2B5EF4-FFF2-40B4-BE49-F238E27FC236}">
                <a16:creationId xmlns:a16="http://schemas.microsoft.com/office/drawing/2014/main" id="{9BDFAF04-2F73-0FBA-9EF8-579BC60F1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324" y="2418272"/>
            <a:ext cx="5947828" cy="3388480"/>
          </a:xfrm>
          <a:prstGeom prst="rect">
            <a:avLst/>
          </a:prstGeom>
        </p:spPr>
      </p:pic>
      <p:pic>
        <p:nvPicPr>
          <p:cNvPr id="2" name="Picture 1" descr="A rainbow colored circle with white text&#10;&#10;AI-generated content may be incorrect.">
            <a:extLst>
              <a:ext uri="{FF2B5EF4-FFF2-40B4-BE49-F238E27FC236}">
                <a16:creationId xmlns:a16="http://schemas.microsoft.com/office/drawing/2014/main" id="{CCAE225A-C2D8-65F4-1276-FA13C5E08F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4" y="2418272"/>
            <a:ext cx="5764332" cy="315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527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5FD81-E0EF-9A4D-29D8-CAD11A149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D7FFFC-8D32-0AF6-7487-0079B0D6D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5905A3-6666-A327-7509-81D0DF44A41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342244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Forces Response Setup</a:t>
            </a:r>
            <a:endParaRPr lang="en-US" sz="113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 points to gather deflection data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 points around the perimeter of the dish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 point in the center of the reflector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Step setup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Lower frequency = 0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Upper frequency = 200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Apply structural dampening of 0.03 to all modes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 fontAlgn="base">
              <a:lnSpc>
                <a:spcPts val="127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 through 10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Inertial load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Apply 3G to the X-direction for the lateral loading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3G = 9.81 x 3 =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​29.43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83DBEBA-2916-E8D4-0566-40608735A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806" y="2156603"/>
            <a:ext cx="3290131" cy="3683480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BBB97E2-66F4-315F-EE01-AECFE1DD2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244" y="2156603"/>
            <a:ext cx="3356539" cy="372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84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0852E-081C-07EB-00A7-65D4EF0F2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19E380-1185-963F-A7CF-8C745BD07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ABA7E2-0847-1FC4-A8E8-BCB44E80DE6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Forces Response Results</a:t>
            </a:r>
            <a:endParaRPr lang="en-US" sz="113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XY data plot of U1 displacement shown below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Incrementation with 20 integration points ended at 152 to reach 200 Hz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Natural frequency is around 12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hz</a:t>
            </a:r>
            <a:endParaRPr lang="en-US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2" name="Picture 1" descr="A computer generated image of a colorful object&#10;&#10;AI-generated content may be incorrect.">
            <a:extLst>
              <a:ext uri="{FF2B5EF4-FFF2-40B4-BE49-F238E27FC236}">
                <a16:creationId xmlns:a16="http://schemas.microsoft.com/office/drawing/2014/main" id="{A00F2D47-DC23-47E7-A466-875CFF4A4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25" y="906499"/>
            <a:ext cx="6067246" cy="3254462"/>
          </a:xfrm>
          <a:prstGeom prst="rect">
            <a:avLst/>
          </a:prstGeom>
        </p:spPr>
      </p:pic>
      <p:pic>
        <p:nvPicPr>
          <p:cNvPr id="5" name="Picture 4" descr="A grey rectangular object with a blue line&#10;&#10;AI-generated content may be incorrect.">
            <a:extLst>
              <a:ext uri="{FF2B5EF4-FFF2-40B4-BE49-F238E27FC236}">
                <a16:creationId xmlns:a16="http://schemas.microsoft.com/office/drawing/2014/main" id="{CCEF5274-37B9-04B4-76F6-FDC69DF9E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25" y="4160961"/>
            <a:ext cx="6067245" cy="2376956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D2D1ACD-F0DA-173A-70AE-1322843CC4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146" y="3600089"/>
            <a:ext cx="2142107" cy="284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123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CA52F-715E-BDEB-2E45-F01714AEE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F82760-EF9B-4EC9-CF80-61BB447D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C745989-D2D5-310C-35CE-82215976657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Direct </a:t>
            </a:r>
            <a:r>
              <a:rPr lang="en-US" sz="1800" dirty="0">
                <a:solidFill>
                  <a:srgbClr val="000000"/>
                </a:solidFill>
              </a:rPr>
              <a:t>Time integration Setup </a:t>
            </a:r>
            <a:endParaRPr lang="en-US" sz="113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Incrementation in the step is set to load step time period of 0.05 seconds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Loading changed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67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Initial step is set to gravity load (static, general) with periodic amplitude on the loading step​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67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 to 3G = 29.43 in component 1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Amplitude is added - circular frequency​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67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2pi rads in 0.1 seconds​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67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Circular frequency = 2pi/0.1 = 62.831​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A13316E-8A77-3D89-86EB-D3061E0AB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355" y="1108817"/>
            <a:ext cx="2178456" cy="2544368"/>
          </a:xfrm>
          <a:prstGeom prst="rect">
            <a:avLst/>
          </a:prstGeom>
        </p:spPr>
      </p:pic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D70C0C8-55C0-2F0D-272E-6671239369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22" t="18182" r="3093" b="7908"/>
          <a:stretch/>
        </p:blipFill>
        <p:spPr>
          <a:xfrm>
            <a:off x="9793857" y="953541"/>
            <a:ext cx="1588795" cy="26304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7A0FC9-D51F-8FA4-CDBE-0845E8BE3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700" y="3782389"/>
            <a:ext cx="3724027" cy="276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5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F6B2C-3460-BF34-CAAC-7E04CA8A1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03FE3B-3A48-20C9-25E4-7246EEF2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EEA6B7-96D4-8061-642E-1B6F9BC51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3600" y="883527"/>
            <a:ext cx="5918400" cy="5666800"/>
          </a:xfrm>
        </p:spPr>
        <p:txBody>
          <a:bodyPr>
            <a:normAutofit/>
          </a:bodyPr>
          <a:lstStyle/>
          <a:p>
            <a:r>
              <a:rPr lang="en-US" sz="1800" dirty="0"/>
              <a:t>Determining the dynamic characteristics of the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000000"/>
                </a:solidFill>
              </a:rPr>
              <a:t>Dynamic characteristics are defined by eigenmodes and eigen frequencies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Helps with determining failure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000000"/>
                </a:solidFill>
              </a:rPr>
              <a:t>Predicts if a system or structure will experience resonance during certain loading conditions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Helps improve design to avoid failure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000000"/>
                </a:solidFill>
              </a:rPr>
              <a:t>Under dynamic loads Engineers need to make sure</a:t>
            </a:r>
            <a:r>
              <a:rPr lang="en-US" dirty="0">
                <a:solidFill>
                  <a:srgbClr val="000000"/>
                </a:solidFill>
              </a:rPr>
              <a:t> the system/structure is safe, reliable, and durable</a:t>
            </a:r>
            <a:endParaRPr lang="en-US" b="0" dirty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b="0" dirty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066" b="0" dirty="0">
              <a:solidFill>
                <a:srgbClr val="000000"/>
              </a:solidFill>
            </a:endParaRPr>
          </a:p>
          <a:p>
            <a:endParaRPr lang="en-US" sz="1600" b="0" dirty="0">
              <a:solidFill>
                <a:srgbClr val="000000"/>
              </a:solidFill>
            </a:endParaRPr>
          </a:p>
          <a:p>
            <a:endParaRPr lang="en-US" dirty="0"/>
          </a:p>
          <a:p>
            <a:endParaRPr lang="en-US" sz="1067" dirty="0">
              <a:solidFill>
                <a:srgbClr val="000000"/>
              </a:solidFill>
            </a:endParaRPr>
          </a:p>
          <a:p>
            <a:pPr lvl="2" indent="-406390">
              <a:buClr>
                <a:srgbClr val="000000"/>
              </a:buClr>
              <a:buSzPts val="1200"/>
              <a:buFont typeface="Arial"/>
              <a:buChar char="–"/>
              <a:defRPr/>
            </a:pP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CB9AD2-660F-5F47-C49C-191F4CAADBC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What is modal analysis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Free-vibration problem/eigenvalue problem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Used to determine the natural frequencies and normal modes (mode shapes)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dirty="0"/>
              <a:t>It is very important for determining whether a structure will reach or approach its natural frequency (resonance) and understanding how it will affect the structure</a:t>
            </a:r>
          </a:p>
          <a:p>
            <a:pPr marL="795847" lvl="1" indent="0">
              <a:spcBef>
                <a:spcPts val="400"/>
              </a:spcBef>
              <a:buClr>
                <a:srgbClr val="000000"/>
              </a:buClr>
              <a:buSzPts val="1400"/>
              <a:buNone/>
              <a:defRPr/>
            </a:pPr>
            <a:endParaRPr lang="en-US" sz="1600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Natural frequencies (eigen frequency)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dirty="0">
                <a:solidFill>
                  <a:srgbClr val="000000"/>
                </a:solidFill>
              </a:rPr>
              <a:t>The frequency at which a system tends to oscillate in the absence of any driving or damping force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dirty="0">
                <a:solidFill>
                  <a:srgbClr val="000000"/>
                </a:solidFill>
              </a:rPr>
              <a:t>Mass and stiffness determine this value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Mode shapes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dirty="0">
                <a:solidFill>
                  <a:srgbClr val="000000"/>
                </a:solidFill>
              </a:rPr>
              <a:t>The motion patterns of a system oscillating at its natural frequency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dirty="0">
                <a:solidFill>
                  <a:srgbClr val="000000"/>
                </a:solidFill>
              </a:rPr>
              <a:t>Pattern of deformation the structure has when subject to a particular natural frequency during vibration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dirty="0">
                <a:solidFill>
                  <a:srgbClr val="000000"/>
                </a:solidFill>
              </a:rPr>
              <a:t>Each natural frequency has its own mode shape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kumimoji="0" lang="en-US" sz="1533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933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89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BEBC8-0EA9-39FF-08DD-50CF2874C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CDFF61-FEAA-C22C-AEAD-D4396D888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968A74F-FB50-AE3A-B14A-8D4083E0686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Direct </a:t>
            </a:r>
            <a:r>
              <a:rPr lang="en-US" sz="1800" dirty="0">
                <a:solidFill>
                  <a:srgbClr val="000000"/>
                </a:solidFill>
              </a:rPr>
              <a:t>Time integration Results </a:t>
            </a:r>
            <a:endParaRPr lang="en-US" sz="113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Similar to Tony’s results and Samy’s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Little displacement over the time period during loading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Similar to modes 2 and 3 at 0.05 time increment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67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Frequency around 12 Hz</a:t>
            </a: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3" name="Picture 2" descr="A colorful object in the sky&#10;&#10;AI-generated content may be incorrect.">
            <a:extLst>
              <a:ext uri="{FF2B5EF4-FFF2-40B4-BE49-F238E27FC236}">
                <a16:creationId xmlns:a16="http://schemas.microsoft.com/office/drawing/2014/main" id="{D56C1449-A6B1-1C72-0959-51BEF4AC9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49" y="2697782"/>
            <a:ext cx="6071365" cy="3487358"/>
          </a:xfrm>
          <a:prstGeom prst="rect">
            <a:avLst/>
          </a:prstGeom>
        </p:spPr>
      </p:pic>
      <p:pic>
        <p:nvPicPr>
          <p:cNvPr id="7" name="Picture 6" descr="A graph of a graph with a line&#10;&#10;AI-generated content may be incorrect.">
            <a:extLst>
              <a:ext uri="{FF2B5EF4-FFF2-40B4-BE49-F238E27FC236}">
                <a16:creationId xmlns:a16="http://schemas.microsoft.com/office/drawing/2014/main" id="{FBA8D39E-9BB0-15B5-B992-20046E8A7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341" y="3429000"/>
            <a:ext cx="5280710" cy="215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80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58B3E-6B22-1EFD-DE8D-76F7F7FD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691C2C-A35B-A65A-52AD-0E96EE7EA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370DFA-C64E-76A3-D1DC-9CCC82CCE2C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6866626" cy="5666800"/>
          </a:xfrm>
        </p:spPr>
        <p:txBody>
          <a:bodyPr>
            <a:normAutofit fontScale="92500" lnSpcReduction="20000"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Statically vs. Dynamics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700" dirty="0">
                <a:solidFill>
                  <a:srgbClr val="000000"/>
                </a:solidFill>
              </a:rPr>
              <a:t>Static assumptions is sometimes efficient when: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700" dirty="0">
                <a:solidFill>
                  <a:srgbClr val="000000"/>
                </a:solidFill>
              </a:rPr>
              <a:t>Quasi static loads are due to dynamic phenomena but remain constant for long periods of time (loads remain constant)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700" dirty="0">
                <a:solidFill>
                  <a:srgbClr val="000000"/>
                </a:solidFill>
              </a:rPr>
              <a:t>Damping forces are negligible compared to the applied loads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700" dirty="0">
                <a:solidFill>
                  <a:srgbClr val="000000"/>
                </a:solidFill>
              </a:rPr>
              <a:t>Structural system can be subject to loads that vary over time </a:t>
            </a:r>
          </a:p>
          <a:p>
            <a:pPr lvl="3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700" dirty="0">
                <a:solidFill>
                  <a:srgbClr val="000000"/>
                </a:solidFill>
              </a:rPr>
              <a:t>Need to look at the characteristic time to determine if the load is static or dynamic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700" dirty="0">
                <a:solidFill>
                  <a:srgbClr val="000000"/>
                </a:solidFill>
              </a:rPr>
              <a:t>Ex. of when to use static (budlings or bridges)</a:t>
            </a:r>
          </a:p>
          <a:p>
            <a:pPr marL="1405431" lvl="2" indent="0">
              <a:spcBef>
                <a:spcPts val="400"/>
              </a:spcBef>
              <a:buClr>
                <a:srgbClr val="000000"/>
              </a:buClr>
              <a:buSzPts val="1400"/>
              <a:buNone/>
              <a:defRPr/>
            </a:pPr>
            <a:endParaRPr lang="en-US" sz="1700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700" dirty="0">
                <a:solidFill>
                  <a:srgbClr val="000000"/>
                </a:solidFill>
              </a:rPr>
              <a:t>Why dynamics: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700" dirty="0">
                <a:solidFill>
                  <a:srgbClr val="000000"/>
                </a:solidFill>
              </a:rPr>
              <a:t>A structure that is undergoing dynamic loading responds differently then a system undergoing static loading (loads change)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700" dirty="0">
                <a:solidFill>
                  <a:srgbClr val="000000"/>
                </a:solidFill>
              </a:rPr>
              <a:t>Forces and damping affect response of structure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700" dirty="0">
                <a:solidFill>
                  <a:srgbClr val="000000"/>
                </a:solidFill>
              </a:rPr>
              <a:t>Helps with quantifying the dynamic characteristics of structures and enables prediction of responses of structures to dynamic environments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700" dirty="0">
                <a:solidFill>
                  <a:srgbClr val="000000"/>
                </a:solidFill>
              </a:rPr>
              <a:t>Resonance of time-dependent behaviors affect the structure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700" dirty="0">
                <a:solidFill>
                  <a:srgbClr val="000000"/>
                </a:solidFill>
              </a:rPr>
              <a:t>Need to analyze and understand excessive vibration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dirty="0">
              <a:solidFill>
                <a:srgbClr val="000000"/>
              </a:solidFill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kumimoji="0" lang="en-US" sz="1533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933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Why should we use dynamic analysis in addition to static?">
            <a:extLst>
              <a:ext uri="{FF2B5EF4-FFF2-40B4-BE49-F238E27FC236}">
                <a16:creationId xmlns:a16="http://schemas.microsoft.com/office/drawing/2014/main" id="{957D9B09-4402-B4F6-35D1-199D760A0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5" y="2932981"/>
            <a:ext cx="4376913" cy="138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71F962-753A-2787-65A1-877099D2EE51}"/>
              </a:ext>
            </a:extLst>
          </p:cNvPr>
          <p:cNvSpPr txBox="1"/>
          <p:nvPr/>
        </p:nvSpPr>
        <p:spPr>
          <a:xfrm>
            <a:off x="7631502" y="4687019"/>
            <a:ext cx="4175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3"/>
              </a:rPr>
              <a:t>https://functionbay.com/en/technical-tip/single/259</a:t>
            </a: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418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3817E-142D-45F2-37B9-5F7258C6D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73F814-A736-D852-11DD-4ABDC884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77B7BA-F8E9-C951-BC07-7A72F007838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What is the role of modal analysis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Used to determine the natural frequencies and normal modes (mode shapes)</a:t>
            </a:r>
            <a:endParaRPr lang="en-US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To assess dynamic interactions with another structural component (acoustics, vibrations, and shock in system)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To verify stiffness requirements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Design change evaluations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To ensure the frequency of the structure does not operate near resonance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dirty="0">
                <a:solidFill>
                  <a:srgbClr val="000000"/>
                </a:solidFill>
              </a:rPr>
              <a:t>Excessive vibration can cause structural failure due to high dynamic stresses (ex. Turbine blades)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To detect damage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kumimoji="0" lang="en-US" sz="1533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933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What Is Modal Analysis and How is It Interpreted - Mechead.com">
            <a:extLst>
              <a:ext uri="{FF2B5EF4-FFF2-40B4-BE49-F238E27FC236}">
                <a16:creationId xmlns:a16="http://schemas.microsoft.com/office/drawing/2014/main" id="{671673BB-1806-A939-4862-4DA23B5F3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244" y="960406"/>
            <a:ext cx="4793914" cy="433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784B31-8CBB-0677-E519-296D8A52E91E}"/>
              </a:ext>
            </a:extLst>
          </p:cNvPr>
          <p:cNvSpPr txBox="1"/>
          <p:nvPr/>
        </p:nvSpPr>
        <p:spPr>
          <a:xfrm>
            <a:off x="7251940" y="5375294"/>
            <a:ext cx="4793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hlinkClick r:id="rId3"/>
              </a:rPr>
              <a:t>https://www.mechead.com/ansys-modal-analysis/</a:t>
            </a: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406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2E90F-C042-7051-EA8D-7BDFBA44E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3AB46F-C2C6-0117-C13A-0213A6B66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4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34327A-C448-8279-FB49-23C87237701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Dynamic transient direct time integration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533" dirty="0">
                <a:solidFill>
                  <a:srgbClr val="000000"/>
                </a:solidFill>
              </a:rPr>
              <a:t>Modal dynamic transient analysis is the response of linear structures to loads that vary as a function over time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533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Discretized the spatial domain using finite elements, and integrated equation of motions directly</a:t>
            </a:r>
            <a:r>
              <a:rPr lang="en-US" sz="1533" dirty="0">
                <a:solidFill>
                  <a:srgbClr val="000000"/>
                </a:solidFill>
              </a:rPr>
              <a:t>y from loading time history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533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Solves nodal displacements</a:t>
            </a:r>
            <a:r>
              <a:rPr lang="en-US" sz="1533" dirty="0">
                <a:solidFill>
                  <a:srgbClr val="000000"/>
                </a:solidFill>
              </a:rPr>
              <a:t>, velocities, stresses…. As functions over time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533" dirty="0">
                <a:solidFill>
                  <a:srgbClr val="000000"/>
                </a:solidFill>
              </a:rPr>
              <a:t>Pros: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400" dirty="0">
                <a:solidFill>
                  <a:srgbClr val="000000"/>
                </a:solidFill>
              </a:rPr>
              <a:t>Predict structural behavior due to time-varying excitation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400" dirty="0">
                <a:solidFill>
                  <a:srgbClr val="000000"/>
                </a:solidFill>
              </a:rPr>
              <a:t>Transient load excitations explicitly defined in the time domain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400" dirty="0">
                <a:solidFill>
                  <a:srgbClr val="000000"/>
                </a:solidFill>
              </a:rPr>
              <a:t>Allows definitions of applied force and/or enforced motions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400" dirty="0">
                <a:solidFill>
                  <a:srgbClr val="000000"/>
                </a:solidFill>
              </a:rPr>
              <a:t>Can model nonlinear behavior  </a:t>
            </a:r>
            <a:endParaRPr lang="en-US" sz="800" dirty="0">
              <a:solidFill>
                <a:srgbClr val="000000"/>
              </a:solidFill>
            </a:endParaRP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533" dirty="0">
                <a:solidFill>
                  <a:srgbClr val="000000"/>
                </a:solidFill>
              </a:rPr>
              <a:t>Cons</a:t>
            </a:r>
            <a:r>
              <a:rPr kumimoji="0" lang="en-US" sz="15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400" dirty="0">
                <a:solidFill>
                  <a:srgbClr val="000000"/>
                </a:solidFill>
              </a:rPr>
              <a:t>Expensive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Takes a long time, for a linear system may need to solve problem using modal dynamics</a:t>
            </a: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96F934B-049E-11F8-7A8E-8F184FDAD5FC}"/>
              </a:ext>
            </a:extLst>
          </p:cNvPr>
          <p:cNvSpPr txBox="1">
            <a:spLocks/>
          </p:cNvSpPr>
          <p:nvPr/>
        </p:nvSpPr>
        <p:spPr>
          <a:xfrm>
            <a:off x="5913122" y="883527"/>
            <a:ext cx="5994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063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97923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4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1800" kern="0" dirty="0">
                <a:solidFill>
                  <a:srgbClr val="000000"/>
                </a:solidFill>
              </a:rPr>
              <a:t>Modal Transient solution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266" kern="0" dirty="0">
                <a:solidFill>
                  <a:srgbClr val="000000"/>
                </a:solidFill>
              </a:rPr>
              <a:t>Uses modal shapes to determine the response of the system – shapes define dynamic characteristics of the system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266" kern="0" dirty="0">
                <a:solidFill>
                  <a:srgbClr val="000000"/>
                </a:solidFill>
              </a:rPr>
              <a:t>Mode shapes are found from frequency analysis 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266" kern="0" dirty="0">
                <a:solidFill>
                  <a:srgbClr val="000000"/>
                </a:solidFill>
              </a:rPr>
              <a:t>Overcomes pitfalls of dynamic transient direct time integration </a:t>
            </a:r>
          </a:p>
          <a:p>
            <a:pPr lvl="2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133" kern="0" dirty="0">
                <a:solidFill>
                  <a:srgbClr val="000000"/>
                </a:solidFill>
              </a:rPr>
              <a:t>Faster</a:t>
            </a:r>
          </a:p>
          <a:p>
            <a:pPr lvl="2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133" kern="0" dirty="0">
                <a:solidFill>
                  <a:srgbClr val="000000"/>
                </a:solidFill>
              </a:rPr>
              <a:t>Less expensive </a:t>
            </a:r>
          </a:p>
          <a:p>
            <a:pPr lvl="2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133" kern="0" dirty="0">
                <a:solidFill>
                  <a:srgbClr val="000000"/>
                </a:solidFill>
              </a:rPr>
              <a:t>Simpler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266" kern="0" dirty="0">
                <a:solidFill>
                  <a:srgbClr val="000000"/>
                </a:solidFill>
              </a:rPr>
              <a:t>May be convenient to use less modes in linear transient dynamic formulation 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266" kern="0" dirty="0">
                <a:solidFill>
                  <a:srgbClr val="000000"/>
                </a:solidFill>
              </a:rPr>
              <a:t>Calculates system response as a linear combination of these modes 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266" kern="0" dirty="0">
                <a:solidFill>
                  <a:srgbClr val="000000"/>
                </a:solidFill>
              </a:rPr>
              <a:t>3 simplifications:</a:t>
            </a:r>
          </a:p>
          <a:p>
            <a:pPr lvl="2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000000"/>
                </a:solidFill>
              </a:rPr>
              <a:t>Only a selected number of modes (based on natural frequency and environment) are used to speed up analysis</a:t>
            </a:r>
          </a:p>
          <a:p>
            <a:pPr lvl="3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866" kern="0" dirty="0">
                <a:solidFill>
                  <a:srgbClr val="000000"/>
                </a:solidFill>
              </a:rPr>
              <a:t>High frequency modes can be ignored if they don’t affect the expected service range</a:t>
            </a:r>
          </a:p>
          <a:p>
            <a:pPr lvl="2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133" kern="0" dirty="0">
                <a:solidFill>
                  <a:srgbClr val="000000"/>
                </a:solidFill>
              </a:rPr>
              <a:t>Use the Newmark-beta method to reduce number of equations that need to be solved </a:t>
            </a:r>
          </a:p>
          <a:p>
            <a:pPr lvl="2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133" kern="0" dirty="0">
                <a:solidFill>
                  <a:srgbClr val="000000"/>
                </a:solidFill>
              </a:rPr>
              <a:t>Mapping resonance as linear combination of system of modes</a:t>
            </a:r>
          </a:p>
          <a:p>
            <a:pPr lvl="2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en-US" sz="1133" kern="0" dirty="0">
              <a:solidFill>
                <a:srgbClr val="000000"/>
              </a:solidFill>
            </a:endParaRPr>
          </a:p>
          <a:p>
            <a:pPr marL="1430831" lvl="2" indent="0">
              <a:buClr>
                <a:srgbClr val="000000"/>
              </a:buClr>
              <a:buNone/>
              <a:defRPr/>
            </a:pPr>
            <a:endParaRPr lang="en-US" sz="1133" kern="0" dirty="0">
              <a:solidFill>
                <a:srgbClr val="000000"/>
              </a:solidFill>
            </a:endParaRPr>
          </a:p>
          <a:p>
            <a:pPr marL="812780" lvl="1" indent="0">
              <a:buClr>
                <a:srgbClr val="000000"/>
              </a:buClr>
              <a:buFont typeface="Arial"/>
              <a:buNone/>
              <a:defRPr/>
            </a:pPr>
            <a:endParaRPr lang="en-US" sz="12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96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BE799-CAC5-52E1-DBBF-EEF901BC6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CB0995-3B47-78A9-A339-BBD421155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5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9AB2AC-C169-3A84-4FDB-487C4FBB6A2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Forced vibration response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Mechanical vibration is the motion of a particle or body which oscillates about a position of equilibrium.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Time interval full cycle of motion = period of the vibration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Maximum displacement of the system from equilibrium = amplitude of vibration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Forced vibrations occur when a system is subjected to a periodic force or a periodic displacement of a support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dirty="0">
                <a:solidFill>
                  <a:srgbClr val="000000"/>
                </a:solidFill>
              </a:rPr>
              <a:t>Ex. Sinusoidal load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Caused by changing force </a:t>
            </a:r>
          </a:p>
          <a:p>
            <a:pPr marL="1219170" marR="0" lvl="1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</a:rPr>
              <a:t>Response is split into initial transient + steady state response</a:t>
            </a:r>
          </a:p>
          <a:p>
            <a:pPr marL="795847" lvl="1" indent="0">
              <a:spcBef>
                <a:spcPts val="400"/>
              </a:spcBef>
              <a:buClr>
                <a:srgbClr val="000000"/>
              </a:buClr>
              <a:buSzPts val="1400"/>
              <a:buNone/>
              <a:defRPr/>
            </a:pPr>
            <a:endParaRPr kumimoji="0" lang="en-US" sz="1533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kumimoji="0" lang="en-US" sz="1533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933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455F1FE-9FD9-15A0-B7F4-5AB3A0356EF2}"/>
              </a:ext>
            </a:extLst>
          </p:cNvPr>
          <p:cNvSpPr txBox="1">
            <a:spLocks/>
          </p:cNvSpPr>
          <p:nvPr/>
        </p:nvSpPr>
        <p:spPr>
          <a:xfrm>
            <a:off x="6197602" y="883527"/>
            <a:ext cx="5994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063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97923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4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1800" kern="0" dirty="0">
                <a:solidFill>
                  <a:srgbClr val="000000"/>
                </a:solidFill>
              </a:rPr>
              <a:t>Role of steady state dynamic analysis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533" kern="0" dirty="0">
                <a:solidFill>
                  <a:srgbClr val="000000"/>
                </a:solidFill>
              </a:rPr>
              <a:t>Used to predict how system will respond to continuous oscillating forces at various frequencies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533" kern="0" dirty="0">
                <a:solidFill>
                  <a:srgbClr val="000000"/>
                </a:solidFill>
              </a:rPr>
              <a:t>Calculates steady-state amplitude of displacements, velocity, and stress under loading without solving full time interval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533" kern="0" dirty="0">
                <a:solidFill>
                  <a:srgbClr val="000000"/>
                </a:solidFill>
              </a:rPr>
              <a:t>Helps: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</a:rPr>
              <a:t>Identify vibrations across frequencies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</a:rPr>
              <a:t>Find where and if resonance occurs under operating conditions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</a:rPr>
              <a:t>With design to avoid excessive vibration/fatigue failures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1533" kern="0" dirty="0">
              <a:solidFill>
                <a:srgbClr val="000000"/>
              </a:solidFill>
            </a:endParaRP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endParaRPr lang="en-US" kern="0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kern="0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1533" b="1" kern="0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933" kern="0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812780" lvl="1" indent="0">
              <a:buClr>
                <a:srgbClr val="000000"/>
              </a:buClr>
              <a:buFont typeface="Arial"/>
              <a:buNone/>
              <a:defRPr/>
            </a:pPr>
            <a:endParaRPr lang="en-US" sz="12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041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A710F-1F1A-A0D5-8E65-669EB576B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2AD502-E6FD-AA46-8F5B-F303C23C6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F18FEB-B7BB-F091-7928-37DAB2B889F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Setup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Aluminum Reflector – Al 6061-T6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Steel beams – AISI 4130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Shell thickness</a:t>
            </a:r>
            <a:r>
              <a:rPr lang="en-US" sz="1400" dirty="0">
                <a:solidFill>
                  <a:srgbClr val="000000"/>
                </a:solidFill>
              </a:rPr>
              <a:t> – 0.01 m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Max diameter – 0.8 m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Height – 0.1 m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Supported by 4 steel beams – 90˚ midway thru height 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400" dirty="0">
                <a:solidFill>
                  <a:srgbClr val="000000"/>
                </a:solidFill>
              </a:rPr>
              <a:t>Need to find vertex of base attachment point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Cross section – 0.01 m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</a:rPr>
              <a:t>Damping of 3%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1533" dirty="0">
              <a:solidFill>
                <a:srgbClr val="000000"/>
              </a:solidFill>
            </a:endParaRPr>
          </a:p>
          <a:p>
            <a:pPr marL="795847" lvl="1" indent="0">
              <a:spcBef>
                <a:spcPts val="400"/>
              </a:spcBef>
              <a:buClr>
                <a:srgbClr val="000000"/>
              </a:buClr>
              <a:buSzPts val="1400"/>
              <a:buNone/>
              <a:defRPr/>
            </a:pPr>
            <a:endParaRPr lang="en-US" sz="1533" dirty="0">
              <a:solidFill>
                <a:srgbClr val="000000"/>
              </a:solidFill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Geometry of reflector shown to the right, using parabola equation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endParaRPr lang="en-US" sz="933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3" name="Picture 2" descr="A blue screen with lines and dots&#10;&#10;AI-generated content may be incorrect.">
            <a:extLst>
              <a:ext uri="{FF2B5EF4-FFF2-40B4-BE49-F238E27FC236}">
                <a16:creationId xmlns:a16="http://schemas.microsoft.com/office/drawing/2014/main" id="{BAE406C3-D2AB-C548-6D10-2C90D61BB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4" r="31888"/>
          <a:stretch/>
        </p:blipFill>
        <p:spPr>
          <a:xfrm>
            <a:off x="7286444" y="1056861"/>
            <a:ext cx="4600756" cy="461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60F6-E3B0-159C-876B-2D7195198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938757-A21F-65BE-E612-CAFDF3E6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286593-2C89-4D8D-0A69-EFAA306E535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Setup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800" dirty="0">
                <a:solidFill>
                  <a:srgbClr val="000000"/>
                </a:solidFill>
              </a:rPr>
              <a:t>Arc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533" dirty="0">
                <a:solidFill>
                  <a:srgbClr val="000000"/>
                </a:solidFill>
              </a:rPr>
              <a:t>Max radius = 0.4 m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533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Max height = 0.1m</a:t>
            </a:r>
          </a:p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800" dirty="0">
                <a:solidFill>
                  <a:srgbClr val="000000"/>
                </a:solidFill>
              </a:rPr>
              <a:t>Beams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kumimoji="0" lang="en-US" sz="1266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Vertex at origin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266" dirty="0">
                <a:solidFill>
                  <a:srgbClr val="000000"/>
                </a:solidFill>
              </a:rPr>
              <a:t>4 points for wire schematic </a:t>
            </a:r>
          </a:p>
          <a:p>
            <a:pPr lvl="2" fontAlgn="base">
              <a:lnSpc>
                <a:spcPts val="127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(0.2,0.219627,0)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lvl="2" fontAlgn="base">
              <a:lnSpc>
                <a:spcPts val="127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(-0.2,0.219627,0)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lvl="2" fontAlgn="base">
              <a:lnSpc>
                <a:spcPts val="127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(0,0.219627,0.2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​)</a:t>
            </a:r>
          </a:p>
          <a:p>
            <a:pPr lvl="2" fontAlgn="base">
              <a:lnSpc>
                <a:spcPts val="127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(0,0.219627,-0.2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algn="l" rtl="0" fontAlgn="base">
              <a:lnSpc>
                <a:spcPts val="2025"/>
              </a:lnSpc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Material properties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6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 6061</a:t>
            </a:r>
            <a:r>
              <a:rPr lang="en-US" sz="1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lvl="2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267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Density = 2700 kg/m^3</a:t>
            </a:r>
            <a:r>
              <a:rPr lang="en-US" sz="1267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lvl="2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267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= 68.8 </a:t>
            </a:r>
            <a:r>
              <a:rPr lang="en-US" sz="1267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Gpa</a:t>
            </a:r>
            <a:r>
              <a:rPr lang="en-US" sz="1267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=68.8 e9 Pa</a:t>
            </a:r>
            <a:r>
              <a:rPr lang="en-US" sz="1267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lvl="2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267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= 0.33</a:t>
            </a:r>
            <a:r>
              <a:rPr lang="en-US" sz="1267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  <a:endParaRPr lang="en-US" sz="1400" b="0" i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- AISI 4130</a:t>
            </a:r>
            <a:r>
              <a:rPr lang="en-US" sz="1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lvl="2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267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Density = 8000 kg/m^3</a:t>
            </a:r>
            <a:r>
              <a:rPr lang="en-US" sz="1267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lvl="2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267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= 205 </a:t>
            </a:r>
            <a:r>
              <a:rPr lang="en-US" sz="1267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Gpa</a:t>
            </a:r>
            <a:r>
              <a:rPr lang="en-US" sz="1267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205 e9 Pa</a:t>
            </a:r>
            <a:r>
              <a:rPr lang="en-US" sz="1267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lvl="2" fontAlgn="base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267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= 0.3</a:t>
            </a:r>
            <a:r>
              <a:rPr lang="en-US" sz="1267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5" name="Picture 4" descr="A white object with yellow lines&#10;&#10;AI-generated content may be incorrect.">
            <a:extLst>
              <a:ext uri="{FF2B5EF4-FFF2-40B4-BE49-F238E27FC236}">
                <a16:creationId xmlns:a16="http://schemas.microsoft.com/office/drawing/2014/main" id="{1A23B607-D314-A3AE-0A38-CF4B22E87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" r="15331"/>
          <a:stretch/>
        </p:blipFill>
        <p:spPr>
          <a:xfrm>
            <a:off x="3933646" y="1000664"/>
            <a:ext cx="5038101" cy="2600106"/>
          </a:xfrm>
          <a:prstGeom prst="rect">
            <a:avLst/>
          </a:prstGeom>
        </p:spPr>
      </p:pic>
      <p:pic>
        <p:nvPicPr>
          <p:cNvPr id="8" name="Picture 7" descr="A blue background with white dots and yellow dots&#10;&#10;AI-generated content may be incorrect.">
            <a:extLst>
              <a:ext uri="{FF2B5EF4-FFF2-40B4-BE49-F238E27FC236}">
                <a16:creationId xmlns:a16="http://schemas.microsoft.com/office/drawing/2014/main" id="{4212B33D-6451-6D54-C09A-6EAD5045B4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6229" r="34953" b="29944"/>
          <a:stretch/>
        </p:blipFill>
        <p:spPr>
          <a:xfrm>
            <a:off x="5648522" y="4000122"/>
            <a:ext cx="1834551" cy="2150853"/>
          </a:xfrm>
          <a:prstGeom prst="rect">
            <a:avLst/>
          </a:prstGeom>
        </p:spPr>
      </p:pic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72D7420-1288-50C9-DA18-35CB8F29C9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783" y="2024836"/>
            <a:ext cx="2558895" cy="338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93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203E2-D21D-7BEF-680E-F538DFADF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7AB791-1A4A-5849-807C-15515F330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58E254-EDDA-5133-2BA9-956F1050DAD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883527"/>
            <a:ext cx="5994400" cy="5666800"/>
          </a:xfrm>
        </p:spPr>
        <p:txBody>
          <a:bodyPr>
            <a:normAutofit/>
          </a:bodyPr>
          <a:lstStyle/>
          <a:p>
            <a:pPr marL="609585" marR="0" lvl="0" indent="-42332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Abaqus – Setup</a:t>
            </a:r>
            <a:endParaRPr lang="en-US" sz="113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steel beams were translated by -.07 under the reflector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Shell section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homogenous 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Thickness = 0.01m</a:t>
            </a:r>
          </a:p>
          <a:p>
            <a:pPr lvl="1" indent="-423323">
              <a:spcBef>
                <a:spcPts val="400"/>
              </a:spcBef>
              <a:buClr>
                <a:srgbClr val="000000"/>
              </a:buClr>
              <a:buSzPts val="1400"/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Beam radius = 0.005</a:t>
            </a:r>
          </a:p>
          <a:p>
            <a:pPr lvl="2" indent="-423323">
              <a:spcBef>
                <a:spcPts val="400"/>
              </a:spcBef>
              <a:buClr>
                <a:srgbClr val="000000"/>
              </a:buClr>
              <a:buSzPts val="1400"/>
              <a:defRPr/>
            </a:pPr>
            <a:r>
              <a:rPr lang="en-US" sz="1267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5x0.005 = 0.025</a:t>
            </a:r>
          </a:p>
          <a:p>
            <a:pPr marL="812780" marR="0" lvl="1" indent="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tabLst/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3" name="Picture 2" descr="A blue and yellow object&#10;&#10;AI-generated content may be incorrect.">
            <a:extLst>
              <a:ext uri="{FF2B5EF4-FFF2-40B4-BE49-F238E27FC236}">
                <a16:creationId xmlns:a16="http://schemas.microsoft.com/office/drawing/2014/main" id="{F2C402D6-BC32-6EA3-E7A1-0B12E60EA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126" y="1832757"/>
            <a:ext cx="5716438" cy="30033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BF3D80-3395-F175-B3F1-D5F57F4B4A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38"/>
          <a:stretch/>
        </p:blipFill>
        <p:spPr>
          <a:xfrm>
            <a:off x="4865299" y="5271714"/>
            <a:ext cx="7079411" cy="505872"/>
          </a:xfrm>
          <a:prstGeom prst="rect">
            <a:avLst/>
          </a:prstGeom>
        </p:spPr>
      </p:pic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E06040E-0D8B-C0A8-F4C6-C4D682B24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06" y="2848653"/>
            <a:ext cx="2493898" cy="342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265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0BBF479F-545E-4804-8C08-A9927D26A7DA}" vid="{7700EE42-B345-4EDE-ADF8-D3CA5A33478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1431</Words>
  <Application>Microsoft Office PowerPoint</Application>
  <PresentationFormat>Widescreen</PresentationFormat>
  <Paragraphs>220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Theme2</vt:lpstr>
      <vt:lpstr>Dynamics Project 11 – Backup</vt:lpstr>
      <vt:lpstr>Question 1  </vt:lpstr>
      <vt:lpstr>Question 2  </vt:lpstr>
      <vt:lpstr>Question 3  </vt:lpstr>
      <vt:lpstr>Question 4  </vt:lpstr>
      <vt:lpstr>Question 5  </vt:lpstr>
      <vt:lpstr>Question 6  </vt:lpstr>
      <vt:lpstr>Question 6  </vt:lpstr>
      <vt:lpstr>Question 6  </vt:lpstr>
      <vt:lpstr>Question 6  </vt:lpstr>
      <vt:lpstr>Question 6  </vt:lpstr>
      <vt:lpstr>Question 6  </vt:lpstr>
      <vt:lpstr>Question 6  </vt:lpstr>
      <vt:lpstr>Question 6  </vt:lpstr>
      <vt:lpstr>Question 6  </vt:lpstr>
      <vt:lpstr>Question 6  </vt:lpstr>
      <vt:lpstr>Question 6  </vt:lpstr>
      <vt:lpstr>Question 6  </vt:lpstr>
      <vt:lpstr>Question 6  </vt:lpstr>
      <vt:lpstr>Question 6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Henry Glover</dc:creator>
  <cp:lastModifiedBy>Henry Glover</cp:lastModifiedBy>
  <cp:revision>2</cp:revision>
  <dcterms:created xsi:type="dcterms:W3CDTF">2025-04-26T09:03:15Z</dcterms:created>
  <dcterms:modified xsi:type="dcterms:W3CDTF">2025-04-27T00:41:50Z</dcterms:modified>
</cp:coreProperties>
</file>