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89" r:id="rId3"/>
    <p:sldId id="290" r:id="rId4"/>
    <p:sldId id="258" r:id="rId5"/>
    <p:sldId id="291" r:id="rId6"/>
    <p:sldId id="292" r:id="rId7"/>
    <p:sldId id="293" r:id="rId8"/>
    <p:sldId id="294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295" r:id="rId18"/>
    <p:sldId id="310" r:id="rId19"/>
    <p:sldId id="304" r:id="rId20"/>
    <p:sldId id="305" r:id="rId21"/>
    <p:sldId id="306" r:id="rId22"/>
    <p:sldId id="307" r:id="rId23"/>
    <p:sldId id="308" r:id="rId24"/>
    <p:sldId id="30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453" autoAdjust="0"/>
  </p:normalViewPr>
  <p:slideViewPr>
    <p:cSldViewPr snapToGrid="0">
      <p:cViewPr varScale="1">
        <p:scale>
          <a:sx n="83" d="100"/>
          <a:sy n="83" d="100"/>
        </p:scale>
        <p:origin x="390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20B89-D095-43B5-99B9-519F1AE70A82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998C9-CA62-4CF6-BDA2-568BE05E9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37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464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DF286-5572-3311-CAA7-9778CA038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71010F-991F-7825-7C12-764CA083F0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C55488-6E9C-44F5-71BE-45447FDEF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D9DBA4-C8C5-ECEB-EFE7-95A98D4D18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5280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AF55A-9995-1708-3CFD-45018E2C7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6CE4DA-DE4B-BE1A-4C31-123A7B902F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2AD87D-2E67-D100-73BB-D7C73F24E6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B1BA9-B9EC-249C-4D2F-0FC1EB5513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9616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DE9E6-7912-6101-1051-2DC2DB028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29671F-95D1-7394-C3C4-A501744B54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B8D4C6-FC5D-3811-197E-FE92C182F7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BBF66C-164C-393B-0D82-62FBEFFE4B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864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34B5B-2DCF-4A8C-3664-B3B2FAF79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38E925-A37E-BFFB-795C-A158AF1D5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F7270A-817A-CD27-185C-8286B2ADAE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BC05CF-1B2A-7F67-2877-8E9589C3B7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467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0C917-83EB-AF59-CDA8-6AEF09B40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8EC62A-BDD6-7BA9-9864-D84F91D3A0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FA4E7-427F-5B54-882D-DF9053B458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A4531-6B2A-6A27-178D-67BBD67BC9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2737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5FB57-A384-AF57-7980-DDAEB8DC9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FECB56-2306-DFAE-32B9-055622E54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AF9B4B-824F-AEB1-05C1-57A32AE14F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129245-3CF7-D5E6-FBE4-81CBC3B135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278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4C3BE-F00B-4284-B841-B63910231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C8670F-6C1E-CA5B-FD29-BBA882810E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CEEB2B-E33D-3641-6491-23988D68EF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2B290C-06CC-1272-0316-BBDEE4B84D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427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A5AA3-3242-7B5F-B688-8923C31F1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25C12A-AAEF-8787-31C2-B9FF0D7D15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7788C4-9C62-AA4D-3E87-B1904F0124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AC75D0-C4E7-F32F-7DFC-A27A164899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116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4E4AD-02D2-2E59-E092-0DC858F78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899AC1-6AE8-328F-C7E8-EF4DE8C7E0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0AB569-899C-AD57-635E-3744692BE1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A84E6F-5A1F-0083-F401-9A905125FF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939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4B8DD-82B5-D56C-B82E-E9244B8C2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5D0453-64C9-7AED-7077-025B9874A6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612BDC-ADAD-A51A-9FFE-AAB68BD6B7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3EF5C0-CD5D-82FF-EE91-CA0CB580F6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58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A140E-C849-7BC9-9AC9-077973E18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7B8803-91BC-EAA0-F9C9-017E30A495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078C87-5A0B-1FE3-F9D1-1AEDE2E06C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10E9A6-87FF-F345-74ED-58AB879ED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38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73F40-3D56-D4DE-3020-FF78D37AF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0FE1DB-6CE4-C677-8C73-22C57CD3A9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CC134-350C-57D4-5349-925BECEA8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A614F3-DD1F-CF9D-259F-675A49563C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65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53085-BFC1-8D0B-0F8E-3436ED139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9B647C-1D12-B986-CCC6-7EB925128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68EEE7-FE08-4E31-1F05-7F78A1081E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4C4BD8-D24D-5959-CAE5-38D3E58D7C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71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259C2-8427-BEAE-AD2F-B02E43E53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B3322C-3919-26B5-9CC3-C7AFD88DB7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B90708-DC67-1B87-CD61-D9BEB8F43A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2150CA-2D44-D227-31B5-5349F2E118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423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522F5-443E-97E5-3D87-0809F92AF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DC56D-F23C-E4B9-DFE2-585A63CD41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1DD8ED-79F4-E3A7-1633-F0B18BE04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1CDE29-EA54-4F82-CEFC-5478725A66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8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23175-3330-0429-477B-A9031283B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9BABB3-8E5D-DB42-50AB-F3CCC6A5E9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FE8B9A-755C-FBFD-8F20-560309FCD5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28007E-B02D-9B0F-6C45-FBC4FE4B7E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98C9-CA62-4CF6-BDA2-568BE05E90E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341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CF439-22B1-0DF5-BC5F-BDAE0E2EA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6CF502-D2A6-B0DE-CEA6-6BD1EBE27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ADD7D-40DC-23EA-2F62-320A6B8C5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54B-838F-4875-B478-01F395DED759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B9B03-9425-68A3-6C3A-DAFA63FCF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7304A-E4E8-DCDB-5D58-41CD93F8F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9D4C-81EA-4341-9E25-C665A8344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327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00B6F-49DA-4CF0-26A4-5C011BDBF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C968CE-45AA-D3EB-154F-AC05DC4ED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C415A-7167-6A63-C595-C312349A4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54B-838F-4875-B478-01F395DED759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DA96E-F535-A95F-BD9D-414F32479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555A1-DF05-89EB-1F18-3803C3A29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9D4C-81EA-4341-9E25-C665A8344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58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4761FF-BCFB-DB6F-31F8-6045C733FF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B7870B-8820-DE90-8CFF-C70E336ED0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E9811-E726-121D-C380-B1B45183A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54B-838F-4875-B478-01F395DED759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7958C-5E52-182D-389C-E3A62AA3C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D6426-0819-3321-E5E8-AD30F5AD3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9D4C-81EA-4341-9E25-C665A8344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6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body" idx="1"/>
          </p:nvPr>
        </p:nvSpPr>
        <p:spPr>
          <a:xfrm>
            <a:off x="75805" y="883568"/>
            <a:ext cx="12045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828754" lvl="2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3047924" lvl="4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913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ctrTitle"/>
          </p:nvPr>
        </p:nvSpPr>
        <p:spPr>
          <a:xfrm>
            <a:off x="914400" y="2130428"/>
            <a:ext cx="103632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1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2000" b="0">
                <a:solidFill>
                  <a:srgbClr val="000000"/>
                </a:solidFill>
              </a:defRPr>
            </a:lvl1pPr>
            <a:lvl2pPr lvl="1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325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75805" y="883568"/>
            <a:ext cx="59184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6197600" y="883568"/>
            <a:ext cx="59944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48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75805" y="883571"/>
            <a:ext cx="59184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  <p:cxnSp>
        <p:nvCxnSpPr>
          <p:cNvPr id="47" name="Google Shape;47;p6"/>
          <p:cNvCxnSpPr/>
          <p:nvPr/>
        </p:nvCxnSpPr>
        <p:spPr>
          <a:xfrm>
            <a:off x="111453" y="3729789"/>
            <a:ext cx="11948400" cy="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" name="Google Shape;48;p6"/>
          <p:cNvCxnSpPr/>
          <p:nvPr/>
        </p:nvCxnSpPr>
        <p:spPr>
          <a:xfrm>
            <a:off x="6096000" y="883568"/>
            <a:ext cx="0" cy="564560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49;p6"/>
          <p:cNvSpPr txBox="1">
            <a:spLocks noGrp="1"/>
          </p:cNvSpPr>
          <p:nvPr>
            <p:ph type="body" idx="2"/>
          </p:nvPr>
        </p:nvSpPr>
        <p:spPr>
          <a:xfrm>
            <a:off x="6197601" y="883571"/>
            <a:ext cx="5918400" cy="2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3"/>
          </p:nvPr>
        </p:nvSpPr>
        <p:spPr>
          <a:xfrm>
            <a:off x="75805" y="3704308"/>
            <a:ext cx="59184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4"/>
          </p:nvPr>
        </p:nvSpPr>
        <p:spPr>
          <a:xfrm>
            <a:off x="6197601" y="3704307"/>
            <a:ext cx="5918400" cy="2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4621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1371600" y="883568"/>
            <a:ext cx="10749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828754" lvl="2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3047924" lvl="4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964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0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1351280" y="883568"/>
            <a:ext cx="5273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2" name="Google Shape;72;p10"/>
          <p:cNvSpPr txBox="1">
            <a:spLocks noGrp="1"/>
          </p:cNvSpPr>
          <p:nvPr>
            <p:ph type="body" idx="2"/>
          </p:nvPr>
        </p:nvSpPr>
        <p:spPr>
          <a:xfrm>
            <a:off x="6725923" y="883568"/>
            <a:ext cx="54660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Google Shape;73;p10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74" name="Google Shape;74;p10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75" name="Google Shape;75;p10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9640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wo Content">
  <p:cSld name="3_Two Conte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>
            <a:off x="1341120" y="883571"/>
            <a:ext cx="52932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Google Shape;80;p11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81" name="Google Shape;81;p11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  <p:cxnSp>
        <p:nvCxnSpPr>
          <p:cNvPr id="83" name="Google Shape;83;p11"/>
          <p:cNvCxnSpPr/>
          <p:nvPr/>
        </p:nvCxnSpPr>
        <p:spPr>
          <a:xfrm>
            <a:off x="1341120" y="3729789"/>
            <a:ext cx="10718800" cy="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" name="Google Shape;84;p11"/>
          <p:cNvCxnSpPr/>
          <p:nvPr/>
        </p:nvCxnSpPr>
        <p:spPr>
          <a:xfrm>
            <a:off x="6705600" y="883568"/>
            <a:ext cx="0" cy="564560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" name="Google Shape;85;p11"/>
          <p:cNvSpPr txBox="1">
            <a:spLocks noGrp="1"/>
          </p:cNvSpPr>
          <p:nvPr>
            <p:ph type="body" idx="2"/>
          </p:nvPr>
        </p:nvSpPr>
        <p:spPr>
          <a:xfrm>
            <a:off x="6776721" y="883571"/>
            <a:ext cx="5339600" cy="2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3"/>
          </p:nvPr>
        </p:nvSpPr>
        <p:spPr>
          <a:xfrm>
            <a:off x="1341120" y="3704308"/>
            <a:ext cx="52932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7" name="Google Shape;87;p11"/>
          <p:cNvSpPr txBox="1">
            <a:spLocks noGrp="1"/>
          </p:cNvSpPr>
          <p:nvPr>
            <p:ph type="body" idx="4"/>
          </p:nvPr>
        </p:nvSpPr>
        <p:spPr>
          <a:xfrm>
            <a:off x="6776721" y="3704307"/>
            <a:ext cx="5339600" cy="2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8917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2"/>
          <p:cNvSpPr txBox="1">
            <a:spLocks noGrp="1"/>
          </p:cNvSpPr>
          <p:nvPr>
            <p:ph type="body" idx="1"/>
          </p:nvPr>
        </p:nvSpPr>
        <p:spPr>
          <a:xfrm>
            <a:off x="1991361" y="2906713"/>
            <a:ext cx="93348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800">
                <a:solidFill>
                  <a:srgbClr val="888888"/>
                </a:solidFill>
              </a:defRPr>
            </a:lvl1pPr>
            <a:lvl2pPr marL="1219170" lvl="1" indent="-304792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1" name="Google Shape;91;p12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92" name="Google Shape;92;p12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3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26FDE-DDD1-519E-65B4-6F2FF8703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438D1-1662-7BF6-4C84-36271BB9B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70FBD-9A36-8C77-CF99-33294BC90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54B-838F-4875-B478-01F395DED759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FE628-160D-5931-15F0-CC6092AB8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9CBFE-120A-2DCD-1651-AB8B74AE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9D4C-81EA-4341-9E25-C665A8344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565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60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09AFB-9169-4785-A7FD-5F994B58CB0E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183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58FFE-0C8A-2772-CE0C-C6046C17A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FE5D28-28A6-2427-06B9-E47D181E3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EDAB7-7E09-1F69-EFE5-BB03C95DC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54B-838F-4875-B478-01F395DED759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6182FC-1DFB-CDB6-D1D9-F93FE39E7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0EC2F-064C-87FC-36D7-A3CAD81AF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9D4C-81EA-4341-9E25-C665A8344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51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4BB8A-3CAA-B2C5-C417-3C4A9AC52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4003A-DB65-49F3-6EB7-3040466088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E1C0FD-D90F-A138-6C12-DF42635A1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D78321-CF48-C37C-5821-B8EE2C2E4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54B-838F-4875-B478-01F395DED759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D32DB3-4616-A7CD-5D47-3E3450B5F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2F7CA8-E038-06B0-78D2-F8F9C0E4F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9D4C-81EA-4341-9E25-C665A8344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18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929DC-9E34-FF95-ECFF-6978211A9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55A53-E080-B3DF-0FB4-99FE6861E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336F2D-9C55-C47D-377E-795C168FE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EE4CE-DB4C-CF61-6598-60CA1F47B3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29D77-5DDB-E3C4-3261-396B63AD6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A5E6F1-82F3-DD2D-4EC3-C8807795D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54B-838F-4875-B478-01F395DED759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31B18D-0F57-C129-DCF6-239CD7618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7A5F9C-F830-BEA8-951D-EE0069568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9D4C-81EA-4341-9E25-C665A8344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51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46ED0-046D-3DA3-286F-E3381F39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D3AE7C-3D5B-18FD-B679-65D07518F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54B-838F-4875-B478-01F395DED759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8076D2-CB5C-4F91-C2EB-45DC25A44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7E51BB-04F1-C8D7-5E43-8CF364615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9D4C-81EA-4341-9E25-C665A8344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654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88AB88-9803-CA3C-76E4-0A4CF5551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54B-838F-4875-B478-01F395DED759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55B2C2-A898-7B49-763F-59FA57028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17D36-B1CA-B4B4-EBF2-7E74E404A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9D4C-81EA-4341-9E25-C665A8344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79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CBE1E-A178-F2AF-5653-5061D5BDB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1414D-FD61-9CA1-DF66-6756F8043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650B4B-31F8-6209-5122-D363BB4BC1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F073D-B8D6-093A-DCF6-66379510B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54B-838F-4875-B478-01F395DED759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2AF2B-687F-8670-30EF-A765405E8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46862F-E8F5-A954-9DCB-49FF88076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9D4C-81EA-4341-9E25-C665A8344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741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C07AD-A7B7-B650-4117-2B952A276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D4875B-5AEF-CE38-BA78-A0C8BDC9EB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F30378-0A16-0AB5-18F8-AE42FA1C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BC2D76-A7BA-DEE8-6857-B90E010E2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54B-838F-4875-B478-01F395DED759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FA688B-AB5C-477B-94F3-C927EC64D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CD5A0-39AB-54A2-C435-CA5F5468C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9D4C-81EA-4341-9E25-C665A8344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923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00EF5B-AF13-ADA4-67B3-577FD96BC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76D2A-7D45-A639-76FF-E80B416A6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A8CF0-FA2F-E089-863B-CF3674E8D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8F254B-838F-4875-B478-01F395DED759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1DDC9-DC87-3AFD-8F3C-0E04439C79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AE998-04EF-4175-712E-CF01616DC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A09D4C-81EA-4341-9E25-C665A8344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1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3565" y="6550527"/>
            <a:ext cx="12192000" cy="3076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05" y="883568"/>
            <a:ext cx="12045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–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»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6B609AFB-9169-4785-A7FD-5F994B58CB0E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Google Shape;11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" y="2"/>
            <a:ext cx="2566735" cy="641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737600" y="-116906"/>
            <a:ext cx="3457965" cy="75859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/>
          <p:nvPr/>
        </p:nvSpPr>
        <p:spPr>
          <a:xfrm>
            <a:off x="0" y="3"/>
            <a:ext cx="12192000" cy="8836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pic>
        <p:nvPicPr>
          <p:cNvPr id="15" name="Google Shape;15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675" y="-153990"/>
            <a:ext cx="1272255" cy="1272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488824" y="1"/>
            <a:ext cx="1703176" cy="532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66324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reddit.com/r/aviationmaintenance/comments/c0eu0q/my_first_ever_flush_repair_project_as_a_trainee/?rdt=56519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eldguru.com/weld-quality-testing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1486E-C4F3-6E37-6D6E-50867974B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Welds Project 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99409E-3B98-16AD-E421-E3D667D09A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Henry Glover</a:t>
            </a:r>
          </a:p>
        </p:txBody>
      </p:sp>
    </p:spTree>
    <p:extLst>
      <p:ext uri="{BB962C8B-B14F-4D97-AF65-F5344CB8AC3E}">
        <p14:creationId xmlns:p14="http://schemas.microsoft.com/office/powerpoint/2010/main" val="3905980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2B015-0F1A-FD5A-6D8D-8D67EDF3B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740865-AEF4-B553-CBC8-EDD83AB95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8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BD765D-D138-4C09-3001-1C95371F5EB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</a:rPr>
              <a:t>Damage that can occur in metals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Corrosion – loss of metal from the surface by chemical action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00" dirty="0">
                <a:solidFill>
                  <a:srgbClr val="000000"/>
                </a:solidFill>
              </a:rPr>
              <a:t>Repair </a:t>
            </a:r>
          </a:p>
          <a:p>
            <a:pPr lvl="3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dirty="0">
                <a:solidFill>
                  <a:srgbClr val="000000"/>
                </a:solidFill>
              </a:rPr>
              <a:t>Mitigate corrosion root cause, remove corroded regions by removing material, and analyze modified structures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Dent – indentation of metal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00" dirty="0">
                <a:solidFill>
                  <a:srgbClr val="000000"/>
                </a:solidFill>
              </a:rPr>
              <a:t>Repair</a:t>
            </a:r>
          </a:p>
          <a:p>
            <a:pPr lvl="3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dirty="0">
                <a:solidFill>
                  <a:srgbClr val="000000"/>
                </a:solidFill>
              </a:rPr>
              <a:t>Ensure structural integrity remains, </a:t>
            </a:r>
            <a:r>
              <a:rPr lang="en-US" dirty="0" err="1">
                <a:solidFill>
                  <a:srgbClr val="000000"/>
                </a:solidFill>
              </a:rPr>
              <a:t>analyize</a:t>
            </a:r>
            <a:r>
              <a:rPr lang="en-US" dirty="0">
                <a:solidFill>
                  <a:srgbClr val="000000"/>
                </a:solidFill>
              </a:rPr>
              <a:t> for potential buckling and plastic deformation, potentially reinforce structure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Galling – break down or build up of metal surfaces due to excessive friction between two parts having relative motion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00" dirty="0">
                <a:solidFill>
                  <a:srgbClr val="000000"/>
                </a:solidFill>
              </a:rPr>
              <a:t>Repair</a:t>
            </a:r>
          </a:p>
          <a:p>
            <a:pPr lvl="3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dirty="0">
                <a:solidFill>
                  <a:srgbClr val="000000"/>
                </a:solidFill>
              </a:rPr>
              <a:t>Sand material to smoothen stress risers and determine whether the galling can lead to crack initiation points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Gouge – breakdown of a meatal surface from contact with foreign material under heavy pressure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00" dirty="0">
                <a:solidFill>
                  <a:srgbClr val="000000"/>
                </a:solidFill>
              </a:rPr>
              <a:t>Repair</a:t>
            </a:r>
          </a:p>
          <a:p>
            <a:pPr lvl="3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dirty="0">
                <a:solidFill>
                  <a:srgbClr val="000000"/>
                </a:solidFill>
              </a:rPr>
              <a:t>Sanding down material and analyzing structure treating the “gouge” as a flaw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Nick – local break or notch on edge</a:t>
            </a:r>
          </a:p>
          <a:p>
            <a:pPr marL="795847" lvl="1" indent="0">
              <a:spcBef>
                <a:spcPts val="400"/>
              </a:spcBef>
              <a:buClr>
                <a:srgbClr val="000000"/>
              </a:buClr>
              <a:buSzPts val="1400"/>
              <a:buNone/>
              <a:defRPr/>
            </a:pP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dirty="0">
              <a:solidFill>
                <a:srgbClr val="000000"/>
              </a:solidFill>
            </a:endParaRP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49AD0BE-3757-349D-0487-6F8254AE6EDA}"/>
              </a:ext>
            </a:extLst>
          </p:cNvPr>
          <p:cNvSpPr txBox="1">
            <a:spLocks/>
          </p:cNvSpPr>
          <p:nvPr/>
        </p:nvSpPr>
        <p:spPr>
          <a:xfrm>
            <a:off x="6197600" y="883527"/>
            <a:ext cx="59944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063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97923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4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Repairs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Doubler and filler method – damaged area is cut to a smooth </a:t>
            </a:r>
            <a:r>
              <a:rPr lang="en-US" sz="1200" dirty="0" err="1">
                <a:solidFill>
                  <a:srgbClr val="000000"/>
                </a:solidFill>
              </a:rPr>
              <a:t>reactangle</a:t>
            </a:r>
            <a:r>
              <a:rPr lang="en-US" sz="1200" dirty="0">
                <a:solidFill>
                  <a:srgbClr val="000000"/>
                </a:solidFill>
              </a:rPr>
              <a:t> with corner radii, doubler is riveted in place, filler is riveted into the doubler to seal the damaged area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Riveted/bolted reenforcing patch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Stop-drilling cracks to limit propagation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Doublers reinforced with metallic patches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Reinforcing damage with corrugated panels and self plugging rivets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sz="1200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sz="1200" dirty="0">
              <a:solidFill>
                <a:srgbClr val="000000"/>
              </a:solidFill>
            </a:endParaRPr>
          </a:p>
          <a:p>
            <a:pPr marL="795847" lvl="1" indent="0">
              <a:spcBef>
                <a:spcPts val="400"/>
              </a:spcBef>
              <a:buClr>
                <a:srgbClr val="000000"/>
              </a:buClr>
              <a:buSzPts val="1400"/>
              <a:buNone/>
              <a:defRPr/>
            </a:pPr>
            <a:endParaRPr lang="en-US" sz="800" kern="0" dirty="0">
              <a:solidFill>
                <a:srgbClr val="000000"/>
              </a:solidFill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kern="0" dirty="0">
              <a:solidFill>
                <a:srgbClr val="000000"/>
              </a:solidFill>
            </a:endParaRPr>
          </a:p>
        </p:txBody>
      </p:sp>
      <p:pic>
        <p:nvPicPr>
          <p:cNvPr id="2050" name="Picture 2" descr="My first ever flush repair project as a trainee Aircraft Maintenance  Technician. Used MS20426-AD4 rivets. It's not perfect but I'm satisfied. 😄  : r/aviationmaintenance">
            <a:extLst>
              <a:ext uri="{FF2B5EF4-FFF2-40B4-BE49-F238E27FC236}">
                <a16:creationId xmlns:a16="http://schemas.microsoft.com/office/drawing/2014/main" id="{B5A75F2A-E44D-C9B7-60E2-8D77EB9F4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235" y="2944483"/>
            <a:ext cx="2613804" cy="348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BF4306-BE85-CBD2-25A5-94751C6828B8}"/>
              </a:ext>
            </a:extLst>
          </p:cNvPr>
          <p:cNvSpPr txBox="1"/>
          <p:nvPr/>
        </p:nvSpPr>
        <p:spPr>
          <a:xfrm>
            <a:off x="410294" y="5997479"/>
            <a:ext cx="49975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4"/>
              </a:rPr>
              <a:t>https://www.reddit.com/r/aviationmaintenance/comments/c0eu0q/my_first_ever_flush_repair_project_as_a_trainee/?rdt=56519</a:t>
            </a:r>
            <a:r>
              <a:rPr lang="en-US" sz="1200" dirty="0"/>
              <a:t>  - IMAGE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611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8AB29-018B-55EE-8385-BEDFDA43A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510089-A3CB-E32C-0100-50A0060A7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90622C-556C-CF45-2C7F-CC041793839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</a:rPr>
              <a:t>Repair techniques are validated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Repair validation is supported through testing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Testing should demonstrate that methods and techniques of repair restore the structure to an airworthy condition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The repair must fulfill the same requirements as the parent structure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Representative damage sizes are introduced in full scale test specimens  </a:t>
            </a:r>
            <a:endParaRPr lang="en-US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Metal repair analysis considers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Flaw assessment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Fatigue assessment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Bolt analysis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Skin analysis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Demonstrates that repair restores strength to qualified config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Consider all new failure modes that could have been introduced during repair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dirty="0">
              <a:solidFill>
                <a:srgbClr val="000000"/>
              </a:solidFill>
            </a:endParaRPr>
          </a:p>
          <a:p>
            <a:pPr marL="795847" lvl="1" indent="0">
              <a:spcBef>
                <a:spcPts val="400"/>
              </a:spcBef>
              <a:buClr>
                <a:srgbClr val="000000"/>
              </a:buClr>
              <a:buSzPts val="1400"/>
              <a:buNone/>
              <a:defRPr/>
            </a:pP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203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3A632-1FF1-2688-B52B-2C3FCA602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E6DD9D-5480-F310-5AF5-0837EE547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6401A1-4FAC-044F-F84B-DB50E60C5F7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</a:rPr>
              <a:t>Additive manufacturing types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Power bed fusion – Selective laser Melting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00" dirty="0">
                <a:solidFill>
                  <a:srgbClr val="000000"/>
                </a:solidFill>
              </a:rPr>
              <a:t>Powdered material is consolidated by melting it together using a laser or electron beam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00" dirty="0">
                <a:solidFill>
                  <a:srgbClr val="000000"/>
                </a:solidFill>
              </a:rPr>
              <a:t>The powder surrounding the consolidated part acts as support material for the features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Direct energy deposition</a:t>
            </a:r>
          </a:p>
          <a:p>
            <a:pPr marL="1576881" lvl="2" indent="-171450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00" dirty="0">
                <a:solidFill>
                  <a:srgbClr val="000000"/>
                </a:solidFill>
              </a:rPr>
              <a:t>Powder or wire fed into a melt pool, then adhered to the underlying part or layers using energy source</a:t>
            </a:r>
          </a:p>
          <a:p>
            <a:pPr marL="1576881" lvl="2" indent="-171450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Automated build-up welding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Sheet lamination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Sheets of material are stacked and laminated together to form an object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Lamination method can </a:t>
            </a:r>
            <a:r>
              <a:rPr lang="en-US" sz="1067" dirty="0">
                <a:solidFill>
                  <a:srgbClr val="000000"/>
                </a:solidFill>
              </a:rPr>
              <a:t>be</a:t>
            </a: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adhesives</a:t>
            </a:r>
            <a:r>
              <a:rPr lang="en-US" sz="1067" dirty="0">
                <a:solidFill>
                  <a:srgbClr val="000000"/>
                </a:solidFill>
              </a:rPr>
              <a:t>, chemical (plastics), ultrasonic welding, or brazing (metals)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</a:t>
            </a:r>
            <a:r>
              <a:rPr lang="en-US" sz="1067" dirty="0">
                <a:solidFill>
                  <a:srgbClr val="000000"/>
                </a:solidFill>
              </a:rPr>
              <a:t>-needed sections are cut out layer by layer and removed after the object is completed</a:t>
            </a: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537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9EB5-362C-3061-FF03-6337458DE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5A9355-A643-353E-AFB8-AF4FA1972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4AC594-2961-9643-E905-846429222F8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</a:rPr>
              <a:t>Additive manufacturing defects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Manufacturing sensitive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Surface finish and print direction can dictate part strength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Poor surface finish leads poor fatigue performance or premature wear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Warping/distortion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Rapid thermal cycles – cooling or heating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Can happen during or after printing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Material variability from one machine to another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Dimensional inaccuracies – leads to uneven layers or bonding issues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Porosity and voids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Caused by incomplete melting, poor material flow, trapped gasses – reduced strength and fatigue life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Cracks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Caused by high thermal stresses or residual stresses</a:t>
            </a: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Delamination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Improper fusion between layers</a:t>
            </a: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451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3711B-753C-E47A-998F-01D898A2E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06F0E4-F53E-B0EE-8EA6-F4B9CDC20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611F8B-673B-559C-7DB8-D61DAA8BDA7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</a:rPr>
              <a:t>Key Points AIAA paper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b="0" dirty="0"/>
              <a:t>Space requirements for additive manufacturing parts are no less than those for traditional manufacturing methods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b="0" dirty="0"/>
              <a:t>Qualification verifies both the design and the manufacturing process – repeatability can be established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b="0" dirty="0"/>
              <a:t>The manufacturing process between production and qualification hardware must be consistent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377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5AA2E-9663-171A-6C3B-5498F89CE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3E35C5-08F2-2890-2C16-594CCEFFB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8C4FD8-8334-98B0-5A54-74159F4E097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</a:rPr>
              <a:t>Why is optimization useful and how can it be used with Additive manufacturing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Optimization lets us design a part where only the load bearing sections of the parts can be kept​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non load bearing parts can be removed to reduce weight​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Often the load paths are complex, hard to build using traditional methods​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AM parts allow us to build that complex shape​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Optimization + AM allows us to significantly reduce material in a given part​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Ability to take off non load bearing sections​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This approach allows the following​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Given a structure performance requirement, we can design a part that has significantly lower weight that meets the requirement compared to traditional methods</a:t>
            </a:r>
            <a:endParaRPr lang="en-US" sz="1067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777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ECD23-EE44-B5A6-85FD-BF03A0FDC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4FB0B5-A43B-8C85-C7E2-E939E8397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Abaqus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C270F2-3044-4B54-1DEA-4E4ED16F07A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</a:t>
            </a:r>
          </a:p>
          <a:p>
            <a:pPr lvl="1"/>
            <a:r>
              <a:rPr lang="en-US" dirty="0"/>
              <a:t>Disk optimization</a:t>
            </a:r>
          </a:p>
          <a:p>
            <a:pPr lvl="1"/>
            <a:r>
              <a:rPr lang="en-US" dirty="0"/>
              <a:t>Model this using 2d- planar shell elements</a:t>
            </a:r>
          </a:p>
          <a:p>
            <a:r>
              <a:rPr lang="en-US" dirty="0"/>
              <a:t>Material Properties</a:t>
            </a:r>
          </a:p>
          <a:p>
            <a:pPr lvl="1"/>
            <a:r>
              <a:rPr lang="en-US" dirty="0"/>
              <a:t>E = 30 </a:t>
            </a:r>
            <a:r>
              <a:rPr lang="en-US" dirty="0" err="1"/>
              <a:t>Msi</a:t>
            </a:r>
            <a:r>
              <a:rPr lang="en-US" dirty="0"/>
              <a:t> = 30 e6 psi</a:t>
            </a:r>
          </a:p>
          <a:p>
            <a:pPr lvl="1"/>
            <a:r>
              <a:rPr lang="en-US" dirty="0"/>
              <a:t>Assuming steel because E= 30 </a:t>
            </a:r>
            <a:r>
              <a:rPr lang="en-US" dirty="0" err="1"/>
              <a:t>Msi</a:t>
            </a:r>
            <a:endParaRPr lang="en-US" dirty="0"/>
          </a:p>
          <a:p>
            <a:pPr lvl="2"/>
            <a:r>
              <a:rPr lang="en-US" dirty="0"/>
              <a:t>V = 0.28</a:t>
            </a:r>
          </a:p>
          <a:p>
            <a:pPr lvl="1"/>
            <a:r>
              <a:rPr lang="en-US" dirty="0"/>
              <a:t>Strength  = 120 </a:t>
            </a:r>
            <a:r>
              <a:rPr lang="en-US" dirty="0" err="1"/>
              <a:t>ksi</a:t>
            </a:r>
            <a:r>
              <a:rPr lang="en-US" dirty="0"/>
              <a:t> = 120 e3 psi</a:t>
            </a:r>
          </a:p>
          <a:p>
            <a:pPr lvl="2"/>
            <a:r>
              <a:rPr lang="en-US" dirty="0"/>
              <a:t>Testing to see how close we can get to this value</a:t>
            </a:r>
          </a:p>
          <a:p>
            <a:pPr marL="1828754" marR="0" lvl="2" indent="-397923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  <a:tabLst/>
              <a:defRPr/>
            </a:pPr>
            <a:r>
              <a:rPr kumimoji="0" lang="en-US" sz="14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Assuming F.S. is applied </a:t>
            </a:r>
          </a:p>
          <a:p>
            <a:r>
              <a:rPr lang="en-US" dirty="0"/>
              <a:t>Model</a:t>
            </a:r>
          </a:p>
          <a:p>
            <a:pPr lvl="1"/>
            <a:r>
              <a:rPr lang="en-US" dirty="0"/>
              <a:t>Center is </a:t>
            </a:r>
            <a:r>
              <a:rPr lang="en-US" dirty="0" err="1"/>
              <a:t>encastrated</a:t>
            </a:r>
            <a:endParaRPr lang="en-US" dirty="0"/>
          </a:p>
          <a:p>
            <a:pPr lvl="1"/>
            <a:r>
              <a:rPr lang="en-US" dirty="0"/>
              <a:t>Disk radius = 5 in.</a:t>
            </a:r>
          </a:p>
          <a:p>
            <a:pPr lvl="1"/>
            <a:r>
              <a:rPr lang="en-US" dirty="0"/>
              <a:t>2-point loads</a:t>
            </a:r>
          </a:p>
          <a:p>
            <a:pPr lvl="2"/>
            <a:r>
              <a:rPr lang="en-US" dirty="0"/>
              <a:t>1000 </a:t>
            </a:r>
            <a:r>
              <a:rPr lang="en-US" dirty="0" err="1"/>
              <a:t>Ibs</a:t>
            </a:r>
            <a:r>
              <a:rPr lang="en-US" dirty="0"/>
              <a:t>. to right</a:t>
            </a:r>
          </a:p>
          <a:p>
            <a:pPr lvl="2"/>
            <a:r>
              <a:rPr lang="en-US" dirty="0"/>
              <a:t>-500 </a:t>
            </a:r>
            <a:r>
              <a:rPr lang="en-US" dirty="0" err="1"/>
              <a:t>Ibs</a:t>
            </a:r>
            <a:r>
              <a:rPr lang="en-US" dirty="0"/>
              <a:t>. on bottom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dirty="0">
              <a:solidFill>
                <a:srgbClr val="000000"/>
              </a:solidFill>
            </a:endParaRPr>
          </a:p>
        </p:txBody>
      </p:sp>
      <p:pic>
        <p:nvPicPr>
          <p:cNvPr id="3074" name="Picture 2" descr="A blue circle with a red star in center&#10;&#10;AI-generated content may be incorrect.">
            <a:extLst>
              <a:ext uri="{FF2B5EF4-FFF2-40B4-BE49-F238E27FC236}">
                <a16:creationId xmlns:a16="http://schemas.microsoft.com/office/drawing/2014/main" id="{B0448B60-D789-F2F3-8B1A-8D901DF39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4" r="19611"/>
          <a:stretch/>
        </p:blipFill>
        <p:spPr bwMode="auto">
          <a:xfrm>
            <a:off x="5733692" y="2174755"/>
            <a:ext cx="3172221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45345A-2255-4D1B-41F9-7B6638798C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721" y="1566115"/>
            <a:ext cx="3026015" cy="392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52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B7208-C1AD-2094-0D15-44CF7A288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1E744D-71F4-3E53-6BFB-6F40CBECC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Abaqus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6493FFF-AD8D-8E95-59D0-F63FFE007BB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Setup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First partition is setup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Load are applied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Center in constrained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This is the setup for our first results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BF5F62-E8BF-8365-7B67-8C8EF7000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295" y="1742536"/>
            <a:ext cx="4154511" cy="371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951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FB992-6C01-B561-A27C-E8D74729B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88D39F-6D90-5927-064A-99834E0DD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Abaqus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6B2C447-A32A-BDCA-E610-46E8499075A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Results 1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ELSE and S, Mises plotted below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Max stress is significantly below 120 </a:t>
            </a:r>
            <a:r>
              <a:rPr kumimoji="0" lang="en-US" sz="12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Ksi</a:t>
            </a:r>
            <a:r>
              <a:rPr lang="en-US" sz="1200" dirty="0">
                <a:solidFill>
                  <a:srgbClr val="000000"/>
                </a:solidFill>
              </a:rPr>
              <a:t>, we are at 2.965 </a:t>
            </a:r>
            <a:r>
              <a:rPr lang="en-US" sz="1200" dirty="0" err="1">
                <a:solidFill>
                  <a:srgbClr val="000000"/>
                </a:solidFill>
              </a:rPr>
              <a:t>Ksi</a:t>
            </a:r>
            <a:endParaRPr lang="en-US" sz="1200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 lot more </a:t>
            </a:r>
            <a:r>
              <a:rPr lang="en-US" sz="1200" dirty="0">
                <a:solidFill>
                  <a:srgbClr val="000000"/>
                </a:solidFill>
              </a:rPr>
              <a:t>material to cut, this is our baseline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Strain energy appears where load is applied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9712A4-6C54-D70E-6F56-CD562B8B9A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19" y="2633931"/>
            <a:ext cx="5413228" cy="32657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E716630-8796-8818-3ECA-536BE916EA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937" y="2633931"/>
            <a:ext cx="5267444" cy="326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952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CF213-691E-1AF5-35D2-9F360DDAB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DC3C6D-3052-9986-5188-F2364A756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Abaqus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C9243C-BC14-7204-B755-65256AB06B8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Results 2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New partitions are made to cut out extra material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We see, we are still at only 8.038 </a:t>
            </a:r>
            <a:r>
              <a:rPr kumimoji="0" lang="en-US" sz="14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Ksi</a:t>
            </a:r>
            <a:r>
              <a:rPr lang="en-US" sz="1400" dirty="0">
                <a:solidFill>
                  <a:srgbClr val="000000"/>
                </a:solidFill>
              </a:rPr>
              <a:t>, still significantly below what we are allowed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FBF347-583F-C38A-387B-FD012F498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423" y="2717577"/>
            <a:ext cx="5259112" cy="32568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A5CE86-35E4-FF92-39E4-11E4875335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43" y="2717577"/>
            <a:ext cx="5248313" cy="325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32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F6B2C-3460-BF34-CAAC-7E04CA8A1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03FE3B-3A48-20C9-25E4-7246EEF2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EEA6B7-96D4-8061-642E-1B6F9BC51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3600" y="883527"/>
            <a:ext cx="5918400" cy="5666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types of welding processes exist</a:t>
            </a:r>
          </a:p>
          <a:p>
            <a:pPr lvl="1"/>
            <a:r>
              <a:rPr lang="en-US" sz="1200" dirty="0">
                <a:highlight>
                  <a:srgbClr val="FFFF00"/>
                </a:highlight>
              </a:rPr>
              <a:t>Plasma Arc welding</a:t>
            </a:r>
          </a:p>
          <a:p>
            <a:pPr lvl="2"/>
            <a:r>
              <a:rPr lang="en-US" sz="1200" dirty="0"/>
              <a:t>Constricted highly focused plasma arc is directed at weld area </a:t>
            </a:r>
          </a:p>
          <a:p>
            <a:pPr lvl="2"/>
            <a:r>
              <a:rPr lang="en-US" sz="1200" dirty="0"/>
              <a:t>Tungsten electrode tube with high velocity argon focuses into an arc region to form a hot plasma arc stream</a:t>
            </a:r>
          </a:p>
          <a:p>
            <a:pPr lvl="2"/>
            <a:r>
              <a:rPr lang="en-US" sz="1200" dirty="0"/>
              <a:t>Advantages </a:t>
            </a:r>
          </a:p>
          <a:p>
            <a:pPr lvl="3"/>
            <a:r>
              <a:rPr lang="en-US" dirty="0"/>
              <a:t>Good arc stability and quality </a:t>
            </a:r>
          </a:p>
          <a:p>
            <a:pPr lvl="3"/>
            <a:r>
              <a:rPr lang="en-US" dirty="0"/>
              <a:t>Better penetration </a:t>
            </a:r>
          </a:p>
          <a:p>
            <a:pPr lvl="3"/>
            <a:r>
              <a:rPr lang="en-US" dirty="0"/>
              <a:t>Very fast </a:t>
            </a:r>
          </a:p>
          <a:p>
            <a:pPr lvl="3"/>
            <a:r>
              <a:rPr lang="en-US" dirty="0"/>
              <a:t>Can be used to weld almost any metals</a:t>
            </a:r>
          </a:p>
          <a:p>
            <a:pPr lvl="2"/>
            <a:r>
              <a:rPr lang="en-US" sz="1200" dirty="0"/>
              <a:t>Disadvantages</a:t>
            </a:r>
          </a:p>
          <a:p>
            <a:pPr lvl="3"/>
            <a:r>
              <a:rPr lang="en-US" dirty="0"/>
              <a:t>High equipment cost</a:t>
            </a:r>
          </a:p>
          <a:p>
            <a:pPr lvl="3"/>
            <a:r>
              <a:rPr lang="en-US" dirty="0"/>
              <a:t>Larger torch size, harder to reach some joint areas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–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Arc welding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Fusion welding process coalesces metals by heat from an electric arc 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Around 10,000F, can melt any metal 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Sometimes uses filler material to increase volume and strength of weld 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Pool of molten metal is formed near the electrode tip that is then moved along the joint to solidify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Disadvantages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Problems with manual welding – weld quality, repeatability, and productivity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Generally slower and more costly than consumable electrode arc welding processes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Advantages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High quality of welds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No spatter because no fille material through arc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No flux - little to no post-weld cleaning  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endParaRPr lang="en-US" sz="1067" dirty="0">
              <a:solidFill>
                <a:srgbClr val="000000"/>
              </a:solidFill>
            </a:endParaRP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CB9AD2-660F-5F47-C49C-191F4CAADBC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Two types of welding processes</a:t>
            </a:r>
            <a:endParaRPr lang="en-US" sz="1200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–"/>
              <a:tabLst/>
              <a:defRPr/>
            </a:pPr>
            <a:r>
              <a:rPr lang="en-US" sz="1200" dirty="0">
                <a:solidFill>
                  <a:srgbClr val="000000"/>
                </a:solidFill>
                <a:highlight>
                  <a:srgbClr val="FFFF00"/>
                </a:highlight>
              </a:rPr>
              <a:t>Fusion welding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Coalescence is achieved by melting two parts to be joined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Sometimes with filler metal to fill the joint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Arc welding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Resistance spot welding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Oxyfuel gas welding</a:t>
            </a:r>
            <a:endParaRPr lang="en-US" dirty="0"/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–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Solid </a:t>
            </a:r>
            <a:r>
              <a:rPr lang="en-US" sz="1200" dirty="0">
                <a:solidFill>
                  <a:srgbClr val="000000"/>
                </a:solidFill>
                <a:highlight>
                  <a:srgbClr val="FFFF00"/>
                </a:highlight>
              </a:rPr>
              <a:t>S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tate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 welding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Heat/pressure used to achieve coalescence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No melting of base materials 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No filler metal is added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Forge welding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Diffusion welding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Friction welding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889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8EC50-742D-D5B3-6852-5E0D63BE3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DB2611-0BF0-B14D-A124-A53AE8432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Abaqus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03C7DB4-E3E9-D1AF-36C2-D93BCB5B55F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Results 3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Material is partitioned further; we are getting closer to our allowable.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Stress increases to 80.28 </a:t>
            </a:r>
            <a:r>
              <a:rPr lang="en-US" sz="1400" dirty="0" err="1">
                <a:solidFill>
                  <a:srgbClr val="000000"/>
                </a:solidFill>
              </a:rPr>
              <a:t>Ksi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No significant change in strain energy at 0.01210 Psi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9A89F4-9EC9-7ED2-8D63-684D763F5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77" y="3062382"/>
            <a:ext cx="2844560" cy="27000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3C0433-C965-BE7F-D2AB-5C1B3B19E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114" y="2474404"/>
            <a:ext cx="4625915" cy="36991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18A994-E730-1340-8B60-A35AA8D791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029" y="2474404"/>
            <a:ext cx="4290205" cy="369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653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E8E2C-5104-61B3-E2EF-1E0990969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76FF30-C83E-634B-0011-3ECE22F5B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Abaqus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ED98C6-50D9-E409-AC91-E3F8D7F4337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Final Setup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Material is portioned for the last time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Global mesh is set to 0.01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D094E4-30B8-D809-2557-B95C7E4AD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995" y="2840966"/>
            <a:ext cx="4405551" cy="24556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3FED9A-E4A2-4282-87CB-A91EB4AD29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395" y="2840966"/>
            <a:ext cx="3141847" cy="244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57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5B992-CDC7-86E9-8DE7-2C81B598B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195855-15BF-F188-9A18-2F41F8853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Abaqus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4BAC0E-05AD-52BC-50E7-867D477D88E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-21852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Results 4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Get a stress value of 102.7 </a:t>
            </a:r>
            <a:r>
              <a:rPr lang="en-US" sz="1400" dirty="0" err="1">
                <a:solidFill>
                  <a:srgbClr val="000000"/>
                </a:solidFill>
              </a:rPr>
              <a:t>Ksi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This is close enough to our 120 </a:t>
            </a:r>
            <a:r>
              <a:rPr kumimoji="0" lang="en-US" sz="14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Ksi</a:t>
            </a: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allowable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This is where I am comfortable stopping removing more material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Again, strain remains the same, unchanged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CE5A67-00AB-8C17-076A-89765F9E6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72"/>
          <a:stretch/>
        </p:blipFill>
        <p:spPr>
          <a:xfrm>
            <a:off x="832749" y="2786102"/>
            <a:ext cx="4285198" cy="36081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3AECFF-000D-41F1-350D-0F13AA7FBC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208"/>
          <a:stretch/>
        </p:blipFill>
        <p:spPr>
          <a:xfrm>
            <a:off x="7065234" y="2786102"/>
            <a:ext cx="4084691" cy="360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765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2D050-014E-C7AE-3BF5-8C4F01627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F97528-0A1B-D959-0AB9-A1AA08EB6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Abaqus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C3706EC-49FC-27BD-13D5-B172477A5C1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-21852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Conclusion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Final part looks like the image below with a 102.7 </a:t>
            </a:r>
            <a:r>
              <a:rPr lang="en-US" sz="1400" dirty="0" err="1">
                <a:solidFill>
                  <a:srgbClr val="000000"/>
                </a:solidFill>
              </a:rPr>
              <a:t>Ksi</a:t>
            </a:r>
            <a:r>
              <a:rPr lang="en-US" sz="1400" dirty="0">
                <a:solidFill>
                  <a:srgbClr val="000000"/>
                </a:solidFill>
              </a:rPr>
              <a:t> stress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We can still shave down more using an iterative optimization method, but comfortable stopping here</a:t>
            </a:r>
            <a:endParaRPr lang="en-US" sz="1400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Strain remained constant throughout different par</a:t>
            </a:r>
            <a:r>
              <a:rPr lang="en-US" sz="1400" dirty="0" err="1">
                <a:solidFill>
                  <a:srgbClr val="000000"/>
                </a:solidFill>
              </a:rPr>
              <a:t>titions</a:t>
            </a:r>
            <a:r>
              <a:rPr lang="en-US" sz="1400" dirty="0">
                <a:solidFill>
                  <a:srgbClr val="000000"/>
                </a:solidFill>
              </a:rPr>
              <a:t>  localized where the loads and center constraint was placed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4362C28-1173-7ACD-1444-069B9FD17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188" y="2720196"/>
            <a:ext cx="7702531" cy="320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886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DF56F-475E-3A40-2BE0-3936D2C37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54A9F3-231E-CAAE-8D55-A1C747EFB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 Cont.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C7E27A-0B70-280B-8EF7-563128D5E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types of welding processes exist</a:t>
            </a:r>
          </a:p>
          <a:p>
            <a:pPr lvl="1"/>
            <a:r>
              <a:rPr lang="en-US" sz="1200" dirty="0">
                <a:highlight>
                  <a:srgbClr val="FFFF00"/>
                </a:highlight>
              </a:rPr>
              <a:t>Friction Stir welding</a:t>
            </a:r>
          </a:p>
          <a:p>
            <a:pPr lvl="2"/>
            <a:r>
              <a:rPr lang="en-US" sz="1200" dirty="0"/>
              <a:t>Rotating tool is set along a joint line between two workpieces, generating friction heat and mechanically stirring the metal to form a weld</a:t>
            </a:r>
          </a:p>
          <a:p>
            <a:pPr lvl="2"/>
            <a:r>
              <a:rPr lang="en-US" sz="1200" dirty="0"/>
              <a:t>Heat is garneted by separate tool, not part </a:t>
            </a:r>
          </a:p>
          <a:p>
            <a:pPr lvl="2"/>
            <a:r>
              <a:rPr lang="en-US" sz="1200" dirty="0"/>
              <a:t>Good mechanical properties of weld, little distortion or shrinking, good weld appearance, no toxic fumes, no warping, no shielding issues</a:t>
            </a:r>
          </a:p>
          <a:p>
            <a:pPr lvl="2"/>
            <a:r>
              <a:rPr lang="en-US" sz="1200" dirty="0"/>
              <a:t>Disadvantages</a:t>
            </a:r>
          </a:p>
          <a:p>
            <a:pPr lvl="3"/>
            <a:r>
              <a:rPr lang="en-US" dirty="0"/>
              <a:t>Exit hole is produced when tool is taken out</a:t>
            </a:r>
          </a:p>
          <a:p>
            <a:pPr lvl="3"/>
            <a:r>
              <a:rPr lang="en-US" dirty="0"/>
              <a:t>Heavy duty clamping needed</a:t>
            </a:r>
          </a:p>
          <a:p>
            <a:pPr lvl="2"/>
            <a:r>
              <a:rPr lang="en-US" sz="1200" dirty="0"/>
              <a:t>Used to make heavy machinery/armament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–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Friction welding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Uses frictional heat combined with pressure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No melting occurs, no filler metal, no flux, no shielding gases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Has a narrow HAZ</a:t>
            </a:r>
          </a:p>
          <a:p>
            <a:pPr marL="1828754" marR="0" lvl="2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–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Used to join dissimilar metals </a:t>
            </a:r>
          </a:p>
          <a:p>
            <a:pPr marL="1828754" marR="0" lvl="2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–"/>
              <a:tabLst/>
              <a:defRPr/>
            </a:pPr>
            <a:r>
              <a:rPr lang="en-US" sz="1200" dirty="0">
                <a:solidFill>
                  <a:srgbClr val="000000"/>
                </a:solidFill>
              </a:rPr>
              <a:t>Used in commercial process, amenable to automation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3" indent="-406390">
              <a:buClr>
                <a:srgbClr val="000000"/>
              </a:buClr>
              <a:buSzPts val="1200"/>
              <a:defRPr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CCC409-123F-1B16-884A-4E4AA01F7CB3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–"/>
              <a:tabLst/>
              <a:defRPr/>
            </a:pPr>
            <a:r>
              <a:rPr lang="en-US" sz="1200" dirty="0">
                <a:solidFill>
                  <a:srgbClr val="000000"/>
                </a:solidFill>
                <a:highlight>
                  <a:srgbClr val="FFFF00"/>
                </a:highlight>
              </a:rPr>
              <a:t>Electron Beam welding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Fusion welding process where heat for welding is provided by a high intensity stream of electrons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Concentrated electron beam gun operates at high voltage (10-150Kv)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Beam current are low (mm)</a:t>
            </a:r>
            <a:endParaRPr lang="en-US" dirty="0"/>
          </a:p>
          <a:p>
            <a:pPr marL="1828754" marR="0" lvl="2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–"/>
              <a:tabLst/>
              <a:defRPr/>
            </a:pPr>
            <a:r>
              <a:rPr lang="en-US" sz="1200" dirty="0">
                <a:solidFill>
                  <a:srgbClr val="000000"/>
                </a:solidFill>
              </a:rPr>
              <a:t>Advantages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Has high </a:t>
            </a:r>
            <a:r>
              <a:rPr lang="en-US" dirty="0">
                <a:solidFill>
                  <a:srgbClr val="000000"/>
                </a:solidFill>
              </a:rPr>
              <a:t>quality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welds with deep narrow profiles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Limited heat affected zone with low thermal distortion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No flux or shield gases required </a:t>
            </a:r>
          </a:p>
          <a:p>
            <a:pPr marL="1828754" marR="0" lvl="2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–"/>
              <a:tabLst/>
              <a:defRPr/>
            </a:pPr>
            <a:r>
              <a:rPr lang="en-US" sz="1200" dirty="0">
                <a:solidFill>
                  <a:srgbClr val="000000"/>
                </a:solidFill>
              </a:rPr>
              <a:t>Disadvantages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Expensive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Precise alignment and joint preparation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Vacuum chamber required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Can be unsafe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–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Resistance welding 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Fusion welding processes that use heat and pressure 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Heat is generated by electrical resistance to current flow at junction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lang="en-US" sz="1200" dirty="0">
                <a:solidFill>
                  <a:srgbClr val="000000"/>
                </a:solidFill>
              </a:rPr>
              <a:t>Advantages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No filler metal needed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High production rates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Can be automated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Not a lot of skill needed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Can be repeated and is reliable </a:t>
            </a: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Disadvantages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High initial cost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Limited to lap joints </a:t>
            </a:r>
          </a:p>
          <a:p>
            <a:pPr lvl="3" indent="-406390"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rgbClr val="000000"/>
                </a:solidFill>
              </a:rPr>
              <a:t>Low strength sometimes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491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0E32E-783B-C905-F45C-4DFBA1881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7176F6-7CFA-95FD-5103-83E3C9012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72E5B9-20B9-B62B-F22F-83279738285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Weld confidence and quality control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Strength of welded joint must be checked for failure in parent material and in weld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Weld strength is dependent on electrode material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Weld material is often stronger than parent material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Parent material experiences heat effects near weld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Acceptable weld joint needs to be absent of defects and is strong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/>
              <a:t>Typically analyzed using shear force on the weld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200" dirty="0">
                <a:solidFill>
                  <a:srgbClr val="000000"/>
                </a:solidFill>
              </a:rPr>
              <a:t>NDE methods, proof testing, coupon testing 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200" dirty="0">
                <a:solidFill>
                  <a:srgbClr val="000000"/>
                </a:solidFill>
              </a:rPr>
              <a:t>Visual inspection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Conformance to dimensions</a:t>
            </a:r>
            <a:r>
              <a:rPr lang="en-US" sz="1067" dirty="0">
                <a:solidFill>
                  <a:srgbClr val="000000"/>
                </a:solidFill>
              </a:rPr>
              <a:t>, warpage, cracks, cavities, incomplete fusion, other surface defects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Issue: Only surface defects are detectable and up to the standards of the inspector </a:t>
            </a: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Nondestructive evaluation (NDE)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Perform before and after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Ultrasonic testing, radiographic testing, dye-</a:t>
            </a:r>
            <a:r>
              <a:rPr lang="en-US" sz="1067" dirty="0" err="1">
                <a:solidFill>
                  <a:srgbClr val="000000"/>
                </a:solidFill>
              </a:rPr>
              <a:t>penentrant</a:t>
            </a:r>
            <a:r>
              <a:rPr lang="en-US" sz="1067" dirty="0">
                <a:solidFill>
                  <a:srgbClr val="000000"/>
                </a:solidFill>
              </a:rPr>
              <a:t> and fluorescent penetrant tests, magnetic particle testing</a:t>
            </a: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Destructive testing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Mechanical tests - </a:t>
            </a:r>
            <a:r>
              <a:rPr lang="en-US" sz="1100" dirty="0">
                <a:solidFill>
                  <a:srgbClr val="000000"/>
                </a:solidFill>
              </a:rPr>
              <a:t>t</a:t>
            </a:r>
            <a:r>
              <a:rPr lang="en-US" sz="1100" dirty="0"/>
              <a:t>ension shear test, fillet break test, tension-shear of spot weld, peel test for spot weld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100" dirty="0">
                <a:solidFill>
                  <a:srgbClr val="000000"/>
                </a:solidFill>
              </a:rPr>
              <a:t>Coupon testing</a:t>
            </a:r>
            <a:endParaRPr lang="en-US" sz="1100" dirty="0"/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Metallurgical tests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Preparation of metallurgical specimens of weldment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Used to examine metallic structures, defects, analyze heat affected zone (HAZ)</a:t>
            </a: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dirty="0">
              <a:solidFill>
                <a:srgbClr val="000000"/>
              </a:solidFill>
            </a:endParaRPr>
          </a:p>
        </p:txBody>
      </p:sp>
      <p:pic>
        <p:nvPicPr>
          <p:cNvPr id="1026" name="Picture 2" descr="Weld Quality Testing: Visual, Physical &amp; NDT - Weld Guru">
            <a:extLst>
              <a:ext uri="{FF2B5EF4-FFF2-40B4-BE49-F238E27FC236}">
                <a16:creationId xmlns:a16="http://schemas.microsoft.com/office/drawing/2014/main" id="{BB51E87D-EF52-689A-E63E-C5214CCFD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387" y="2053087"/>
            <a:ext cx="4558902" cy="256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33B360-D08E-2DD5-600C-5E5A924ED643}"/>
              </a:ext>
            </a:extLst>
          </p:cNvPr>
          <p:cNvSpPr txBox="1"/>
          <p:nvPr/>
        </p:nvSpPr>
        <p:spPr>
          <a:xfrm>
            <a:off x="7332453" y="4692770"/>
            <a:ext cx="40429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https://weldguru.com/weld-quality-testing/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873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D245C-5224-2606-C31A-244AE4D00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EE94C1-9A2D-7C71-E826-214AF4284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FD73CF-D2D3-2D58-D477-D70FF6C1F01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Welding process variability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Material matters</a:t>
            </a:r>
            <a:r>
              <a:rPr lang="en-US" sz="1200" dirty="0">
                <a:solidFill>
                  <a:srgbClr val="000000"/>
                </a:solidFill>
              </a:rPr>
              <a:t>, effects weldability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Some metal combinations can be readily welded by one process but are difficult to weld by others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Some metals melt too easily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Metals with high thermal conductivity transfer heat away from weld – can cause problems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High thermal expansion and contraction in metal causes distortion issues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Dissimilar metals can cause problems in welding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Filler metal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Needs to be compatible with base metal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Surface conditions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Moisture can result in porosity in fusion zone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Oxides and other films on metal surfaces can prevent adequate contact and fusion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Welding can be a manual process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Introduces variability in technician performance </a:t>
            </a: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Other non-material factors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Torch speed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Welding sequence/pattern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Residual stress caused by inadequate weld or coalescence</a:t>
            </a: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Defects are hard to see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Cracks, porosity, voids, cavities that are not visible on the surface </a:t>
            </a: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394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06CB0-6C7C-A8EE-2101-B1F4A96C4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78D7B5-DBF0-5A5B-74D1-E60DF2E7A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4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1704D8-26D1-B90C-589D-19436328337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 fontScale="85000" lnSpcReduction="20000"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Weld defect types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300" dirty="0">
                <a:solidFill>
                  <a:srgbClr val="000000"/>
                </a:solidFill>
              </a:rPr>
              <a:t>Cracks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Sudden failure at any stress level depending on crack size/propagation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Caused by high stress concentrations during thermal cycling, hydrogen embrittlement, FOD, or improper technique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Surface or internal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300" dirty="0">
                <a:solidFill>
                  <a:srgbClr val="000000"/>
                </a:solidFill>
              </a:rPr>
              <a:t>Incorrect geometry conformance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Poor technique leading to improper geometry/welds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300" dirty="0">
                <a:solidFill>
                  <a:srgbClr val="000000"/>
                </a:solidFill>
              </a:rPr>
              <a:t>Overlap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molten weld pool flows beyond the weld toe without fusion, leads to weak bonding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300" dirty="0">
                <a:solidFill>
                  <a:srgbClr val="000000"/>
                </a:solidFill>
              </a:rPr>
              <a:t>Warping and distortion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Caused by uneven heating or cooling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Leads to thermal stresses which can cause dimensional inaccuracies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300" dirty="0">
                <a:solidFill>
                  <a:srgbClr val="000000"/>
                </a:solidFill>
              </a:rPr>
              <a:t>Incomplete fusion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Inadequate heat or poor technique, preventing adequate bonding between weld metal and base metal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Causes weak zones in the joint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300" dirty="0">
                <a:solidFill>
                  <a:srgbClr val="000000"/>
                </a:solidFill>
              </a:rPr>
              <a:t>Large heat affected zone (HAZ)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Not a defect but, can lead to changes in material properties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Increases in residual stresses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Reduced material characteristics – metal can be more susceptible to corrosion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300" dirty="0">
                <a:solidFill>
                  <a:srgbClr val="000000"/>
                </a:solidFill>
              </a:rPr>
              <a:t>Large residual stress concentrations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Effects strength of joint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Can be detrimental to structure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300" dirty="0">
                <a:solidFill>
                  <a:srgbClr val="000000"/>
                </a:solidFill>
              </a:rPr>
              <a:t>Cavities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Porosity – entrapment of gas bubbles during solidification, reduces strength and can lead to crack initiation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300" dirty="0">
                <a:solidFill>
                  <a:srgbClr val="000000"/>
                </a:solidFill>
              </a:rPr>
              <a:t>Voids </a:t>
            </a:r>
          </a:p>
          <a:p>
            <a:pPr marL="1405431" lvl="2" indent="0">
              <a:spcBef>
                <a:spcPts val="400"/>
              </a:spcBef>
              <a:buClr>
                <a:srgbClr val="000000"/>
              </a:buClr>
              <a:buSzPts val="1400"/>
              <a:buNone/>
              <a:defRPr/>
            </a:pPr>
            <a:endParaRPr lang="en-US" sz="1067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dirty="0">
              <a:solidFill>
                <a:srgbClr val="000000"/>
              </a:solidFill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E9801EB-1274-BF68-881B-8674D6EBC9EE}"/>
              </a:ext>
            </a:extLst>
          </p:cNvPr>
          <p:cNvSpPr txBox="1">
            <a:spLocks/>
          </p:cNvSpPr>
          <p:nvPr/>
        </p:nvSpPr>
        <p:spPr>
          <a:xfrm>
            <a:off x="6197600" y="883527"/>
            <a:ext cx="59944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063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97923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4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kern="0" dirty="0">
                <a:solidFill>
                  <a:srgbClr val="000000"/>
                </a:solidFill>
              </a:rPr>
              <a:t>Weld defect types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200" dirty="0">
                <a:solidFill>
                  <a:srgbClr val="000000"/>
                </a:solidFill>
              </a:rPr>
              <a:t>Foreign object debris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Metal shavings, dust, flux from pervious welds, environmental contaminations, work items (gloves, napkins, etc.…)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Can lead to premature cracks, interrupts the metallurgical bonds, and can reduce mechanical properties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Incorrect surface prep on base material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kern="0" dirty="0">
                <a:solidFill>
                  <a:srgbClr val="000000"/>
                </a:solidFill>
              </a:rPr>
              <a:t>Failure to properly clean, align or prepare the surfaces to be welded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Can cause defects such as cracks, porosity, improper fusion, distortion, stress concentrations, </a:t>
            </a:r>
            <a:r>
              <a:rPr kumimoji="0" lang="en-US" sz="10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etc</a:t>
            </a: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…. 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200" kern="0" dirty="0">
                <a:solidFill>
                  <a:srgbClr val="000000"/>
                </a:solidFill>
              </a:rPr>
              <a:t>Spatter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Molten material is ejected from weld pool caused by arc instability </a:t>
            </a:r>
            <a:endParaRPr lang="en-US" sz="1067" kern="0" dirty="0">
              <a:solidFill>
                <a:srgbClr val="000000"/>
              </a:solidFill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Can lead to surface imperfections </a:t>
            </a: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795847" lvl="1" indent="0">
              <a:spcBef>
                <a:spcPts val="400"/>
              </a:spcBef>
              <a:buClr>
                <a:srgbClr val="000000"/>
              </a:buClr>
              <a:buSzPts val="1400"/>
              <a:buNone/>
              <a:defRPr/>
            </a:pPr>
            <a:endParaRPr lang="en-US" sz="800" kern="0" dirty="0">
              <a:solidFill>
                <a:srgbClr val="000000"/>
              </a:solidFill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838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4F5D7-71DD-84D5-421F-D809E335E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415F27-BB5B-AB4D-2498-712B1DC33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3DA3FD-2B2F-385D-5E9A-D5397D3DE04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Should we add more weld passes?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  <a:highlight>
                  <a:srgbClr val="FFFF00"/>
                </a:highlight>
              </a:rPr>
              <a:t>NO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Adding more weld passes does not make the weld stronger it can (most likely) add more stress concentrations on the welded section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More weld passes are sometimes used for thick materials but in general it does not work like this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More weld passes can cause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Larger heat affected zone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More distortion or warping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Residual stress concentrations when overlapping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Reduce mechanical and fatigue life properties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187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4583B-A36D-DAFA-6AB8-30A094B10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FD74B2-617F-C0E4-B958-CB54756A2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D24E8F8-CED3-7D6C-F9E7-597702ABB4E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Best approach to substantiate a weld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200" dirty="0">
                <a:solidFill>
                  <a:srgbClr val="000000"/>
                </a:solidFill>
              </a:rPr>
              <a:t>Analysis and testing needed to make sure structure is airworthy 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200" dirty="0">
                <a:solidFill>
                  <a:srgbClr val="000000"/>
                </a:solidFill>
              </a:rPr>
              <a:t>This is done when a repair occurs too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200" dirty="0">
                <a:solidFill>
                  <a:srgbClr val="000000"/>
                </a:solidFill>
              </a:rPr>
              <a:t>Visual inspection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Conformance to dimensions</a:t>
            </a:r>
            <a:r>
              <a:rPr lang="en-US" sz="1067" dirty="0">
                <a:solidFill>
                  <a:srgbClr val="000000"/>
                </a:solidFill>
              </a:rPr>
              <a:t>, warpage, cracks, cavities, incomplete fusion, other surface defects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Issue: Only surface defects are detectable and up to the standards of the inspector </a:t>
            </a: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Nondestructive evaluation (NDE)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Perform before and after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Ultrasonic testing, radiographic testing, dye-</a:t>
            </a:r>
            <a:r>
              <a:rPr lang="en-US" sz="1067" dirty="0" err="1">
                <a:solidFill>
                  <a:srgbClr val="000000"/>
                </a:solidFill>
              </a:rPr>
              <a:t>penentrant</a:t>
            </a:r>
            <a:r>
              <a:rPr lang="en-US" sz="1067" dirty="0">
                <a:solidFill>
                  <a:srgbClr val="000000"/>
                </a:solidFill>
              </a:rPr>
              <a:t> and fluorescent penetrant tests, magnetic particle testing</a:t>
            </a: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Destructive testing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Mechanical tests - </a:t>
            </a:r>
            <a:r>
              <a:rPr lang="en-US" sz="1100" dirty="0">
                <a:solidFill>
                  <a:srgbClr val="000000"/>
                </a:solidFill>
              </a:rPr>
              <a:t>t</a:t>
            </a:r>
            <a:r>
              <a:rPr lang="en-US" sz="1100" dirty="0"/>
              <a:t>ension shear test, fillet break test, tension-shear of spot weld, peel test for spot weld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100" dirty="0">
                <a:solidFill>
                  <a:srgbClr val="000000"/>
                </a:solidFill>
              </a:rPr>
              <a:t>Coupon testing</a:t>
            </a:r>
            <a:endParaRPr lang="en-US" sz="1100" dirty="0"/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022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C38F0-6C02-D28E-4C1C-CBBE7D18C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FA2D53-DD97-6B3E-037C-A16F72080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553F82-2C8B-FD58-E671-49F9A462B3F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</a:rPr>
              <a:t>Damage that can occur in composites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Matrix cracking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Cracks in resin than reduce stiffness – leads to delamination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Delamination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Separation between plies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Fiber breakage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Caused by excessive loading or impact – reduces strength properties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 err="1">
                <a:solidFill>
                  <a:srgbClr val="000000"/>
                </a:solidFill>
              </a:rPr>
              <a:t>Facesheet</a:t>
            </a:r>
            <a:r>
              <a:rPr lang="en-US" sz="1200" dirty="0">
                <a:solidFill>
                  <a:srgbClr val="000000"/>
                </a:solidFill>
              </a:rPr>
              <a:t> debonding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Shear load failure leads to core – </a:t>
            </a:r>
            <a:r>
              <a:rPr lang="en-US" sz="1067" dirty="0" err="1">
                <a:solidFill>
                  <a:srgbClr val="000000"/>
                </a:solidFill>
              </a:rPr>
              <a:t>facesheet</a:t>
            </a:r>
            <a:r>
              <a:rPr lang="en-US" sz="1067" dirty="0">
                <a:solidFill>
                  <a:srgbClr val="000000"/>
                </a:solidFill>
              </a:rPr>
              <a:t> debonding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Thermal damage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Extreme thermal cycling leads to matrix failure, debonding, or delamination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Moisture ingress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Moisture get trapped inside composite – leads to matrix failure or swelling</a:t>
            </a:r>
            <a:endParaRPr lang="en-US" sz="1200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FOD (impact damage)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Sometimes hard to detect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Compromises composite structure mechanical properties</a:t>
            </a:r>
          </a:p>
          <a:p>
            <a:pPr marL="795847" lvl="1" indent="0">
              <a:spcBef>
                <a:spcPts val="400"/>
              </a:spcBef>
              <a:buClr>
                <a:srgbClr val="000000"/>
              </a:buClr>
              <a:buSzPts val="1400"/>
              <a:buNone/>
              <a:defRPr/>
            </a:pP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dirty="0">
              <a:solidFill>
                <a:srgbClr val="000000"/>
              </a:solidFill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80B6729-C08B-D4F0-9E33-7DD1A228871C}"/>
              </a:ext>
            </a:extLst>
          </p:cNvPr>
          <p:cNvSpPr txBox="1">
            <a:spLocks/>
          </p:cNvSpPr>
          <p:nvPr/>
        </p:nvSpPr>
        <p:spPr>
          <a:xfrm>
            <a:off x="6197600" y="883527"/>
            <a:ext cx="59944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063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97923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4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Repairs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Patch repair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dirty="0">
                <a:solidFill>
                  <a:srgbClr val="000000"/>
                </a:solidFill>
              </a:rPr>
              <a:t>Circular or square patch where damaged area is layered with new plies following the original layup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Sanded repairs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Good for surface only damage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kern="0" dirty="0">
                <a:solidFill>
                  <a:srgbClr val="000000"/>
                </a:solidFill>
              </a:rPr>
              <a:t>Damaged area is sanded down and ply is repaired and cured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067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Tapered or stepped hole on each ply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Bolted repairs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934" dirty="0">
                <a:solidFill>
                  <a:srgbClr val="000000"/>
                </a:solidFill>
              </a:rPr>
              <a:t>Reinforcing plate to damaged area is placed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934" dirty="0">
                <a:solidFill>
                  <a:srgbClr val="000000"/>
                </a:solidFill>
              </a:rPr>
              <a:t>​Fills the damaged area and adds a bolted section for support​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934" dirty="0">
                <a:solidFill>
                  <a:srgbClr val="000000"/>
                </a:solidFill>
              </a:rPr>
              <a:t>Very strong but heavy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Core replacement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kern="0" dirty="0">
                <a:solidFill>
                  <a:srgbClr val="000000"/>
                </a:solidFill>
              </a:rPr>
              <a:t>Damaged cores are removed and replaced when debonding or core crushing is detected</a:t>
            </a:r>
            <a:endParaRPr lang="en-US" sz="1067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Resin injection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067" kern="0" dirty="0">
                <a:solidFill>
                  <a:srgbClr val="000000"/>
                </a:solidFill>
              </a:rPr>
              <a:t>For minor repairs, epoxy is injected into cracks or delamination's </a:t>
            </a:r>
            <a:endParaRPr kumimoji="0" lang="en-US" sz="1067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795847" lvl="1" indent="0">
              <a:spcBef>
                <a:spcPts val="400"/>
              </a:spcBef>
              <a:buClr>
                <a:srgbClr val="000000"/>
              </a:buClr>
              <a:buSzPts val="1400"/>
              <a:buNone/>
              <a:defRPr/>
            </a:pPr>
            <a:endParaRPr lang="en-US" sz="800" kern="0" dirty="0">
              <a:solidFill>
                <a:srgbClr val="000000"/>
              </a:solidFill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sz="1067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075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eme2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0BBF479F-545E-4804-8C08-A9927D26A7DA}" vid="{7700EE42-B345-4EDE-ADF8-D3CA5A33478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2476</Words>
  <Application>Microsoft Office PowerPoint</Application>
  <PresentationFormat>Widescreen</PresentationFormat>
  <Paragraphs>370</Paragraphs>
  <Slides>23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Office Theme</vt:lpstr>
      <vt:lpstr>Theme2</vt:lpstr>
      <vt:lpstr>Welds Project 10</vt:lpstr>
      <vt:lpstr>Question 1  </vt:lpstr>
      <vt:lpstr>Question 1 Cont. 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Question 9</vt:lpstr>
      <vt:lpstr>Question 10</vt:lpstr>
      <vt:lpstr>Question 11</vt:lpstr>
      <vt:lpstr>Question 12</vt:lpstr>
      <vt:lpstr>Question 13</vt:lpstr>
      <vt:lpstr>Abaqus</vt:lpstr>
      <vt:lpstr>Abaqus</vt:lpstr>
      <vt:lpstr>Abaqus</vt:lpstr>
      <vt:lpstr>Abaqus</vt:lpstr>
      <vt:lpstr>Abaqus</vt:lpstr>
      <vt:lpstr>Abaqus</vt:lpstr>
      <vt:lpstr>Abaqus</vt:lpstr>
      <vt:lpstr>Abaqus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Henry Glover</dc:creator>
  <cp:lastModifiedBy>Henry Glover</cp:lastModifiedBy>
  <cp:revision>2</cp:revision>
  <dcterms:created xsi:type="dcterms:W3CDTF">2025-04-20T19:43:00Z</dcterms:created>
  <dcterms:modified xsi:type="dcterms:W3CDTF">2025-04-21T06:13:50Z</dcterms:modified>
</cp:coreProperties>
</file>