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56" r:id="rId2"/>
    <p:sldId id="300" r:id="rId3"/>
    <p:sldId id="301" r:id="rId4"/>
    <p:sldId id="323" r:id="rId5"/>
    <p:sldId id="324" r:id="rId6"/>
    <p:sldId id="325" r:id="rId7"/>
    <p:sldId id="326" r:id="rId8"/>
    <p:sldId id="32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287"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280" r:id="rId46"/>
    <p:sldId id="281" r:id="rId47"/>
    <p:sldId id="282" r:id="rId48"/>
    <p:sldId id="283" r:id="rId49"/>
    <p:sldId id="284" r:id="rId50"/>
    <p:sldId id="285" r:id="rId51"/>
    <p:sldId id="302" r:id="rId52"/>
    <p:sldId id="286"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7CFB3E-6627-015D-2F1D-15CE8A3F09D2}" v="71" dt="2025-03-14T17:40:50.650"/>
    <p1510:client id="{B2B818E7-B92A-4DCC-8ECC-2E1EFB79CE6E}" v="509" dt="2025-03-14T20:04:10.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eklim Kim" userId="S::taeklimk@usc.edu::dfb348f9-071e-454a-a6d3-717399c86dc3" providerId="AD" clId="Web-{21AA323B-FFE1-1C0A-A24A-646D2F09D585}"/>
    <pc:docChg chg="addSld delSld modSld">
      <pc:chgData name="Taeklim Kim" userId="S::taeklimk@usc.edu::dfb348f9-071e-454a-a6d3-717399c86dc3" providerId="AD" clId="Web-{21AA323B-FFE1-1C0A-A24A-646D2F09D585}" dt="2025-03-12T23:56:21.670" v="175" actId="20577"/>
      <pc:docMkLst>
        <pc:docMk/>
      </pc:docMkLst>
      <pc:sldChg chg="modSp">
        <pc:chgData name="Taeklim Kim" userId="S::taeklimk@usc.edu::dfb348f9-071e-454a-a6d3-717399c86dc3" providerId="AD" clId="Web-{21AA323B-FFE1-1C0A-A24A-646D2F09D585}" dt="2025-03-12T23:55:29.294" v="35" actId="20577"/>
        <pc:sldMkLst>
          <pc:docMk/>
          <pc:sldMk cId="1928170417" sldId="270"/>
        </pc:sldMkLst>
        <pc:spChg chg="mod">
          <ac:chgData name="Taeklim Kim" userId="S::taeklimk@usc.edu::dfb348f9-071e-454a-a6d3-717399c86dc3" providerId="AD" clId="Web-{21AA323B-FFE1-1C0A-A24A-646D2F09D585}" dt="2025-03-12T23:55:29.294" v="35" actId="20577"/>
          <ac:spMkLst>
            <pc:docMk/>
            <pc:sldMk cId="1928170417" sldId="270"/>
            <ac:spMk id="3" creationId="{ABC8BC3B-7249-2148-2214-E9FF6652586B}"/>
          </ac:spMkLst>
        </pc:spChg>
      </pc:sldChg>
      <pc:sldChg chg="del">
        <pc:chgData name="Taeklim Kim" userId="S::taeklimk@usc.edu::dfb348f9-071e-454a-a6d3-717399c86dc3" providerId="AD" clId="Web-{21AA323B-FFE1-1C0A-A24A-646D2F09D585}" dt="2025-03-12T23:51:37.740" v="0"/>
        <pc:sldMkLst>
          <pc:docMk/>
          <pc:sldMk cId="2325294463" sldId="271"/>
        </pc:sldMkLst>
      </pc:sldChg>
      <pc:sldChg chg="modSp new">
        <pc:chgData name="Taeklim Kim" userId="S::taeklimk@usc.edu::dfb348f9-071e-454a-a6d3-717399c86dc3" providerId="AD" clId="Web-{21AA323B-FFE1-1C0A-A24A-646D2F09D585}" dt="2025-03-12T23:56:21.670" v="175" actId="20577"/>
        <pc:sldMkLst>
          <pc:docMk/>
          <pc:sldMk cId="2700758287" sldId="271"/>
        </pc:sldMkLst>
        <pc:spChg chg="mod">
          <ac:chgData name="Taeklim Kim" userId="S::taeklimk@usc.edu::dfb348f9-071e-454a-a6d3-717399c86dc3" providerId="AD" clId="Web-{21AA323B-FFE1-1C0A-A24A-646D2F09D585}" dt="2025-03-12T23:55:33.184" v="45" actId="20577"/>
          <ac:spMkLst>
            <pc:docMk/>
            <pc:sldMk cId="2700758287" sldId="271"/>
            <ac:spMk id="2" creationId="{09A3FACD-4200-F71A-C48E-06FDCD97A53F}"/>
          </ac:spMkLst>
        </pc:spChg>
        <pc:spChg chg="mod">
          <ac:chgData name="Taeklim Kim" userId="S::taeklimk@usc.edu::dfb348f9-071e-454a-a6d3-717399c86dc3" providerId="AD" clId="Web-{21AA323B-FFE1-1C0A-A24A-646D2F09D585}" dt="2025-03-12T23:56:21.670" v="175" actId="20577"/>
          <ac:spMkLst>
            <pc:docMk/>
            <pc:sldMk cId="2700758287" sldId="271"/>
            <ac:spMk id="3" creationId="{D565FAB5-AFFC-FD8D-47CD-F85F8D7D1AE5}"/>
          </ac:spMkLst>
        </pc:spChg>
      </pc:sldChg>
    </pc:docChg>
  </pc:docChgLst>
  <pc:docChgLst>
    <pc:chgData name="Taeklim Kim" userId="S::taeklimk@usc.edu::dfb348f9-071e-454a-a6d3-717399c86dc3" providerId="AD" clId="Web-{9E473A11-6063-99FD-103B-800AB209C5BE}"/>
    <pc:docChg chg="modSld">
      <pc:chgData name="Taeklim Kim" userId="S::taeklimk@usc.edu::dfb348f9-071e-454a-a6d3-717399c86dc3" providerId="AD" clId="Web-{9E473A11-6063-99FD-103B-800AB209C5BE}" dt="2025-03-12T22:26:38.649" v="17" actId="20577"/>
      <pc:docMkLst>
        <pc:docMk/>
      </pc:docMkLst>
      <pc:sldChg chg="modSp">
        <pc:chgData name="Taeklim Kim" userId="S::taeklimk@usc.edu::dfb348f9-071e-454a-a6d3-717399c86dc3" providerId="AD" clId="Web-{9E473A11-6063-99FD-103B-800AB209C5BE}" dt="2025-03-12T22:26:38.649" v="17" actId="20577"/>
        <pc:sldMkLst>
          <pc:docMk/>
          <pc:sldMk cId="260956933" sldId="259"/>
        </pc:sldMkLst>
        <pc:spChg chg="mod">
          <ac:chgData name="Taeklim Kim" userId="S::taeklimk@usc.edu::dfb348f9-071e-454a-a6d3-717399c86dc3" providerId="AD" clId="Web-{9E473A11-6063-99FD-103B-800AB209C5BE}" dt="2025-03-12T22:26:38.649" v="17" actId="20577"/>
          <ac:spMkLst>
            <pc:docMk/>
            <pc:sldMk cId="260956933" sldId="259"/>
            <ac:spMk id="3" creationId="{E1A196A6-6A17-759B-E10A-903C29B88908}"/>
          </ac:spMkLst>
        </pc:spChg>
      </pc:sldChg>
    </pc:docChg>
  </pc:docChgLst>
  <pc:docChgLst>
    <pc:chgData name="Taeklim Kim" userId="S::taeklimk@usc.edu::dfb348f9-071e-454a-a6d3-717399c86dc3" providerId="AD" clId="Web-{9EADFE42-22AE-C510-EDD4-9D661D26BE03}"/>
    <pc:docChg chg="modSld">
      <pc:chgData name="Taeklim Kim" userId="S::taeklimk@usc.edu::dfb348f9-071e-454a-a6d3-717399c86dc3" providerId="AD" clId="Web-{9EADFE42-22AE-C510-EDD4-9D661D26BE03}" dt="2025-03-12T08:52:13.978" v="13" actId="20577"/>
      <pc:docMkLst>
        <pc:docMk/>
      </pc:docMkLst>
      <pc:sldChg chg="addSp delSp modSp">
        <pc:chgData name="Taeklim Kim" userId="S::taeklimk@usc.edu::dfb348f9-071e-454a-a6d3-717399c86dc3" providerId="AD" clId="Web-{9EADFE42-22AE-C510-EDD4-9D661D26BE03}" dt="2025-03-12T08:52:13.978" v="13" actId="20577"/>
        <pc:sldMkLst>
          <pc:docMk/>
          <pc:sldMk cId="260956933" sldId="259"/>
        </pc:sldMkLst>
        <pc:spChg chg="mod">
          <ac:chgData name="Taeklim Kim" userId="S::taeklimk@usc.edu::dfb348f9-071e-454a-a6d3-717399c86dc3" providerId="AD" clId="Web-{9EADFE42-22AE-C510-EDD4-9D661D26BE03}" dt="2025-03-12T08:52:13.978" v="13" actId="20577"/>
          <ac:spMkLst>
            <pc:docMk/>
            <pc:sldMk cId="260956933" sldId="259"/>
            <ac:spMk id="3" creationId="{E1A196A6-6A17-759B-E10A-903C29B88908}"/>
          </ac:spMkLst>
        </pc:spChg>
        <pc:picChg chg="add mod">
          <ac:chgData name="Taeklim Kim" userId="S::taeklimk@usc.edu::dfb348f9-071e-454a-a6d3-717399c86dc3" providerId="AD" clId="Web-{9EADFE42-22AE-C510-EDD4-9D661D26BE03}" dt="2025-03-12T08:51:53.900" v="3" actId="1076"/>
          <ac:picMkLst>
            <pc:docMk/>
            <pc:sldMk cId="260956933" sldId="259"/>
            <ac:picMk id="4" creationId="{B95F105D-F683-8344-4ED8-1AB7F5393598}"/>
          </ac:picMkLst>
        </pc:picChg>
      </pc:sldChg>
    </pc:docChg>
  </pc:docChgLst>
  <pc:docChgLst>
    <pc:chgData name="Taeklim Kim" userId="S::taeklimk@usc.edu::dfb348f9-071e-454a-a6d3-717399c86dc3" providerId="AD" clId="Web-{38D0FB39-05BC-E905-B465-91DBEEDD35BB}"/>
    <pc:docChg chg="modSld">
      <pc:chgData name="Taeklim Kim" userId="S::taeklimk@usc.edu::dfb348f9-071e-454a-a6d3-717399c86dc3" providerId="AD" clId="Web-{38D0FB39-05BC-E905-B465-91DBEEDD35BB}" dt="2025-03-11T04:53:53.500" v="6" actId="20577"/>
      <pc:docMkLst>
        <pc:docMk/>
      </pc:docMkLst>
      <pc:sldChg chg="modSp">
        <pc:chgData name="Taeklim Kim" userId="S::taeklimk@usc.edu::dfb348f9-071e-454a-a6d3-717399c86dc3" providerId="AD" clId="Web-{38D0FB39-05BC-E905-B465-91DBEEDD35BB}" dt="2025-03-11T04:53:53.500" v="6" actId="20577"/>
        <pc:sldMkLst>
          <pc:docMk/>
          <pc:sldMk cId="2190646790" sldId="268"/>
        </pc:sldMkLst>
        <pc:spChg chg="mod">
          <ac:chgData name="Taeklim Kim" userId="S::taeklimk@usc.edu::dfb348f9-071e-454a-a6d3-717399c86dc3" providerId="AD" clId="Web-{38D0FB39-05BC-E905-B465-91DBEEDD35BB}" dt="2025-03-11T04:53:53.500" v="6" actId="20577"/>
          <ac:spMkLst>
            <pc:docMk/>
            <pc:sldMk cId="2190646790" sldId="268"/>
            <ac:spMk id="3" creationId="{6DCC13CA-6767-C183-31AC-EBA3EA2CFA33}"/>
          </ac:spMkLst>
        </pc:spChg>
      </pc:sldChg>
    </pc:docChg>
  </pc:docChgLst>
  <pc:docChgLst>
    <pc:chgData name="Taeklim Kim" userId="dfb348f9-071e-454a-a6d3-717399c86dc3" providerId="ADAL" clId="{B2B818E7-B92A-4DCC-8ECC-2E1EFB79CE6E}"/>
    <pc:docChg chg="undo custSel addSld modSld">
      <pc:chgData name="Taeklim Kim" userId="dfb348f9-071e-454a-a6d3-717399c86dc3" providerId="ADAL" clId="{B2B818E7-B92A-4DCC-8ECC-2E1EFB79CE6E}" dt="2025-03-14T20:13:52.813" v="4853" actId="20577"/>
      <pc:docMkLst>
        <pc:docMk/>
      </pc:docMkLst>
      <pc:sldChg chg="modSp mod">
        <pc:chgData name="Taeklim Kim" userId="dfb348f9-071e-454a-a6d3-717399c86dc3" providerId="ADAL" clId="{B2B818E7-B92A-4DCC-8ECC-2E1EFB79CE6E}" dt="2025-03-12T08:47:11.151" v="6"/>
        <pc:sldMkLst>
          <pc:docMk/>
          <pc:sldMk cId="1570729889" sldId="258"/>
        </pc:sldMkLst>
        <pc:spChg chg="mod">
          <ac:chgData name="Taeklim Kim" userId="dfb348f9-071e-454a-a6d3-717399c86dc3" providerId="ADAL" clId="{B2B818E7-B92A-4DCC-8ECC-2E1EFB79CE6E}" dt="2025-03-12T08:47:11.151" v="6"/>
          <ac:spMkLst>
            <pc:docMk/>
            <pc:sldMk cId="1570729889" sldId="258"/>
            <ac:spMk id="3" creationId="{965A2E17-E2EC-3012-07E5-530FB941CB35}"/>
          </ac:spMkLst>
        </pc:spChg>
      </pc:sldChg>
      <pc:sldChg chg="addSp delSp modSp mod">
        <pc:chgData name="Taeklim Kim" userId="dfb348f9-071e-454a-a6d3-717399c86dc3" providerId="ADAL" clId="{B2B818E7-B92A-4DCC-8ECC-2E1EFB79CE6E}" dt="2025-03-12T08:51:03.878" v="33" actId="20577"/>
        <pc:sldMkLst>
          <pc:docMk/>
          <pc:sldMk cId="260956933" sldId="259"/>
        </pc:sldMkLst>
        <pc:spChg chg="add del mod">
          <ac:chgData name="Taeklim Kim" userId="dfb348f9-071e-454a-a6d3-717399c86dc3" providerId="ADAL" clId="{B2B818E7-B92A-4DCC-8ECC-2E1EFB79CE6E}" dt="2025-03-12T08:51:03.878" v="33" actId="20577"/>
          <ac:spMkLst>
            <pc:docMk/>
            <pc:sldMk cId="260956933" sldId="259"/>
            <ac:spMk id="3" creationId="{E1A196A6-6A17-759B-E10A-903C29B88908}"/>
          </ac:spMkLst>
        </pc:spChg>
      </pc:sldChg>
      <pc:sldChg chg="modSp mod">
        <pc:chgData name="Taeklim Kim" userId="dfb348f9-071e-454a-a6d3-717399c86dc3" providerId="ADAL" clId="{B2B818E7-B92A-4DCC-8ECC-2E1EFB79CE6E}" dt="2025-03-14T17:44:31.456" v="420" actId="20577"/>
        <pc:sldMkLst>
          <pc:docMk/>
          <pc:sldMk cId="3619547784" sldId="260"/>
        </pc:sldMkLst>
        <pc:spChg chg="mod">
          <ac:chgData name="Taeklim Kim" userId="dfb348f9-071e-454a-a6d3-717399c86dc3" providerId="ADAL" clId="{B2B818E7-B92A-4DCC-8ECC-2E1EFB79CE6E}" dt="2025-03-14T17:44:31.456" v="420" actId="20577"/>
          <ac:spMkLst>
            <pc:docMk/>
            <pc:sldMk cId="3619547784" sldId="260"/>
            <ac:spMk id="3" creationId="{ED8F8DED-C516-8C8D-0AA1-F6AC5E0B8FD9}"/>
          </ac:spMkLst>
        </pc:spChg>
      </pc:sldChg>
      <pc:sldChg chg="modSp mod">
        <pc:chgData name="Taeklim Kim" userId="dfb348f9-071e-454a-a6d3-717399c86dc3" providerId="ADAL" clId="{B2B818E7-B92A-4DCC-8ECC-2E1EFB79CE6E}" dt="2025-03-14T17:43:24.036" v="218" actId="20577"/>
        <pc:sldMkLst>
          <pc:docMk/>
          <pc:sldMk cId="487006515" sldId="263"/>
        </pc:sldMkLst>
        <pc:spChg chg="mod">
          <ac:chgData name="Taeklim Kim" userId="dfb348f9-071e-454a-a6d3-717399c86dc3" providerId="ADAL" clId="{B2B818E7-B92A-4DCC-8ECC-2E1EFB79CE6E}" dt="2025-03-14T17:43:24.036" v="218" actId="20577"/>
          <ac:spMkLst>
            <pc:docMk/>
            <pc:sldMk cId="487006515" sldId="263"/>
            <ac:spMk id="3" creationId="{2CF63D84-A57C-7502-DB8A-88756ECDCD3B}"/>
          </ac:spMkLst>
        </pc:spChg>
      </pc:sldChg>
      <pc:sldChg chg="modSp mod">
        <pc:chgData name="Taeklim Kim" userId="dfb348f9-071e-454a-a6d3-717399c86dc3" providerId="ADAL" clId="{B2B818E7-B92A-4DCC-8ECC-2E1EFB79CE6E}" dt="2025-03-14T18:53:09.522" v="1445" actId="14"/>
        <pc:sldMkLst>
          <pc:docMk/>
          <pc:sldMk cId="2700758287" sldId="271"/>
        </pc:sldMkLst>
        <pc:spChg chg="mod">
          <ac:chgData name="Taeklim Kim" userId="dfb348f9-071e-454a-a6d3-717399c86dc3" providerId="ADAL" clId="{B2B818E7-B92A-4DCC-8ECC-2E1EFB79CE6E}" dt="2025-03-14T18:14:31.049" v="812" actId="20577"/>
          <ac:spMkLst>
            <pc:docMk/>
            <pc:sldMk cId="2700758287" sldId="271"/>
            <ac:spMk id="3" creationId="{D565FAB5-AFFC-FD8D-47CD-F85F8D7D1AE5}"/>
          </ac:spMkLst>
        </pc:spChg>
        <pc:spChg chg="mod">
          <ac:chgData name="Taeklim Kim" userId="dfb348f9-071e-454a-a6d3-717399c86dc3" providerId="ADAL" clId="{B2B818E7-B92A-4DCC-8ECC-2E1EFB79CE6E}" dt="2025-03-14T18:53:09.522" v="1445" actId="14"/>
          <ac:spMkLst>
            <pc:docMk/>
            <pc:sldMk cId="2700758287" sldId="271"/>
            <ac:spMk id="4" creationId="{3D15F272-D510-125C-155F-9F9E213B9B31}"/>
          </ac:spMkLst>
        </pc:spChg>
      </pc:sldChg>
      <pc:sldChg chg="addSp delSp modSp new mod">
        <pc:chgData name="Taeklim Kim" userId="dfb348f9-071e-454a-a6d3-717399c86dc3" providerId="ADAL" clId="{B2B818E7-B92A-4DCC-8ECC-2E1EFB79CE6E}" dt="2025-03-14T19:43:27.643" v="2527" actId="20577"/>
        <pc:sldMkLst>
          <pc:docMk/>
          <pc:sldMk cId="1930456435" sldId="272"/>
        </pc:sldMkLst>
        <pc:spChg chg="mod">
          <ac:chgData name="Taeklim Kim" userId="dfb348f9-071e-454a-a6d3-717399c86dc3" providerId="ADAL" clId="{B2B818E7-B92A-4DCC-8ECC-2E1EFB79CE6E}" dt="2025-03-14T18:52:09.866" v="1161" actId="20577"/>
          <ac:spMkLst>
            <pc:docMk/>
            <pc:sldMk cId="1930456435" sldId="272"/>
            <ac:spMk id="2" creationId="{02723099-8518-E1BA-E72F-A414D08FF32C}"/>
          </ac:spMkLst>
        </pc:spChg>
        <pc:spChg chg="mod">
          <ac:chgData name="Taeklim Kim" userId="dfb348f9-071e-454a-a6d3-717399c86dc3" providerId="ADAL" clId="{B2B818E7-B92A-4DCC-8ECC-2E1EFB79CE6E}" dt="2025-03-14T19:43:27.643" v="2527" actId="20577"/>
          <ac:spMkLst>
            <pc:docMk/>
            <pc:sldMk cId="1930456435" sldId="272"/>
            <ac:spMk id="3" creationId="{DF770AD4-B5F8-7874-51DE-4585A43BEA4F}"/>
          </ac:spMkLst>
        </pc:spChg>
        <pc:spChg chg="del">
          <ac:chgData name="Taeklim Kim" userId="dfb348f9-071e-454a-a6d3-717399c86dc3" providerId="ADAL" clId="{B2B818E7-B92A-4DCC-8ECC-2E1EFB79CE6E}" dt="2025-03-14T18:54:40.427" v="1446" actId="478"/>
          <ac:spMkLst>
            <pc:docMk/>
            <pc:sldMk cId="1930456435" sldId="272"/>
            <ac:spMk id="4" creationId="{2E2A3A3D-7025-CDE9-9671-DA1C3C9887FF}"/>
          </ac:spMkLst>
        </pc:spChg>
        <pc:picChg chg="add del mod">
          <ac:chgData name="Taeklim Kim" userId="dfb348f9-071e-454a-a6d3-717399c86dc3" providerId="ADAL" clId="{B2B818E7-B92A-4DCC-8ECC-2E1EFB79CE6E}" dt="2025-03-14T19:23:05.054" v="1913" actId="478"/>
          <ac:picMkLst>
            <pc:docMk/>
            <pc:sldMk cId="1930456435" sldId="272"/>
            <ac:picMk id="6" creationId="{0ADDBAE7-5420-C06A-F91A-C6F30996E686}"/>
          </ac:picMkLst>
        </pc:picChg>
        <pc:picChg chg="add mod">
          <ac:chgData name="Taeklim Kim" userId="dfb348f9-071e-454a-a6d3-717399c86dc3" providerId="ADAL" clId="{B2B818E7-B92A-4DCC-8ECC-2E1EFB79CE6E}" dt="2025-03-14T19:23:18.142" v="1921" actId="1076"/>
          <ac:picMkLst>
            <pc:docMk/>
            <pc:sldMk cId="1930456435" sldId="272"/>
            <ac:picMk id="8" creationId="{C59DE3EA-49A0-87BF-5ACE-019A12AFCE58}"/>
          </ac:picMkLst>
        </pc:picChg>
        <pc:picChg chg="add mod">
          <ac:chgData name="Taeklim Kim" userId="dfb348f9-071e-454a-a6d3-717399c86dc3" providerId="ADAL" clId="{B2B818E7-B92A-4DCC-8ECC-2E1EFB79CE6E}" dt="2025-03-14T19:23:11.966" v="1918" actId="1076"/>
          <ac:picMkLst>
            <pc:docMk/>
            <pc:sldMk cId="1930456435" sldId="272"/>
            <ac:picMk id="10" creationId="{7C2D697C-9B60-916B-57A2-E0126FB91F60}"/>
          </ac:picMkLst>
        </pc:picChg>
      </pc:sldChg>
      <pc:sldChg chg="addSp delSp modSp new mod">
        <pc:chgData name="Taeklim Kim" userId="dfb348f9-071e-454a-a6d3-717399c86dc3" providerId="ADAL" clId="{B2B818E7-B92A-4DCC-8ECC-2E1EFB79CE6E}" dt="2025-03-14T19:40:47.468" v="1999" actId="14100"/>
        <pc:sldMkLst>
          <pc:docMk/>
          <pc:sldMk cId="2000704258" sldId="273"/>
        </pc:sldMkLst>
        <pc:spChg chg="mod">
          <ac:chgData name="Taeklim Kim" userId="dfb348f9-071e-454a-a6d3-717399c86dc3" providerId="ADAL" clId="{B2B818E7-B92A-4DCC-8ECC-2E1EFB79CE6E}" dt="2025-03-14T19:37:09.911" v="1932" actId="20577"/>
          <ac:spMkLst>
            <pc:docMk/>
            <pc:sldMk cId="2000704258" sldId="273"/>
            <ac:spMk id="2" creationId="{46D23515-278C-64B7-2142-752660323304}"/>
          </ac:spMkLst>
        </pc:spChg>
        <pc:spChg chg="del">
          <ac:chgData name="Taeklim Kim" userId="dfb348f9-071e-454a-a6d3-717399c86dc3" providerId="ADAL" clId="{B2B818E7-B92A-4DCC-8ECC-2E1EFB79CE6E}" dt="2025-03-14T19:37:12.833" v="1933" actId="478"/>
          <ac:spMkLst>
            <pc:docMk/>
            <pc:sldMk cId="2000704258" sldId="273"/>
            <ac:spMk id="3" creationId="{EFA09428-4631-E4C4-75B9-88E3F345474F}"/>
          </ac:spMkLst>
        </pc:spChg>
        <pc:spChg chg="del">
          <ac:chgData name="Taeklim Kim" userId="dfb348f9-071e-454a-a6d3-717399c86dc3" providerId="ADAL" clId="{B2B818E7-B92A-4DCC-8ECC-2E1EFB79CE6E}" dt="2025-03-14T19:21:40.452" v="1906" actId="478"/>
          <ac:spMkLst>
            <pc:docMk/>
            <pc:sldMk cId="2000704258" sldId="273"/>
            <ac:spMk id="4" creationId="{48D4DA43-5BC3-6011-5EA0-8A435058D73F}"/>
          </ac:spMkLst>
        </pc:spChg>
        <pc:picChg chg="add mod">
          <ac:chgData name="Taeklim Kim" userId="dfb348f9-071e-454a-a6d3-717399c86dc3" providerId="ADAL" clId="{B2B818E7-B92A-4DCC-8ECC-2E1EFB79CE6E}" dt="2025-03-14T19:21:50.867" v="1912" actId="1076"/>
          <ac:picMkLst>
            <pc:docMk/>
            <pc:sldMk cId="2000704258" sldId="273"/>
            <ac:picMk id="6" creationId="{FF04104E-2AAF-0698-82BB-7D9C6DD061F9}"/>
          </ac:picMkLst>
        </pc:picChg>
        <pc:picChg chg="add del mod">
          <ac:chgData name="Taeklim Kim" userId="dfb348f9-071e-454a-a6d3-717399c86dc3" providerId="ADAL" clId="{B2B818E7-B92A-4DCC-8ECC-2E1EFB79CE6E}" dt="2025-03-14T19:39:59.773" v="1983" actId="478"/>
          <ac:picMkLst>
            <pc:docMk/>
            <pc:sldMk cId="2000704258" sldId="273"/>
            <ac:picMk id="8" creationId="{C763A28A-DAA9-5900-3014-9648BCDCA6DE}"/>
          </ac:picMkLst>
        </pc:picChg>
        <pc:picChg chg="add del mod">
          <ac:chgData name="Taeklim Kim" userId="dfb348f9-071e-454a-a6d3-717399c86dc3" providerId="ADAL" clId="{B2B818E7-B92A-4DCC-8ECC-2E1EFB79CE6E}" dt="2025-03-14T19:40:00.265" v="1984" actId="478"/>
          <ac:picMkLst>
            <pc:docMk/>
            <pc:sldMk cId="2000704258" sldId="273"/>
            <ac:picMk id="10" creationId="{3E029DA5-7777-5878-28D8-70026EC99092}"/>
          </ac:picMkLst>
        </pc:picChg>
        <pc:picChg chg="add mod">
          <ac:chgData name="Taeklim Kim" userId="dfb348f9-071e-454a-a6d3-717399c86dc3" providerId="ADAL" clId="{B2B818E7-B92A-4DCC-8ECC-2E1EFB79CE6E}" dt="2025-03-14T19:40:19.765" v="1991" actId="1076"/>
          <ac:picMkLst>
            <pc:docMk/>
            <pc:sldMk cId="2000704258" sldId="273"/>
            <ac:picMk id="12" creationId="{4CAB993B-268D-CAB6-A8A4-F9CA5BC503C3}"/>
          </ac:picMkLst>
        </pc:picChg>
        <pc:picChg chg="add mod">
          <ac:chgData name="Taeklim Kim" userId="dfb348f9-071e-454a-a6d3-717399c86dc3" providerId="ADAL" clId="{B2B818E7-B92A-4DCC-8ECC-2E1EFB79CE6E}" dt="2025-03-14T19:40:47.468" v="1999" actId="14100"/>
          <ac:picMkLst>
            <pc:docMk/>
            <pc:sldMk cId="2000704258" sldId="273"/>
            <ac:picMk id="14" creationId="{4C03FA56-B4DC-1CF0-3DC1-1A01CAC72108}"/>
          </ac:picMkLst>
        </pc:picChg>
      </pc:sldChg>
      <pc:sldChg chg="modSp new mod">
        <pc:chgData name="Taeklim Kim" userId="dfb348f9-071e-454a-a6d3-717399c86dc3" providerId="ADAL" clId="{B2B818E7-B92A-4DCC-8ECC-2E1EFB79CE6E}" dt="2025-03-14T19:54:31.713" v="3127" actId="20577"/>
        <pc:sldMkLst>
          <pc:docMk/>
          <pc:sldMk cId="1237181361" sldId="274"/>
        </pc:sldMkLst>
        <pc:spChg chg="mod">
          <ac:chgData name="Taeklim Kim" userId="dfb348f9-071e-454a-a6d3-717399c86dc3" providerId="ADAL" clId="{B2B818E7-B92A-4DCC-8ECC-2E1EFB79CE6E}" dt="2025-03-14T19:37:54.638" v="1954" actId="20577"/>
          <ac:spMkLst>
            <pc:docMk/>
            <pc:sldMk cId="1237181361" sldId="274"/>
            <ac:spMk id="2" creationId="{58107A95-389E-3B19-727B-258461A6657F}"/>
          </ac:spMkLst>
        </pc:spChg>
        <pc:spChg chg="mod">
          <ac:chgData name="Taeklim Kim" userId="dfb348f9-071e-454a-a6d3-717399c86dc3" providerId="ADAL" clId="{B2B818E7-B92A-4DCC-8ECC-2E1EFB79CE6E}" dt="2025-03-14T19:43:39.549" v="2562" actId="20577"/>
          <ac:spMkLst>
            <pc:docMk/>
            <pc:sldMk cId="1237181361" sldId="274"/>
            <ac:spMk id="3" creationId="{AC4A8037-3FEA-8BCA-DA69-186887ABE637}"/>
          </ac:spMkLst>
        </pc:spChg>
        <pc:spChg chg="mod">
          <ac:chgData name="Taeklim Kim" userId="dfb348f9-071e-454a-a6d3-717399c86dc3" providerId="ADAL" clId="{B2B818E7-B92A-4DCC-8ECC-2E1EFB79CE6E}" dt="2025-03-14T19:54:31.713" v="3127" actId="20577"/>
          <ac:spMkLst>
            <pc:docMk/>
            <pc:sldMk cId="1237181361" sldId="274"/>
            <ac:spMk id="4" creationId="{222D4FC0-912A-EE22-57B9-60B2A9DA2473}"/>
          </ac:spMkLst>
        </pc:spChg>
      </pc:sldChg>
      <pc:sldChg chg="addSp delSp modSp new mod">
        <pc:chgData name="Taeklim Kim" userId="dfb348f9-071e-454a-a6d3-717399c86dc3" providerId="ADAL" clId="{B2B818E7-B92A-4DCC-8ECC-2E1EFB79CE6E}" dt="2025-03-14T19:51:30.113" v="3123" actId="20577"/>
        <pc:sldMkLst>
          <pc:docMk/>
          <pc:sldMk cId="3960606341" sldId="275"/>
        </pc:sldMkLst>
        <pc:spChg chg="mod">
          <ac:chgData name="Taeklim Kim" userId="dfb348f9-071e-454a-a6d3-717399c86dc3" providerId="ADAL" clId="{B2B818E7-B92A-4DCC-8ECC-2E1EFB79CE6E}" dt="2025-03-14T19:48:17.886" v="2863" actId="20577"/>
          <ac:spMkLst>
            <pc:docMk/>
            <pc:sldMk cId="3960606341" sldId="275"/>
            <ac:spMk id="2" creationId="{B90695F7-947E-59AE-8C6E-F6CCF1173B64}"/>
          </ac:spMkLst>
        </pc:spChg>
        <pc:spChg chg="mod">
          <ac:chgData name="Taeklim Kim" userId="dfb348f9-071e-454a-a6d3-717399c86dc3" providerId="ADAL" clId="{B2B818E7-B92A-4DCC-8ECC-2E1EFB79CE6E}" dt="2025-03-14T19:51:30.113" v="3123" actId="20577"/>
          <ac:spMkLst>
            <pc:docMk/>
            <pc:sldMk cId="3960606341" sldId="275"/>
            <ac:spMk id="3" creationId="{0FDE1029-993D-0850-03A4-EFD3CE4BA624}"/>
          </ac:spMkLst>
        </pc:spChg>
        <pc:spChg chg="del">
          <ac:chgData name="Taeklim Kim" userId="dfb348f9-071e-454a-a6d3-717399c86dc3" providerId="ADAL" clId="{B2B818E7-B92A-4DCC-8ECC-2E1EFB79CE6E}" dt="2025-03-14T19:49:38.355" v="2908" actId="478"/>
          <ac:spMkLst>
            <pc:docMk/>
            <pc:sldMk cId="3960606341" sldId="275"/>
            <ac:spMk id="4" creationId="{A10D5E1D-FF1E-C87E-0DD0-30C7541970B4}"/>
          </ac:spMkLst>
        </pc:spChg>
        <pc:picChg chg="add mod">
          <ac:chgData name="Taeklim Kim" userId="dfb348f9-071e-454a-a6d3-717399c86dc3" providerId="ADAL" clId="{B2B818E7-B92A-4DCC-8ECC-2E1EFB79CE6E}" dt="2025-03-14T19:49:57.835" v="2914" actId="14100"/>
          <ac:picMkLst>
            <pc:docMk/>
            <pc:sldMk cId="3960606341" sldId="275"/>
            <ac:picMk id="6" creationId="{2ECB44CE-B39D-F6D0-F0E5-F6E802C32E7C}"/>
          </ac:picMkLst>
        </pc:picChg>
        <pc:picChg chg="add mod">
          <ac:chgData name="Taeklim Kim" userId="dfb348f9-071e-454a-a6d3-717399c86dc3" providerId="ADAL" clId="{B2B818E7-B92A-4DCC-8ECC-2E1EFB79CE6E}" dt="2025-03-14T19:50:01.736" v="2916" actId="14100"/>
          <ac:picMkLst>
            <pc:docMk/>
            <pc:sldMk cId="3960606341" sldId="275"/>
            <ac:picMk id="8" creationId="{369A7D7B-D65B-6045-093B-3E62DC8DA9D3}"/>
          </ac:picMkLst>
        </pc:picChg>
      </pc:sldChg>
      <pc:sldChg chg="addSp delSp modSp new mod">
        <pc:chgData name="Taeklim Kim" userId="dfb348f9-071e-454a-a6d3-717399c86dc3" providerId="ADAL" clId="{B2B818E7-B92A-4DCC-8ECC-2E1EFB79CE6E}" dt="2025-03-14T20:05:18.251" v="3336" actId="20577"/>
        <pc:sldMkLst>
          <pc:docMk/>
          <pc:sldMk cId="1929324309" sldId="276"/>
        </pc:sldMkLst>
        <pc:spChg chg="mod">
          <ac:chgData name="Taeklim Kim" userId="dfb348f9-071e-454a-a6d3-717399c86dc3" providerId="ADAL" clId="{B2B818E7-B92A-4DCC-8ECC-2E1EFB79CE6E}" dt="2025-03-14T20:03:38.857" v="3137" actId="20577"/>
          <ac:spMkLst>
            <pc:docMk/>
            <pc:sldMk cId="1929324309" sldId="276"/>
            <ac:spMk id="2" creationId="{089F88EF-38BB-EF6D-8D56-AAE178061EFF}"/>
          </ac:spMkLst>
        </pc:spChg>
        <pc:spChg chg="mod">
          <ac:chgData name="Taeklim Kim" userId="dfb348f9-071e-454a-a6d3-717399c86dc3" providerId="ADAL" clId="{B2B818E7-B92A-4DCC-8ECC-2E1EFB79CE6E}" dt="2025-03-14T20:05:18.251" v="3336" actId="20577"/>
          <ac:spMkLst>
            <pc:docMk/>
            <pc:sldMk cId="1929324309" sldId="276"/>
            <ac:spMk id="3" creationId="{9C8780C7-D259-517F-2033-5BDF77152967}"/>
          </ac:spMkLst>
        </pc:spChg>
        <pc:spChg chg="del">
          <ac:chgData name="Taeklim Kim" userId="dfb348f9-071e-454a-a6d3-717399c86dc3" providerId="ADAL" clId="{B2B818E7-B92A-4DCC-8ECC-2E1EFB79CE6E}" dt="2025-03-14T20:04:06.047" v="3190" actId="478"/>
          <ac:spMkLst>
            <pc:docMk/>
            <pc:sldMk cId="1929324309" sldId="276"/>
            <ac:spMk id="4" creationId="{2576F050-9BAA-66AA-3403-08E09D8676AB}"/>
          </ac:spMkLst>
        </pc:spChg>
        <pc:picChg chg="add mod">
          <ac:chgData name="Taeklim Kim" userId="dfb348f9-071e-454a-a6d3-717399c86dc3" providerId="ADAL" clId="{B2B818E7-B92A-4DCC-8ECC-2E1EFB79CE6E}" dt="2025-03-14T20:04:37.437" v="3203" actId="1076"/>
          <ac:picMkLst>
            <pc:docMk/>
            <pc:sldMk cId="1929324309" sldId="276"/>
            <ac:picMk id="6" creationId="{3D3D1350-DD0A-D6F1-23CC-E7C9C7870957}"/>
          </ac:picMkLst>
        </pc:picChg>
        <pc:picChg chg="add mod">
          <ac:chgData name="Taeklim Kim" userId="dfb348f9-071e-454a-a6d3-717399c86dc3" providerId="ADAL" clId="{B2B818E7-B92A-4DCC-8ECC-2E1EFB79CE6E}" dt="2025-03-14T20:04:40.878" v="3205" actId="14100"/>
          <ac:picMkLst>
            <pc:docMk/>
            <pc:sldMk cId="1929324309" sldId="276"/>
            <ac:picMk id="8" creationId="{12F8A4F8-0ACF-1AED-F4C3-E30760F6F6C6}"/>
          </ac:picMkLst>
        </pc:picChg>
      </pc:sldChg>
      <pc:sldChg chg="addSp delSp modSp new mod modClrScheme chgLayout">
        <pc:chgData name="Taeklim Kim" userId="dfb348f9-071e-454a-a6d3-717399c86dc3" providerId="ADAL" clId="{B2B818E7-B92A-4DCC-8ECC-2E1EFB79CE6E}" dt="2025-03-14T20:13:52.813" v="4853" actId="20577"/>
        <pc:sldMkLst>
          <pc:docMk/>
          <pc:sldMk cId="3872940826" sldId="277"/>
        </pc:sldMkLst>
        <pc:spChg chg="mod ord">
          <ac:chgData name="Taeklim Kim" userId="dfb348f9-071e-454a-a6d3-717399c86dc3" providerId="ADAL" clId="{B2B818E7-B92A-4DCC-8ECC-2E1EFB79CE6E}" dt="2025-03-14T20:05:37.304" v="3358" actId="700"/>
          <ac:spMkLst>
            <pc:docMk/>
            <pc:sldMk cId="3872940826" sldId="277"/>
            <ac:spMk id="2" creationId="{40B2A05B-DBEB-2EF2-ECAD-9064E863099D}"/>
          </ac:spMkLst>
        </pc:spChg>
        <pc:spChg chg="del mod ord">
          <ac:chgData name="Taeklim Kim" userId="dfb348f9-071e-454a-a6d3-717399c86dc3" providerId="ADAL" clId="{B2B818E7-B92A-4DCC-8ECC-2E1EFB79CE6E}" dt="2025-03-14T20:05:37.304" v="3358" actId="700"/>
          <ac:spMkLst>
            <pc:docMk/>
            <pc:sldMk cId="3872940826" sldId="277"/>
            <ac:spMk id="3" creationId="{B0D67F7B-798F-5DF5-39CB-EBE499023B80}"/>
          </ac:spMkLst>
        </pc:spChg>
        <pc:spChg chg="del">
          <ac:chgData name="Taeklim Kim" userId="dfb348f9-071e-454a-a6d3-717399c86dc3" providerId="ADAL" clId="{B2B818E7-B92A-4DCC-8ECC-2E1EFB79CE6E}" dt="2025-03-14T20:05:37.304" v="3358" actId="700"/>
          <ac:spMkLst>
            <pc:docMk/>
            <pc:sldMk cId="3872940826" sldId="277"/>
            <ac:spMk id="4" creationId="{8325F1E8-95CC-EE82-162D-7D27B29AD400}"/>
          </ac:spMkLst>
        </pc:spChg>
        <pc:spChg chg="add mod ord">
          <ac:chgData name="Taeklim Kim" userId="dfb348f9-071e-454a-a6d3-717399c86dc3" providerId="ADAL" clId="{B2B818E7-B92A-4DCC-8ECC-2E1EFB79CE6E}" dt="2025-03-14T20:13:52.813" v="4853" actId="20577"/>
          <ac:spMkLst>
            <pc:docMk/>
            <pc:sldMk cId="3872940826" sldId="277"/>
            <ac:spMk id="5" creationId="{0FD11675-65AB-4EDB-1774-B1931089E0E7}"/>
          </ac:spMkLst>
        </pc:spChg>
      </pc:sldChg>
    </pc:docChg>
  </pc:docChgLst>
  <pc:docChgLst>
    <pc:chgData name="Taeklim Kim" userId="S::taeklimk@usc.edu::dfb348f9-071e-454a-a6d3-717399c86dc3" providerId="AD" clId="Web-{207CFB3E-6627-015D-2F1D-15CE8A3F09D2}"/>
    <pc:docChg chg="modSld">
      <pc:chgData name="Taeklim Kim" userId="S::taeklimk@usc.edu::dfb348f9-071e-454a-a6d3-717399c86dc3" providerId="AD" clId="Web-{207CFB3E-6627-015D-2F1D-15CE8A3F09D2}" dt="2025-03-14T17:40:50.650" v="70" actId="20577"/>
      <pc:docMkLst>
        <pc:docMk/>
      </pc:docMkLst>
      <pc:sldChg chg="modSp">
        <pc:chgData name="Taeklim Kim" userId="S::taeklimk@usc.edu::dfb348f9-071e-454a-a6d3-717399c86dc3" providerId="AD" clId="Web-{207CFB3E-6627-015D-2F1D-15CE8A3F09D2}" dt="2025-03-14T17:40:50.650" v="70" actId="20577"/>
        <pc:sldMkLst>
          <pc:docMk/>
          <pc:sldMk cId="2700758287" sldId="271"/>
        </pc:sldMkLst>
        <pc:spChg chg="mod">
          <ac:chgData name="Taeklim Kim" userId="S::taeklimk@usc.edu::dfb348f9-071e-454a-a6d3-717399c86dc3" providerId="AD" clId="Web-{207CFB3E-6627-015D-2F1D-15CE8A3F09D2}" dt="2025-03-14T17:40:50.650" v="70" actId="20577"/>
          <ac:spMkLst>
            <pc:docMk/>
            <pc:sldMk cId="2700758287" sldId="271"/>
            <ac:spMk id="3" creationId="{D565FAB5-AFFC-FD8D-47CD-F85F8D7D1AE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3FD7A-1E6A-4037-94BD-7911F2F415A9}" type="datetimeFigureOut">
              <a:rPr lang="en-US" smtClean="0"/>
              <a:t>3/16/2025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4C1DB-C49E-4A24-AAA0-48AC467D572C}" type="slidenum">
              <a:rPr lang="en-US" smtClean="0"/>
              <a:t>‹#›</a:t>
            </a:fld>
            <a:endParaRPr lang="en-US"/>
          </a:p>
        </p:txBody>
      </p:sp>
    </p:spTree>
    <p:extLst>
      <p:ext uri="{BB962C8B-B14F-4D97-AF65-F5344CB8AC3E}">
        <p14:creationId xmlns:p14="http://schemas.microsoft.com/office/powerpoint/2010/main" val="806137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FA219-DC3A-F073-17A3-35D509526C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3B700-9DAD-1DEE-38E0-D364390198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0C51D-AD69-07A6-172C-C4083CCDFD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CDDF26-C3FC-0A93-3083-69BDCA36140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28673-9CD6-4E7B-8559-FB4C7370E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528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8367E-2FB3-7F93-5702-434FC51BFF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F8C81D-03E2-EDC8-609C-C8ADD68CF5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CB0250-E04A-7FEB-C855-3D35DC9E06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663DA1-0CF7-49F4-ACBD-A11FF063362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28673-9CD6-4E7B-8559-FB4C7370E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857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CD187-5071-B0E1-133E-251F8B3018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60E574-5443-FDDD-999D-029EA101A3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C4CD6-6439-E738-F7E5-0B0B151434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280667-54BA-EC15-B3D5-743333029B3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28673-9CD6-4E7B-8559-FB4C7370E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09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A3D4A-B25E-9939-4879-C35A292AFD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5CEF4-D1B0-73D1-1611-D628157B31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D5F90F-DDA0-29EF-D347-000F7A436A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196BC8-7B7A-51DC-7C81-6261D06EDD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28673-9CD6-4E7B-8559-FB4C7370E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743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007A1-ACCB-07B0-2043-A8DD080C84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F903B-80CA-2DA1-AF2C-E8CFCB7EF5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BB21FD-4285-5171-2EE3-0B4F0B10DF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BFE37E-6218-90AB-31B5-88D08C89FB4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28673-9CD6-4E7B-8559-FB4C7370E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535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B500D-331B-B441-0EF6-B6D4F6A66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1C68F-CB7D-D6B4-1867-9C29732E0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780911-D476-6A24-4FB3-02F29BFE00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CAF457-4BE2-3CBA-BBF1-9FF629F235A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28673-9CD6-4E7B-8559-FB4C7370E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866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B783E-6139-41D5-776B-30B82C783E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F020B-7566-EDDA-C933-8FFE137312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40C67D-E3C5-86FA-0828-2DF7091D54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B41CFB-A49A-3700-A43D-61CADBB68A1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28673-9CD6-4E7B-8559-FB4C7370E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482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3D56A-9EC5-76BA-0070-895CFA1B78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47ABB2-3B86-D62A-A983-5EF65EC7DA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15D6D6-DECF-0347-14B0-6A33E14AD5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E9AA70-FCDA-7B2B-9EA8-D67D1D49AAF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28673-9CD6-4E7B-8559-FB4C7370E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131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0904D-FB1C-7EAD-0497-099C59E3D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8F233-2809-F209-BF22-A47011982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880E53-78EE-31C5-2CD4-1DE33EEF4F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26CB61-E87B-4424-FF1E-282B9187F90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28673-9CD6-4E7B-8559-FB4C7370E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278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E690B-FCF0-7ADC-38B4-30560A6167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DAC6C1-50A0-CBEB-1CE1-636235AC3D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E5BF63-9B4F-ABCD-6932-DDA30FFDC2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0C1B84-74A8-90BE-9EE9-1D744FBF556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28673-9CD6-4E7B-8559-FB4C7370E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120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FD509-C8AD-250F-C36F-72DBACA42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204944-7996-EA49-4EAC-8CA857A518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FF4CAD-4724-757E-F2FF-3F663E0DD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630973-4AF3-1F5D-0B2A-C55EF9745AC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28673-9CD6-4E7B-8559-FB4C7370E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37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A22FA-1F4C-387B-FC87-26984E4B3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B1B1F1-6917-FF3F-20F2-2011ABEB4C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A76E8-E97A-656E-3148-F9FAC53551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AE30-7759-FC01-ED1C-AA65A8134B4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28673-9CD6-4E7B-8559-FB4C7370E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611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8BFA-D3A8-047C-1D03-A5D0D2E6C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4265C-A04F-D006-F9B4-762A72B05A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E3299-E5EE-19BC-D91D-9314856189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66BA99-8BE9-47AD-1E4E-EF5728BBE4B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28673-9CD6-4E7B-8559-FB4C7370E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062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078AD-D317-825C-933B-1CB60634AB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BCE4DE-C011-C35C-AE76-CD5795ABF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72B31E-9726-4BB6-C965-D665436DC2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CA2043-2415-1974-53C4-9F81201AD36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28673-9CD6-4E7B-8559-FB4C7370E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3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6806A-15A6-A9F5-7F9D-19E9EA92B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FEB065-9504-AECA-DC4E-9B80FB9EA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0E1F85-1803-E3E2-275E-EEFED71594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FC53D2-C5E1-0C36-E2B3-610BFFA3C97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28673-9CD6-4E7B-8559-FB4C7370E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30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C0C98-ABA5-C6B8-1610-BFE706EE5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2A996-8D34-2FB0-DBE0-15E69A61D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6A299D-D019-8B1F-FC3E-6BA9DA26B6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598458-172C-BF4B-69EE-B82D81DE269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28673-9CD6-4E7B-8559-FB4C7370E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54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F4C1DB-C49E-4A24-AAA0-48AC467D572C}" type="slidenum">
              <a:rPr lang="en-US" smtClean="0"/>
              <a:t>23</a:t>
            </a:fld>
            <a:endParaRPr lang="en-US"/>
          </a:p>
        </p:txBody>
      </p:sp>
    </p:spTree>
    <p:extLst>
      <p:ext uri="{BB962C8B-B14F-4D97-AF65-F5344CB8AC3E}">
        <p14:creationId xmlns:p14="http://schemas.microsoft.com/office/powerpoint/2010/main" val="2501467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28673-9CD6-4E7B-8559-FB4C7370E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905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28673-9CD6-4E7B-8559-FB4C7370E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900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41E91-EEB2-4466-07DD-2D2BA5C4A1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AE737-F5C0-5AA8-A84E-55269D806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6785B2-AE32-903D-4708-95B22B7344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BAFD0C-9E74-F23A-0458-EFC8E9034DD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28673-9CD6-4E7B-8559-FB4C7370E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416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97A4E-0D28-F4EA-53C1-69CA5D509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D0D0E-8A49-BEE2-25F8-BFF7E8909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33A2E8-6725-F71C-93DB-4BC53792E2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2CCC0A-C2A3-09E6-8572-227CC3817C6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28673-9CD6-4E7B-8559-FB4C7370E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12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16736-3460-7E4F-8584-C295C8144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1B3CAC-57D4-A3B3-BD66-B48A0D07A6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BC69B3-08D6-47C6-AA8E-40C10D7589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62EFA1-DA95-43DF-CAB6-66E6169A75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28673-9CD6-4E7B-8559-FB4C7370E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664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B47C7-B671-C66F-12DD-300A2CA549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26A3C5-1A4E-03F9-D920-62A52B0635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F3C4F-E58F-CCDB-EB90-9F5B82ECBB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60985B-F44A-29AC-387B-5C1A2515AD3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28673-9CD6-4E7B-8559-FB4C7370E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905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1178561" y="12327"/>
            <a:ext cx="9550400" cy="871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9" name="Google Shape;19;p2"/>
          <p:cNvSpPr txBox="1">
            <a:spLocks noGrp="1"/>
          </p:cNvSpPr>
          <p:nvPr>
            <p:ph type="body" idx="1"/>
          </p:nvPr>
        </p:nvSpPr>
        <p:spPr>
          <a:xfrm>
            <a:off x="75805" y="883568"/>
            <a:ext cx="12045200" cy="5666800"/>
          </a:xfrm>
          <a:prstGeom prst="rect">
            <a:avLst/>
          </a:prstGeom>
          <a:noFill/>
          <a:ln>
            <a:noFill/>
          </a:ln>
        </p:spPr>
        <p:txBody>
          <a:bodyPr spcFirstLastPara="1" wrap="square" lIns="68575" tIns="34275" rIns="68575" bIns="34275" anchor="t" anchorCtr="0">
            <a:normAutofit/>
          </a:bodyPr>
          <a:lstStyle>
            <a:lvl1pPr marL="609585" lvl="0" indent="-423323" algn="l">
              <a:spcBef>
                <a:spcPts val="400"/>
              </a:spcBef>
              <a:spcAft>
                <a:spcPts val="0"/>
              </a:spcAft>
              <a:buClr>
                <a:schemeClr val="dk1"/>
              </a:buClr>
              <a:buSzPts val="1400"/>
              <a:buChar char="•"/>
              <a:defRPr/>
            </a:lvl1pPr>
            <a:lvl2pPr marL="1219170" lvl="1" indent="-423323" algn="l">
              <a:spcBef>
                <a:spcPts val="400"/>
              </a:spcBef>
              <a:spcAft>
                <a:spcPts val="0"/>
              </a:spcAft>
              <a:buClr>
                <a:schemeClr val="dk1"/>
              </a:buClr>
              <a:buSzPts val="1400"/>
              <a:buChar char="–"/>
              <a:defRPr/>
            </a:lvl2pPr>
            <a:lvl3pPr marL="1828754" lvl="2" indent="-423323" algn="l">
              <a:spcBef>
                <a:spcPts val="400"/>
              </a:spcBef>
              <a:spcAft>
                <a:spcPts val="0"/>
              </a:spcAft>
              <a:buClr>
                <a:schemeClr val="dk1"/>
              </a:buClr>
              <a:buSzPts val="1400"/>
              <a:buChar char="•"/>
              <a:defRPr/>
            </a:lvl3pPr>
            <a:lvl4pPr marL="2438339" lvl="3" indent="-423323" algn="l">
              <a:spcBef>
                <a:spcPts val="400"/>
              </a:spcBef>
              <a:spcAft>
                <a:spcPts val="0"/>
              </a:spcAft>
              <a:buClr>
                <a:schemeClr val="dk1"/>
              </a:buClr>
              <a:buSzPts val="1400"/>
              <a:buChar char="–"/>
              <a:defRPr/>
            </a:lvl4pPr>
            <a:lvl5pPr marL="3047924" lvl="4" indent="-423323" algn="l">
              <a:spcBef>
                <a:spcPts val="400"/>
              </a:spcBef>
              <a:spcAft>
                <a:spcPts val="0"/>
              </a:spcAft>
              <a:buClr>
                <a:schemeClr val="dk1"/>
              </a:buClr>
              <a:buSzPts val="1400"/>
              <a:buChar char="»"/>
              <a:defRPr/>
            </a:lvl5pPr>
            <a:lvl6pPr marL="3657509" lvl="5" indent="-423323" algn="l">
              <a:spcBef>
                <a:spcPts val="400"/>
              </a:spcBef>
              <a:spcAft>
                <a:spcPts val="0"/>
              </a:spcAft>
              <a:buClr>
                <a:schemeClr val="dk1"/>
              </a:buClr>
              <a:buSzPts val="1400"/>
              <a:buChar char="•"/>
              <a:defRPr/>
            </a:lvl6pPr>
            <a:lvl7pPr marL="4267093" lvl="6" indent="-423323" algn="l">
              <a:spcBef>
                <a:spcPts val="400"/>
              </a:spcBef>
              <a:spcAft>
                <a:spcPts val="0"/>
              </a:spcAft>
              <a:buClr>
                <a:schemeClr val="dk1"/>
              </a:buClr>
              <a:buSzPts val="1400"/>
              <a:buChar char="•"/>
              <a:defRPr/>
            </a:lvl7pPr>
            <a:lvl8pPr marL="4876678" lvl="7" indent="-423323" algn="l">
              <a:spcBef>
                <a:spcPts val="400"/>
              </a:spcBef>
              <a:spcAft>
                <a:spcPts val="0"/>
              </a:spcAft>
              <a:buClr>
                <a:schemeClr val="dk1"/>
              </a:buClr>
              <a:buSzPts val="1400"/>
              <a:buChar char="•"/>
              <a:defRPr/>
            </a:lvl8pPr>
            <a:lvl9pPr marL="5486263" lvl="8" indent="-423323" algn="l">
              <a:spcBef>
                <a:spcPts val="400"/>
              </a:spcBef>
              <a:spcAft>
                <a:spcPts val="0"/>
              </a:spcAft>
              <a:buClr>
                <a:schemeClr val="dk1"/>
              </a:buClr>
              <a:buSzPts val="1400"/>
              <a:buChar char="•"/>
              <a:defRPr/>
            </a:lvl9pPr>
          </a:lstStyle>
          <a:p>
            <a:pPr lvl="0"/>
            <a:r>
              <a:rPr lang="en-US"/>
              <a:t>Click to edit Master text styles</a:t>
            </a:r>
          </a:p>
        </p:txBody>
      </p:sp>
      <p:sp>
        <p:nvSpPr>
          <p:cNvPr id="20" name="Google Shape;20;p2"/>
          <p:cNvSpPr txBox="1">
            <a:spLocks noGrp="1"/>
          </p:cNvSpPr>
          <p:nvPr>
            <p:ph type="dt" idx="10"/>
          </p:nvPr>
        </p:nvSpPr>
        <p:spPr>
          <a:xfrm>
            <a:off x="75807" y="6550529"/>
            <a:ext cx="1564000" cy="309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2F28F545-E9CC-4024-9BEE-B79BBE4B5FF5}" type="datetimeFigureOut">
              <a:rPr lang="en-US" smtClean="0"/>
              <a:t>3/16/2025</a:t>
            </a:fld>
            <a:endParaRPr lang="en-US"/>
          </a:p>
        </p:txBody>
      </p:sp>
      <p:sp>
        <p:nvSpPr>
          <p:cNvPr id="21" name="Google Shape;21;p2"/>
          <p:cNvSpPr txBox="1">
            <a:spLocks noGrp="1"/>
          </p:cNvSpPr>
          <p:nvPr>
            <p:ph type="ftr" idx="11"/>
          </p:nvPr>
        </p:nvSpPr>
        <p:spPr>
          <a:xfrm>
            <a:off x="1639861" y="6550529"/>
            <a:ext cx="8833600" cy="309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lang="en-US"/>
          </a:p>
        </p:txBody>
      </p:sp>
      <p:sp>
        <p:nvSpPr>
          <p:cNvPr id="22" name="Google Shape;22;p2"/>
          <p:cNvSpPr txBox="1">
            <a:spLocks noGrp="1"/>
          </p:cNvSpPr>
          <p:nvPr>
            <p:ph type="sldNum" idx="12"/>
          </p:nvPr>
        </p:nvSpPr>
        <p:spPr>
          <a:xfrm>
            <a:off x="10841424" y="6550527"/>
            <a:ext cx="1182800" cy="3076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ACE0BD75-7072-48EF-867E-9E4177FE44F3}" type="slidenum">
              <a:rPr lang="en-US" smtClean="0"/>
              <a:t>‹#›</a:t>
            </a:fld>
            <a:endParaRPr lang="en-US"/>
          </a:p>
        </p:txBody>
      </p:sp>
    </p:spTree>
    <p:extLst>
      <p:ext uri="{BB962C8B-B14F-4D97-AF65-F5344CB8AC3E}">
        <p14:creationId xmlns:p14="http://schemas.microsoft.com/office/powerpoint/2010/main" val="2789650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F28F545-E9CC-4024-9BEE-B79BBE4B5FF5}" type="datetimeFigureOut">
              <a:rPr lang="en-US" smtClean="0"/>
              <a:t>3/16/2025</a:t>
            </a:fld>
            <a:endParaRPr lang="en-US"/>
          </a:p>
        </p:txBody>
      </p:sp>
      <p:sp>
        <p:nvSpPr>
          <p:cNvPr id="5" name="Slide Number Placeholder 4"/>
          <p:cNvSpPr>
            <a:spLocks noGrp="1"/>
          </p:cNvSpPr>
          <p:nvPr>
            <p:ph type="sldNum" sz="quarter" idx="11"/>
          </p:nvPr>
        </p:nvSpPr>
        <p:spPr/>
        <p:txBody>
          <a:bodyPr/>
          <a:lstStyle>
            <a:lvl1pPr>
              <a:defRPr smtClean="0"/>
            </a:lvl1pPr>
          </a:lstStyle>
          <a:p>
            <a:fld id="{ACE0BD75-7072-48EF-867E-9E4177FE44F3}" type="slidenum">
              <a:rPr lang="en-US" smtClean="0"/>
              <a:t>‹#›</a:t>
            </a:fld>
            <a:endParaRPr lang="en-US"/>
          </a:p>
        </p:txBody>
      </p:sp>
    </p:spTree>
    <p:extLst>
      <p:ext uri="{BB962C8B-B14F-4D97-AF65-F5344CB8AC3E}">
        <p14:creationId xmlns:p14="http://schemas.microsoft.com/office/powerpoint/2010/main" val="3315470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97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3"/>
        <p:cNvGrpSpPr/>
        <p:nvPr/>
      </p:nvGrpSpPr>
      <p:grpSpPr>
        <a:xfrm>
          <a:off x="0" y="0"/>
          <a:ext cx="0" cy="0"/>
          <a:chOff x="0" y="0"/>
          <a:chExt cx="0" cy="0"/>
        </a:xfrm>
      </p:grpSpPr>
      <p:sp>
        <p:nvSpPr>
          <p:cNvPr id="24" name="Google Shape;24;p3"/>
          <p:cNvSpPr txBox="1">
            <a:spLocks noGrp="1"/>
          </p:cNvSpPr>
          <p:nvPr>
            <p:ph type="ctrTitle"/>
          </p:nvPr>
        </p:nvSpPr>
        <p:spPr>
          <a:xfrm>
            <a:off x="914400" y="2130428"/>
            <a:ext cx="10363200" cy="14700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000000"/>
              </a:buClr>
              <a:buSzPts val="2100"/>
              <a:buFont typeface="Calibri"/>
              <a:buNone/>
              <a:defRPr b="1">
                <a:solidFill>
                  <a:srgbClr val="00000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25" name="Google Shape;25;p3"/>
          <p:cNvSpPr txBox="1">
            <a:spLocks noGrp="1"/>
          </p:cNvSpPr>
          <p:nvPr>
            <p:ph type="subTitle" idx="1"/>
          </p:nvPr>
        </p:nvSpPr>
        <p:spPr>
          <a:xfrm>
            <a:off x="1828800" y="3886200"/>
            <a:ext cx="8534400" cy="1752800"/>
          </a:xfrm>
          <a:prstGeom prst="rect">
            <a:avLst/>
          </a:prstGeom>
          <a:noFill/>
          <a:ln>
            <a:noFill/>
          </a:ln>
        </p:spPr>
        <p:txBody>
          <a:bodyPr spcFirstLastPara="1" wrap="square" lIns="68575" tIns="34275" rIns="68575" bIns="34275" anchor="t" anchorCtr="0">
            <a:normAutofit/>
          </a:bodyPr>
          <a:lstStyle>
            <a:lvl1pPr lvl="0" algn="ctr">
              <a:spcBef>
                <a:spcPts val="400"/>
              </a:spcBef>
              <a:spcAft>
                <a:spcPts val="0"/>
              </a:spcAft>
              <a:buClr>
                <a:srgbClr val="000000"/>
              </a:buClr>
              <a:buSzPts val="1500"/>
              <a:buNone/>
              <a:defRPr sz="2000" b="0">
                <a:solidFill>
                  <a:srgbClr val="000000"/>
                </a:solidFill>
              </a:defRPr>
            </a:lvl1pPr>
            <a:lvl2pPr lvl="1" algn="ctr">
              <a:spcBef>
                <a:spcPts val="267"/>
              </a:spcBef>
              <a:spcAft>
                <a:spcPts val="0"/>
              </a:spcAft>
              <a:buClr>
                <a:srgbClr val="888888"/>
              </a:buClr>
              <a:buSzPts val="1200"/>
              <a:buNone/>
              <a:defRPr>
                <a:solidFill>
                  <a:srgbClr val="888888"/>
                </a:solidFill>
              </a:defRPr>
            </a:lvl2pPr>
            <a:lvl3pPr lvl="2" algn="ctr">
              <a:spcBef>
                <a:spcPts val="267"/>
              </a:spcBef>
              <a:spcAft>
                <a:spcPts val="0"/>
              </a:spcAft>
              <a:buClr>
                <a:srgbClr val="888888"/>
              </a:buClr>
              <a:buSzPts val="1100"/>
              <a:buNone/>
              <a:defRPr>
                <a:solidFill>
                  <a:srgbClr val="888888"/>
                </a:solidFill>
              </a:defRPr>
            </a:lvl3pPr>
            <a:lvl4pPr lvl="3" algn="ctr">
              <a:spcBef>
                <a:spcPts val="267"/>
              </a:spcBef>
              <a:spcAft>
                <a:spcPts val="0"/>
              </a:spcAft>
              <a:buClr>
                <a:srgbClr val="888888"/>
              </a:buClr>
              <a:buSzPts val="900"/>
              <a:buNone/>
              <a:defRPr>
                <a:solidFill>
                  <a:srgbClr val="888888"/>
                </a:solidFill>
              </a:defRPr>
            </a:lvl4pPr>
            <a:lvl5pPr lvl="4" algn="ctr">
              <a:spcBef>
                <a:spcPts val="267"/>
              </a:spcBef>
              <a:spcAft>
                <a:spcPts val="0"/>
              </a:spcAft>
              <a:buClr>
                <a:srgbClr val="888888"/>
              </a:buClr>
              <a:buSzPts val="900"/>
              <a:buNone/>
              <a:defRPr>
                <a:solidFill>
                  <a:srgbClr val="888888"/>
                </a:solidFill>
              </a:defRPr>
            </a:lvl5pPr>
            <a:lvl6pPr lvl="5" algn="ctr">
              <a:spcBef>
                <a:spcPts val="400"/>
              </a:spcBef>
              <a:spcAft>
                <a:spcPts val="0"/>
              </a:spcAft>
              <a:buClr>
                <a:srgbClr val="888888"/>
              </a:buClr>
              <a:buSzPts val="1500"/>
              <a:buNone/>
              <a:defRPr>
                <a:solidFill>
                  <a:srgbClr val="888888"/>
                </a:solidFill>
              </a:defRPr>
            </a:lvl6pPr>
            <a:lvl7pPr lvl="6" algn="ctr">
              <a:spcBef>
                <a:spcPts val="400"/>
              </a:spcBef>
              <a:spcAft>
                <a:spcPts val="0"/>
              </a:spcAft>
              <a:buClr>
                <a:srgbClr val="888888"/>
              </a:buClr>
              <a:buSzPts val="1500"/>
              <a:buNone/>
              <a:defRPr>
                <a:solidFill>
                  <a:srgbClr val="888888"/>
                </a:solidFill>
              </a:defRPr>
            </a:lvl7pPr>
            <a:lvl8pPr lvl="7" algn="ctr">
              <a:spcBef>
                <a:spcPts val="400"/>
              </a:spcBef>
              <a:spcAft>
                <a:spcPts val="0"/>
              </a:spcAft>
              <a:buClr>
                <a:srgbClr val="888888"/>
              </a:buClr>
              <a:buSzPts val="1500"/>
              <a:buNone/>
              <a:defRPr>
                <a:solidFill>
                  <a:srgbClr val="888888"/>
                </a:solidFill>
              </a:defRPr>
            </a:lvl8pPr>
            <a:lvl9pPr lvl="8" algn="ctr">
              <a:spcBef>
                <a:spcPts val="400"/>
              </a:spcBef>
              <a:spcAft>
                <a:spcPts val="0"/>
              </a:spcAft>
              <a:buClr>
                <a:srgbClr val="888888"/>
              </a:buClr>
              <a:buSzPts val="1500"/>
              <a:buNone/>
              <a:defRPr>
                <a:solidFill>
                  <a:srgbClr val="888888"/>
                </a:solidFill>
              </a:defRPr>
            </a:lvl9pPr>
          </a:lstStyle>
          <a:p>
            <a:r>
              <a:rPr lang="en-US"/>
              <a:t>Click to edit Master subtitle style</a:t>
            </a:r>
            <a:endParaRPr/>
          </a:p>
        </p:txBody>
      </p:sp>
      <p:sp>
        <p:nvSpPr>
          <p:cNvPr id="26" name="Google Shape;26;p3"/>
          <p:cNvSpPr txBox="1">
            <a:spLocks noGrp="1"/>
          </p:cNvSpPr>
          <p:nvPr>
            <p:ph type="dt" idx="10"/>
          </p:nvPr>
        </p:nvSpPr>
        <p:spPr>
          <a:xfrm>
            <a:off x="75807" y="6550529"/>
            <a:ext cx="1564000" cy="309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2F28F545-E9CC-4024-9BEE-B79BBE4B5FF5}" type="datetimeFigureOut">
              <a:rPr lang="en-US" smtClean="0"/>
              <a:t>3/16/2025</a:t>
            </a:fld>
            <a:endParaRPr lang="en-US"/>
          </a:p>
        </p:txBody>
      </p:sp>
      <p:sp>
        <p:nvSpPr>
          <p:cNvPr id="27" name="Google Shape;27;p3"/>
          <p:cNvSpPr txBox="1">
            <a:spLocks noGrp="1"/>
          </p:cNvSpPr>
          <p:nvPr>
            <p:ph type="ftr" idx="11"/>
          </p:nvPr>
        </p:nvSpPr>
        <p:spPr>
          <a:xfrm>
            <a:off x="1639861" y="6550529"/>
            <a:ext cx="8833600" cy="309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lang="en-US"/>
          </a:p>
        </p:txBody>
      </p:sp>
      <p:sp>
        <p:nvSpPr>
          <p:cNvPr id="28" name="Google Shape;28;p3"/>
          <p:cNvSpPr txBox="1">
            <a:spLocks noGrp="1"/>
          </p:cNvSpPr>
          <p:nvPr>
            <p:ph type="sldNum" idx="12"/>
          </p:nvPr>
        </p:nvSpPr>
        <p:spPr>
          <a:xfrm>
            <a:off x="10841424" y="6550527"/>
            <a:ext cx="1182800" cy="3076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ACE0BD75-7072-48EF-867E-9E4177FE44F3}" type="slidenum">
              <a:rPr lang="en-US" smtClean="0"/>
              <a:t>‹#›</a:t>
            </a:fld>
            <a:endParaRPr lang="en-US"/>
          </a:p>
        </p:txBody>
      </p:sp>
    </p:spTree>
    <p:extLst>
      <p:ext uri="{BB962C8B-B14F-4D97-AF65-F5344CB8AC3E}">
        <p14:creationId xmlns:p14="http://schemas.microsoft.com/office/powerpoint/2010/main" val="317106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1178561" y="12327"/>
            <a:ext cx="9550400" cy="871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36" name="Google Shape;36;p5"/>
          <p:cNvSpPr txBox="1">
            <a:spLocks noGrp="1"/>
          </p:cNvSpPr>
          <p:nvPr>
            <p:ph type="body" idx="1"/>
          </p:nvPr>
        </p:nvSpPr>
        <p:spPr>
          <a:xfrm>
            <a:off x="75805" y="883568"/>
            <a:ext cx="5918400" cy="5666800"/>
          </a:xfrm>
          <a:prstGeom prst="rect">
            <a:avLst/>
          </a:prstGeom>
          <a:noFill/>
          <a:ln>
            <a:noFill/>
          </a:ln>
        </p:spPr>
        <p:txBody>
          <a:bodyPr spcFirstLastPara="1" wrap="square" lIns="68575" tIns="34275" rIns="68575" bIns="34275" anchor="t" anchorCtr="0">
            <a:normAutofit/>
          </a:bodyPr>
          <a:lstStyle>
            <a:lvl1pPr marL="609585" lvl="0" indent="-423323" algn="l">
              <a:spcBef>
                <a:spcPts val="400"/>
              </a:spcBef>
              <a:spcAft>
                <a:spcPts val="0"/>
              </a:spcAft>
              <a:buClr>
                <a:schemeClr val="dk1"/>
              </a:buClr>
              <a:buSzPts val="1400"/>
              <a:buChar char="•"/>
              <a:defRPr sz="1867"/>
            </a:lvl1pPr>
            <a:lvl2pPr marL="1219170" lvl="1" indent="-406390" algn="l">
              <a:spcBef>
                <a:spcPts val="267"/>
              </a:spcBef>
              <a:spcAft>
                <a:spcPts val="0"/>
              </a:spcAft>
              <a:buClr>
                <a:schemeClr val="dk1"/>
              </a:buClr>
              <a:buSzPts val="1200"/>
              <a:buChar char="–"/>
              <a:defRPr sz="1600"/>
            </a:lvl2pPr>
            <a:lvl3pPr marL="1828754" lvl="2" indent="-397923" algn="l">
              <a:spcBef>
                <a:spcPts val="267"/>
              </a:spcBef>
              <a:spcAft>
                <a:spcPts val="0"/>
              </a:spcAft>
              <a:buClr>
                <a:schemeClr val="dk1"/>
              </a:buClr>
              <a:buSzPts val="1100"/>
              <a:buChar char="•"/>
              <a:defRPr sz="1467"/>
            </a:lvl3pPr>
            <a:lvl4pPr marL="2438339" lvl="3" indent="-380990" algn="l">
              <a:spcBef>
                <a:spcPts val="267"/>
              </a:spcBef>
              <a:spcAft>
                <a:spcPts val="0"/>
              </a:spcAft>
              <a:buClr>
                <a:schemeClr val="dk1"/>
              </a:buClr>
              <a:buSzPts val="900"/>
              <a:buChar char="–"/>
              <a:defRPr sz="1200"/>
            </a:lvl4pPr>
            <a:lvl5pPr marL="3047924" lvl="4" indent="-380990" algn="l">
              <a:spcBef>
                <a:spcPts val="267"/>
              </a:spcBef>
              <a:spcAft>
                <a:spcPts val="0"/>
              </a:spcAft>
              <a:buClr>
                <a:schemeClr val="dk1"/>
              </a:buClr>
              <a:buSzPts val="900"/>
              <a:buChar char="»"/>
              <a:defRPr sz="1200"/>
            </a:lvl5pPr>
            <a:lvl6pPr marL="3657509" lvl="5" indent="-423323" algn="l">
              <a:spcBef>
                <a:spcPts val="400"/>
              </a:spcBef>
              <a:spcAft>
                <a:spcPts val="0"/>
              </a:spcAft>
              <a:buClr>
                <a:schemeClr val="dk1"/>
              </a:buClr>
              <a:buSzPts val="1400"/>
              <a:buChar char="•"/>
              <a:defRPr sz="1867"/>
            </a:lvl6pPr>
            <a:lvl7pPr marL="4267093" lvl="6" indent="-423323" algn="l">
              <a:spcBef>
                <a:spcPts val="400"/>
              </a:spcBef>
              <a:spcAft>
                <a:spcPts val="0"/>
              </a:spcAft>
              <a:buClr>
                <a:schemeClr val="dk1"/>
              </a:buClr>
              <a:buSzPts val="1400"/>
              <a:buChar char="•"/>
              <a:defRPr sz="1867"/>
            </a:lvl7pPr>
            <a:lvl8pPr marL="4876678" lvl="7" indent="-423323" algn="l">
              <a:spcBef>
                <a:spcPts val="400"/>
              </a:spcBef>
              <a:spcAft>
                <a:spcPts val="0"/>
              </a:spcAft>
              <a:buClr>
                <a:schemeClr val="dk1"/>
              </a:buClr>
              <a:buSzPts val="1400"/>
              <a:buChar char="•"/>
              <a:defRPr sz="1867"/>
            </a:lvl8pPr>
            <a:lvl9pPr marL="5486263" lvl="8" indent="-423323" algn="l">
              <a:spcBef>
                <a:spcPts val="400"/>
              </a:spcBef>
              <a:spcAft>
                <a:spcPts val="0"/>
              </a:spcAft>
              <a:buClr>
                <a:schemeClr val="dk1"/>
              </a:buClr>
              <a:buSzPts val="1400"/>
              <a:buChar char="•"/>
              <a:defRPr sz="1867"/>
            </a:lvl9pPr>
          </a:lstStyle>
          <a:p>
            <a:pPr lvl="0"/>
            <a:r>
              <a:rPr lang="en-US"/>
              <a:t>Click to edit Master text styles</a:t>
            </a:r>
          </a:p>
        </p:txBody>
      </p:sp>
      <p:sp>
        <p:nvSpPr>
          <p:cNvPr id="37" name="Google Shape;37;p5"/>
          <p:cNvSpPr txBox="1">
            <a:spLocks noGrp="1"/>
          </p:cNvSpPr>
          <p:nvPr>
            <p:ph type="body" idx="2"/>
          </p:nvPr>
        </p:nvSpPr>
        <p:spPr>
          <a:xfrm>
            <a:off x="6197600" y="883568"/>
            <a:ext cx="5994400" cy="5666800"/>
          </a:xfrm>
          <a:prstGeom prst="rect">
            <a:avLst/>
          </a:prstGeom>
          <a:noFill/>
          <a:ln>
            <a:noFill/>
          </a:ln>
        </p:spPr>
        <p:txBody>
          <a:bodyPr spcFirstLastPara="1" wrap="square" lIns="68575" tIns="34275" rIns="68575" bIns="34275" anchor="t" anchorCtr="0">
            <a:normAutofit/>
          </a:bodyPr>
          <a:lstStyle>
            <a:lvl1pPr marL="609585" lvl="0" indent="-423323" algn="l">
              <a:spcBef>
                <a:spcPts val="400"/>
              </a:spcBef>
              <a:spcAft>
                <a:spcPts val="0"/>
              </a:spcAft>
              <a:buClr>
                <a:schemeClr val="dk1"/>
              </a:buClr>
              <a:buSzPts val="1400"/>
              <a:buChar char="•"/>
              <a:defRPr sz="1867"/>
            </a:lvl1pPr>
            <a:lvl2pPr marL="1219170" lvl="1" indent="-406390" algn="l">
              <a:spcBef>
                <a:spcPts val="267"/>
              </a:spcBef>
              <a:spcAft>
                <a:spcPts val="0"/>
              </a:spcAft>
              <a:buClr>
                <a:schemeClr val="dk1"/>
              </a:buClr>
              <a:buSzPts val="1200"/>
              <a:buChar char="–"/>
              <a:defRPr sz="1600"/>
            </a:lvl2pPr>
            <a:lvl3pPr marL="1828754" lvl="2" indent="-397923" algn="l">
              <a:spcBef>
                <a:spcPts val="267"/>
              </a:spcBef>
              <a:spcAft>
                <a:spcPts val="0"/>
              </a:spcAft>
              <a:buClr>
                <a:schemeClr val="dk1"/>
              </a:buClr>
              <a:buSzPts val="1100"/>
              <a:buChar char="•"/>
              <a:defRPr sz="1467"/>
            </a:lvl3pPr>
            <a:lvl4pPr marL="2438339" lvl="3" indent="-380990" algn="l">
              <a:spcBef>
                <a:spcPts val="267"/>
              </a:spcBef>
              <a:spcAft>
                <a:spcPts val="0"/>
              </a:spcAft>
              <a:buClr>
                <a:schemeClr val="dk1"/>
              </a:buClr>
              <a:buSzPts val="900"/>
              <a:buChar char="–"/>
              <a:defRPr sz="1200"/>
            </a:lvl4pPr>
            <a:lvl5pPr marL="3047924" lvl="4" indent="-380990" algn="l">
              <a:spcBef>
                <a:spcPts val="267"/>
              </a:spcBef>
              <a:spcAft>
                <a:spcPts val="0"/>
              </a:spcAft>
              <a:buClr>
                <a:schemeClr val="dk1"/>
              </a:buClr>
              <a:buSzPts val="900"/>
              <a:buChar char="»"/>
              <a:defRPr sz="1200"/>
            </a:lvl5pPr>
            <a:lvl6pPr marL="3657509" lvl="5" indent="-423323" algn="l">
              <a:spcBef>
                <a:spcPts val="400"/>
              </a:spcBef>
              <a:spcAft>
                <a:spcPts val="0"/>
              </a:spcAft>
              <a:buClr>
                <a:schemeClr val="dk1"/>
              </a:buClr>
              <a:buSzPts val="1400"/>
              <a:buChar char="•"/>
              <a:defRPr sz="1867"/>
            </a:lvl6pPr>
            <a:lvl7pPr marL="4267093" lvl="6" indent="-423323" algn="l">
              <a:spcBef>
                <a:spcPts val="400"/>
              </a:spcBef>
              <a:spcAft>
                <a:spcPts val="0"/>
              </a:spcAft>
              <a:buClr>
                <a:schemeClr val="dk1"/>
              </a:buClr>
              <a:buSzPts val="1400"/>
              <a:buChar char="•"/>
              <a:defRPr sz="1867"/>
            </a:lvl7pPr>
            <a:lvl8pPr marL="4876678" lvl="7" indent="-423323" algn="l">
              <a:spcBef>
                <a:spcPts val="400"/>
              </a:spcBef>
              <a:spcAft>
                <a:spcPts val="0"/>
              </a:spcAft>
              <a:buClr>
                <a:schemeClr val="dk1"/>
              </a:buClr>
              <a:buSzPts val="1400"/>
              <a:buChar char="•"/>
              <a:defRPr sz="1867"/>
            </a:lvl8pPr>
            <a:lvl9pPr marL="5486263" lvl="8" indent="-423323" algn="l">
              <a:spcBef>
                <a:spcPts val="400"/>
              </a:spcBef>
              <a:spcAft>
                <a:spcPts val="0"/>
              </a:spcAft>
              <a:buClr>
                <a:schemeClr val="dk1"/>
              </a:buClr>
              <a:buSzPts val="1400"/>
              <a:buChar char="•"/>
              <a:defRPr sz="1867"/>
            </a:lvl9pPr>
          </a:lstStyle>
          <a:p>
            <a:pPr lvl="0"/>
            <a:r>
              <a:rPr lang="en-US"/>
              <a:t>Click to edit Master text styles</a:t>
            </a:r>
          </a:p>
        </p:txBody>
      </p:sp>
      <p:sp>
        <p:nvSpPr>
          <p:cNvPr id="38" name="Google Shape;38;p5"/>
          <p:cNvSpPr txBox="1">
            <a:spLocks noGrp="1"/>
          </p:cNvSpPr>
          <p:nvPr>
            <p:ph type="dt" idx="10"/>
          </p:nvPr>
        </p:nvSpPr>
        <p:spPr>
          <a:xfrm>
            <a:off x="75807" y="6550529"/>
            <a:ext cx="1564000" cy="309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2F28F545-E9CC-4024-9BEE-B79BBE4B5FF5}" type="datetimeFigureOut">
              <a:rPr lang="en-US" smtClean="0"/>
              <a:t>3/16/2025</a:t>
            </a:fld>
            <a:endParaRPr lang="en-US"/>
          </a:p>
        </p:txBody>
      </p:sp>
      <p:sp>
        <p:nvSpPr>
          <p:cNvPr id="39" name="Google Shape;39;p5"/>
          <p:cNvSpPr txBox="1">
            <a:spLocks noGrp="1"/>
          </p:cNvSpPr>
          <p:nvPr>
            <p:ph type="ftr" idx="11"/>
          </p:nvPr>
        </p:nvSpPr>
        <p:spPr>
          <a:xfrm>
            <a:off x="1639861" y="6550529"/>
            <a:ext cx="8833600" cy="309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lang="en-US"/>
          </a:p>
        </p:txBody>
      </p:sp>
      <p:sp>
        <p:nvSpPr>
          <p:cNvPr id="40" name="Google Shape;40;p5"/>
          <p:cNvSpPr txBox="1">
            <a:spLocks noGrp="1"/>
          </p:cNvSpPr>
          <p:nvPr>
            <p:ph type="sldNum" idx="12"/>
          </p:nvPr>
        </p:nvSpPr>
        <p:spPr>
          <a:xfrm>
            <a:off x="10841424" y="6550527"/>
            <a:ext cx="1182800" cy="3076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ACE0BD75-7072-48EF-867E-9E4177FE44F3}" type="slidenum">
              <a:rPr lang="en-US" smtClean="0"/>
              <a:t>‹#›</a:t>
            </a:fld>
            <a:endParaRPr lang="en-US"/>
          </a:p>
        </p:txBody>
      </p:sp>
    </p:spTree>
    <p:extLst>
      <p:ext uri="{BB962C8B-B14F-4D97-AF65-F5344CB8AC3E}">
        <p14:creationId xmlns:p14="http://schemas.microsoft.com/office/powerpoint/2010/main" val="3328773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1178561" y="12327"/>
            <a:ext cx="9550400" cy="871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43" name="Google Shape;43;p6"/>
          <p:cNvSpPr txBox="1">
            <a:spLocks noGrp="1"/>
          </p:cNvSpPr>
          <p:nvPr>
            <p:ph type="body" idx="1"/>
          </p:nvPr>
        </p:nvSpPr>
        <p:spPr>
          <a:xfrm>
            <a:off x="75805" y="883571"/>
            <a:ext cx="5918400" cy="2846400"/>
          </a:xfrm>
          <a:prstGeom prst="rect">
            <a:avLst/>
          </a:prstGeom>
          <a:noFill/>
          <a:ln>
            <a:noFill/>
          </a:ln>
        </p:spPr>
        <p:txBody>
          <a:bodyPr spcFirstLastPara="1" wrap="square" lIns="68575" tIns="34275" rIns="68575" bIns="34275" anchor="t" anchorCtr="0">
            <a:normAutofit/>
          </a:bodyPr>
          <a:lstStyle>
            <a:lvl1pPr marL="609585" lvl="0" indent="-423323" algn="l">
              <a:spcBef>
                <a:spcPts val="400"/>
              </a:spcBef>
              <a:spcAft>
                <a:spcPts val="0"/>
              </a:spcAft>
              <a:buClr>
                <a:schemeClr val="dk1"/>
              </a:buClr>
              <a:buSzPts val="1400"/>
              <a:buChar char="•"/>
              <a:defRPr sz="1867"/>
            </a:lvl1pPr>
            <a:lvl2pPr marL="1219170" lvl="1" indent="-406390" algn="l">
              <a:spcBef>
                <a:spcPts val="267"/>
              </a:spcBef>
              <a:spcAft>
                <a:spcPts val="0"/>
              </a:spcAft>
              <a:buClr>
                <a:schemeClr val="dk1"/>
              </a:buClr>
              <a:buSzPts val="1200"/>
              <a:buChar char="–"/>
              <a:defRPr sz="1600"/>
            </a:lvl2pPr>
            <a:lvl3pPr marL="1828754" lvl="2" indent="-397923" algn="l">
              <a:spcBef>
                <a:spcPts val="267"/>
              </a:spcBef>
              <a:spcAft>
                <a:spcPts val="0"/>
              </a:spcAft>
              <a:buClr>
                <a:schemeClr val="dk1"/>
              </a:buClr>
              <a:buSzPts val="1100"/>
              <a:buChar char="•"/>
              <a:defRPr sz="1467"/>
            </a:lvl3pPr>
            <a:lvl4pPr marL="2438339" lvl="3" indent="-380990" algn="l">
              <a:spcBef>
                <a:spcPts val="267"/>
              </a:spcBef>
              <a:spcAft>
                <a:spcPts val="0"/>
              </a:spcAft>
              <a:buClr>
                <a:schemeClr val="dk1"/>
              </a:buClr>
              <a:buSzPts val="900"/>
              <a:buChar char="–"/>
              <a:defRPr sz="1200"/>
            </a:lvl4pPr>
            <a:lvl5pPr marL="3047924" lvl="4" indent="-380990" algn="l">
              <a:spcBef>
                <a:spcPts val="267"/>
              </a:spcBef>
              <a:spcAft>
                <a:spcPts val="0"/>
              </a:spcAft>
              <a:buClr>
                <a:schemeClr val="dk1"/>
              </a:buClr>
              <a:buSzPts val="900"/>
              <a:buChar char="»"/>
              <a:defRPr sz="1200"/>
            </a:lvl5pPr>
            <a:lvl6pPr marL="3657509" lvl="5" indent="-423323" algn="l">
              <a:spcBef>
                <a:spcPts val="400"/>
              </a:spcBef>
              <a:spcAft>
                <a:spcPts val="0"/>
              </a:spcAft>
              <a:buClr>
                <a:schemeClr val="dk1"/>
              </a:buClr>
              <a:buSzPts val="1400"/>
              <a:buChar char="•"/>
              <a:defRPr sz="1867"/>
            </a:lvl6pPr>
            <a:lvl7pPr marL="4267093" lvl="6" indent="-423323" algn="l">
              <a:spcBef>
                <a:spcPts val="400"/>
              </a:spcBef>
              <a:spcAft>
                <a:spcPts val="0"/>
              </a:spcAft>
              <a:buClr>
                <a:schemeClr val="dk1"/>
              </a:buClr>
              <a:buSzPts val="1400"/>
              <a:buChar char="•"/>
              <a:defRPr sz="1867"/>
            </a:lvl7pPr>
            <a:lvl8pPr marL="4876678" lvl="7" indent="-423323" algn="l">
              <a:spcBef>
                <a:spcPts val="400"/>
              </a:spcBef>
              <a:spcAft>
                <a:spcPts val="0"/>
              </a:spcAft>
              <a:buClr>
                <a:schemeClr val="dk1"/>
              </a:buClr>
              <a:buSzPts val="1400"/>
              <a:buChar char="•"/>
              <a:defRPr sz="1867"/>
            </a:lvl8pPr>
            <a:lvl9pPr marL="5486263" lvl="8" indent="-423323" algn="l">
              <a:spcBef>
                <a:spcPts val="400"/>
              </a:spcBef>
              <a:spcAft>
                <a:spcPts val="0"/>
              </a:spcAft>
              <a:buClr>
                <a:schemeClr val="dk1"/>
              </a:buClr>
              <a:buSzPts val="1400"/>
              <a:buChar char="•"/>
              <a:defRPr sz="1867"/>
            </a:lvl9pPr>
          </a:lstStyle>
          <a:p>
            <a:pPr lvl="0"/>
            <a:r>
              <a:rPr lang="en-US"/>
              <a:t>Click to edit Master text styles</a:t>
            </a:r>
          </a:p>
        </p:txBody>
      </p:sp>
      <p:sp>
        <p:nvSpPr>
          <p:cNvPr id="44" name="Google Shape;44;p6"/>
          <p:cNvSpPr txBox="1">
            <a:spLocks noGrp="1"/>
          </p:cNvSpPr>
          <p:nvPr>
            <p:ph type="dt" idx="10"/>
          </p:nvPr>
        </p:nvSpPr>
        <p:spPr>
          <a:xfrm>
            <a:off x="75807" y="6550529"/>
            <a:ext cx="1564000" cy="309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2F28F545-E9CC-4024-9BEE-B79BBE4B5FF5}" type="datetimeFigureOut">
              <a:rPr lang="en-US" smtClean="0"/>
              <a:t>3/16/2025</a:t>
            </a:fld>
            <a:endParaRPr lang="en-US"/>
          </a:p>
        </p:txBody>
      </p:sp>
      <p:sp>
        <p:nvSpPr>
          <p:cNvPr id="45" name="Google Shape;45;p6"/>
          <p:cNvSpPr txBox="1">
            <a:spLocks noGrp="1"/>
          </p:cNvSpPr>
          <p:nvPr>
            <p:ph type="ftr" idx="11"/>
          </p:nvPr>
        </p:nvSpPr>
        <p:spPr>
          <a:xfrm>
            <a:off x="1639861" y="6550529"/>
            <a:ext cx="8833600" cy="309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lang="en-US"/>
          </a:p>
        </p:txBody>
      </p:sp>
      <p:sp>
        <p:nvSpPr>
          <p:cNvPr id="46" name="Google Shape;46;p6"/>
          <p:cNvSpPr txBox="1">
            <a:spLocks noGrp="1"/>
          </p:cNvSpPr>
          <p:nvPr>
            <p:ph type="sldNum" idx="12"/>
          </p:nvPr>
        </p:nvSpPr>
        <p:spPr>
          <a:xfrm>
            <a:off x="10841424" y="6550527"/>
            <a:ext cx="1182800" cy="3076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ACE0BD75-7072-48EF-867E-9E4177FE44F3}" type="slidenum">
              <a:rPr lang="en-US" smtClean="0"/>
              <a:t>‹#›</a:t>
            </a:fld>
            <a:endParaRPr lang="en-US"/>
          </a:p>
        </p:txBody>
      </p:sp>
      <p:cxnSp>
        <p:nvCxnSpPr>
          <p:cNvPr id="47" name="Google Shape;47;p6"/>
          <p:cNvCxnSpPr/>
          <p:nvPr/>
        </p:nvCxnSpPr>
        <p:spPr>
          <a:xfrm>
            <a:off x="111453" y="3729789"/>
            <a:ext cx="11948400" cy="0"/>
          </a:xfrm>
          <a:prstGeom prst="straightConnector1">
            <a:avLst/>
          </a:prstGeom>
          <a:noFill/>
          <a:ln w="25400" cap="flat" cmpd="sng">
            <a:solidFill>
              <a:srgbClr val="9C1B1F"/>
            </a:solidFill>
            <a:prstDash val="solid"/>
            <a:round/>
            <a:headEnd type="none" w="sm" len="sm"/>
            <a:tailEnd type="none" w="sm" len="sm"/>
          </a:ln>
        </p:spPr>
      </p:cxnSp>
      <p:cxnSp>
        <p:nvCxnSpPr>
          <p:cNvPr id="48" name="Google Shape;48;p6"/>
          <p:cNvCxnSpPr/>
          <p:nvPr/>
        </p:nvCxnSpPr>
        <p:spPr>
          <a:xfrm>
            <a:off x="6096000" y="883568"/>
            <a:ext cx="0" cy="5645600"/>
          </a:xfrm>
          <a:prstGeom prst="straightConnector1">
            <a:avLst/>
          </a:prstGeom>
          <a:noFill/>
          <a:ln w="25400" cap="flat" cmpd="sng">
            <a:solidFill>
              <a:srgbClr val="9C1B1F"/>
            </a:solidFill>
            <a:prstDash val="solid"/>
            <a:round/>
            <a:headEnd type="none" w="sm" len="sm"/>
            <a:tailEnd type="none" w="sm" len="sm"/>
          </a:ln>
        </p:spPr>
      </p:cxnSp>
      <p:sp>
        <p:nvSpPr>
          <p:cNvPr id="49" name="Google Shape;49;p6"/>
          <p:cNvSpPr txBox="1">
            <a:spLocks noGrp="1"/>
          </p:cNvSpPr>
          <p:nvPr>
            <p:ph type="body" idx="2"/>
          </p:nvPr>
        </p:nvSpPr>
        <p:spPr>
          <a:xfrm>
            <a:off x="6197601" y="883571"/>
            <a:ext cx="5918400" cy="2820800"/>
          </a:xfrm>
          <a:prstGeom prst="rect">
            <a:avLst/>
          </a:prstGeom>
          <a:noFill/>
          <a:ln>
            <a:noFill/>
          </a:ln>
        </p:spPr>
        <p:txBody>
          <a:bodyPr spcFirstLastPara="1" wrap="square" lIns="68575" tIns="34275" rIns="68575" bIns="34275" anchor="t" anchorCtr="0">
            <a:normAutofit/>
          </a:bodyPr>
          <a:lstStyle>
            <a:lvl1pPr marL="609585" lvl="0" indent="-423323" algn="l">
              <a:spcBef>
                <a:spcPts val="400"/>
              </a:spcBef>
              <a:spcAft>
                <a:spcPts val="0"/>
              </a:spcAft>
              <a:buClr>
                <a:schemeClr val="dk1"/>
              </a:buClr>
              <a:buSzPts val="1400"/>
              <a:buChar char="•"/>
              <a:defRPr sz="1867"/>
            </a:lvl1pPr>
            <a:lvl2pPr marL="1219170" lvl="1" indent="-406390" algn="l">
              <a:spcBef>
                <a:spcPts val="267"/>
              </a:spcBef>
              <a:spcAft>
                <a:spcPts val="0"/>
              </a:spcAft>
              <a:buClr>
                <a:schemeClr val="dk1"/>
              </a:buClr>
              <a:buSzPts val="1200"/>
              <a:buChar char="–"/>
              <a:defRPr sz="1600"/>
            </a:lvl2pPr>
            <a:lvl3pPr marL="1828754" lvl="2" indent="-397923" algn="l">
              <a:spcBef>
                <a:spcPts val="267"/>
              </a:spcBef>
              <a:spcAft>
                <a:spcPts val="0"/>
              </a:spcAft>
              <a:buClr>
                <a:schemeClr val="dk1"/>
              </a:buClr>
              <a:buSzPts val="1100"/>
              <a:buChar char="•"/>
              <a:defRPr sz="1467"/>
            </a:lvl3pPr>
            <a:lvl4pPr marL="2438339" lvl="3" indent="-380990" algn="l">
              <a:spcBef>
                <a:spcPts val="267"/>
              </a:spcBef>
              <a:spcAft>
                <a:spcPts val="0"/>
              </a:spcAft>
              <a:buClr>
                <a:schemeClr val="dk1"/>
              </a:buClr>
              <a:buSzPts val="900"/>
              <a:buChar char="–"/>
              <a:defRPr sz="1200"/>
            </a:lvl4pPr>
            <a:lvl5pPr marL="3047924" lvl="4" indent="-380990" algn="l">
              <a:spcBef>
                <a:spcPts val="267"/>
              </a:spcBef>
              <a:spcAft>
                <a:spcPts val="0"/>
              </a:spcAft>
              <a:buClr>
                <a:schemeClr val="dk1"/>
              </a:buClr>
              <a:buSzPts val="900"/>
              <a:buChar char="»"/>
              <a:defRPr sz="1200"/>
            </a:lvl5pPr>
            <a:lvl6pPr marL="3657509" lvl="5" indent="-423323" algn="l">
              <a:spcBef>
                <a:spcPts val="400"/>
              </a:spcBef>
              <a:spcAft>
                <a:spcPts val="0"/>
              </a:spcAft>
              <a:buClr>
                <a:schemeClr val="dk1"/>
              </a:buClr>
              <a:buSzPts val="1400"/>
              <a:buChar char="•"/>
              <a:defRPr sz="1867"/>
            </a:lvl6pPr>
            <a:lvl7pPr marL="4267093" lvl="6" indent="-423323" algn="l">
              <a:spcBef>
                <a:spcPts val="400"/>
              </a:spcBef>
              <a:spcAft>
                <a:spcPts val="0"/>
              </a:spcAft>
              <a:buClr>
                <a:schemeClr val="dk1"/>
              </a:buClr>
              <a:buSzPts val="1400"/>
              <a:buChar char="•"/>
              <a:defRPr sz="1867"/>
            </a:lvl7pPr>
            <a:lvl8pPr marL="4876678" lvl="7" indent="-423323" algn="l">
              <a:spcBef>
                <a:spcPts val="400"/>
              </a:spcBef>
              <a:spcAft>
                <a:spcPts val="0"/>
              </a:spcAft>
              <a:buClr>
                <a:schemeClr val="dk1"/>
              </a:buClr>
              <a:buSzPts val="1400"/>
              <a:buChar char="•"/>
              <a:defRPr sz="1867"/>
            </a:lvl8pPr>
            <a:lvl9pPr marL="5486263" lvl="8" indent="-423323" algn="l">
              <a:spcBef>
                <a:spcPts val="400"/>
              </a:spcBef>
              <a:spcAft>
                <a:spcPts val="0"/>
              </a:spcAft>
              <a:buClr>
                <a:schemeClr val="dk1"/>
              </a:buClr>
              <a:buSzPts val="1400"/>
              <a:buChar char="•"/>
              <a:defRPr sz="1867"/>
            </a:lvl9pPr>
          </a:lstStyle>
          <a:p>
            <a:pPr lvl="0"/>
            <a:r>
              <a:rPr lang="en-US"/>
              <a:t>Click to edit Master text styles</a:t>
            </a:r>
          </a:p>
        </p:txBody>
      </p:sp>
      <p:sp>
        <p:nvSpPr>
          <p:cNvPr id="50" name="Google Shape;50;p6"/>
          <p:cNvSpPr txBox="1">
            <a:spLocks noGrp="1"/>
          </p:cNvSpPr>
          <p:nvPr>
            <p:ph type="body" idx="3"/>
          </p:nvPr>
        </p:nvSpPr>
        <p:spPr>
          <a:xfrm>
            <a:off x="75805" y="3704308"/>
            <a:ext cx="5918400" cy="2846400"/>
          </a:xfrm>
          <a:prstGeom prst="rect">
            <a:avLst/>
          </a:prstGeom>
          <a:noFill/>
          <a:ln>
            <a:noFill/>
          </a:ln>
        </p:spPr>
        <p:txBody>
          <a:bodyPr spcFirstLastPara="1" wrap="square" lIns="68575" tIns="34275" rIns="68575" bIns="34275" anchor="t" anchorCtr="0">
            <a:normAutofit/>
          </a:bodyPr>
          <a:lstStyle>
            <a:lvl1pPr marL="609585" lvl="0" indent="-423323" algn="l">
              <a:spcBef>
                <a:spcPts val="400"/>
              </a:spcBef>
              <a:spcAft>
                <a:spcPts val="0"/>
              </a:spcAft>
              <a:buClr>
                <a:schemeClr val="dk1"/>
              </a:buClr>
              <a:buSzPts val="1400"/>
              <a:buChar char="•"/>
              <a:defRPr sz="1867"/>
            </a:lvl1pPr>
            <a:lvl2pPr marL="1219170" lvl="1" indent="-406390" algn="l">
              <a:spcBef>
                <a:spcPts val="267"/>
              </a:spcBef>
              <a:spcAft>
                <a:spcPts val="0"/>
              </a:spcAft>
              <a:buClr>
                <a:schemeClr val="dk1"/>
              </a:buClr>
              <a:buSzPts val="1200"/>
              <a:buChar char="–"/>
              <a:defRPr sz="1600"/>
            </a:lvl2pPr>
            <a:lvl3pPr marL="1828754" lvl="2" indent="-397923" algn="l">
              <a:spcBef>
                <a:spcPts val="267"/>
              </a:spcBef>
              <a:spcAft>
                <a:spcPts val="0"/>
              </a:spcAft>
              <a:buClr>
                <a:schemeClr val="dk1"/>
              </a:buClr>
              <a:buSzPts val="1100"/>
              <a:buChar char="•"/>
              <a:defRPr sz="1467"/>
            </a:lvl3pPr>
            <a:lvl4pPr marL="2438339" lvl="3" indent="-380990" algn="l">
              <a:spcBef>
                <a:spcPts val="267"/>
              </a:spcBef>
              <a:spcAft>
                <a:spcPts val="0"/>
              </a:spcAft>
              <a:buClr>
                <a:schemeClr val="dk1"/>
              </a:buClr>
              <a:buSzPts val="900"/>
              <a:buChar char="–"/>
              <a:defRPr sz="1200"/>
            </a:lvl4pPr>
            <a:lvl5pPr marL="3047924" lvl="4" indent="-380990" algn="l">
              <a:spcBef>
                <a:spcPts val="267"/>
              </a:spcBef>
              <a:spcAft>
                <a:spcPts val="0"/>
              </a:spcAft>
              <a:buClr>
                <a:schemeClr val="dk1"/>
              </a:buClr>
              <a:buSzPts val="900"/>
              <a:buChar char="»"/>
              <a:defRPr sz="1200"/>
            </a:lvl5pPr>
            <a:lvl6pPr marL="3657509" lvl="5" indent="-423323" algn="l">
              <a:spcBef>
                <a:spcPts val="400"/>
              </a:spcBef>
              <a:spcAft>
                <a:spcPts val="0"/>
              </a:spcAft>
              <a:buClr>
                <a:schemeClr val="dk1"/>
              </a:buClr>
              <a:buSzPts val="1400"/>
              <a:buChar char="•"/>
              <a:defRPr sz="1867"/>
            </a:lvl6pPr>
            <a:lvl7pPr marL="4267093" lvl="6" indent="-423323" algn="l">
              <a:spcBef>
                <a:spcPts val="400"/>
              </a:spcBef>
              <a:spcAft>
                <a:spcPts val="0"/>
              </a:spcAft>
              <a:buClr>
                <a:schemeClr val="dk1"/>
              </a:buClr>
              <a:buSzPts val="1400"/>
              <a:buChar char="•"/>
              <a:defRPr sz="1867"/>
            </a:lvl7pPr>
            <a:lvl8pPr marL="4876678" lvl="7" indent="-423323" algn="l">
              <a:spcBef>
                <a:spcPts val="400"/>
              </a:spcBef>
              <a:spcAft>
                <a:spcPts val="0"/>
              </a:spcAft>
              <a:buClr>
                <a:schemeClr val="dk1"/>
              </a:buClr>
              <a:buSzPts val="1400"/>
              <a:buChar char="•"/>
              <a:defRPr sz="1867"/>
            </a:lvl8pPr>
            <a:lvl9pPr marL="5486263" lvl="8" indent="-423323" algn="l">
              <a:spcBef>
                <a:spcPts val="400"/>
              </a:spcBef>
              <a:spcAft>
                <a:spcPts val="0"/>
              </a:spcAft>
              <a:buClr>
                <a:schemeClr val="dk1"/>
              </a:buClr>
              <a:buSzPts val="1400"/>
              <a:buChar char="•"/>
              <a:defRPr sz="1867"/>
            </a:lvl9pPr>
          </a:lstStyle>
          <a:p>
            <a:pPr lvl="0"/>
            <a:r>
              <a:rPr lang="en-US"/>
              <a:t>Click to edit Master text styles</a:t>
            </a:r>
          </a:p>
        </p:txBody>
      </p:sp>
      <p:sp>
        <p:nvSpPr>
          <p:cNvPr id="51" name="Google Shape;51;p6"/>
          <p:cNvSpPr txBox="1">
            <a:spLocks noGrp="1"/>
          </p:cNvSpPr>
          <p:nvPr>
            <p:ph type="body" idx="4"/>
          </p:nvPr>
        </p:nvSpPr>
        <p:spPr>
          <a:xfrm>
            <a:off x="6197601" y="3704307"/>
            <a:ext cx="5918400" cy="2871600"/>
          </a:xfrm>
          <a:prstGeom prst="rect">
            <a:avLst/>
          </a:prstGeom>
          <a:noFill/>
          <a:ln>
            <a:noFill/>
          </a:ln>
        </p:spPr>
        <p:txBody>
          <a:bodyPr spcFirstLastPara="1" wrap="square" lIns="68575" tIns="34275" rIns="68575" bIns="34275" anchor="t" anchorCtr="0">
            <a:normAutofit/>
          </a:bodyPr>
          <a:lstStyle>
            <a:lvl1pPr marL="609585" lvl="0" indent="-423323" algn="l">
              <a:spcBef>
                <a:spcPts val="400"/>
              </a:spcBef>
              <a:spcAft>
                <a:spcPts val="0"/>
              </a:spcAft>
              <a:buClr>
                <a:schemeClr val="dk1"/>
              </a:buClr>
              <a:buSzPts val="1400"/>
              <a:buChar char="•"/>
              <a:defRPr sz="1867"/>
            </a:lvl1pPr>
            <a:lvl2pPr marL="1219170" lvl="1" indent="-406390" algn="l">
              <a:spcBef>
                <a:spcPts val="267"/>
              </a:spcBef>
              <a:spcAft>
                <a:spcPts val="0"/>
              </a:spcAft>
              <a:buClr>
                <a:schemeClr val="dk1"/>
              </a:buClr>
              <a:buSzPts val="1200"/>
              <a:buChar char="–"/>
              <a:defRPr sz="1600"/>
            </a:lvl2pPr>
            <a:lvl3pPr marL="1828754" lvl="2" indent="-397923" algn="l">
              <a:spcBef>
                <a:spcPts val="267"/>
              </a:spcBef>
              <a:spcAft>
                <a:spcPts val="0"/>
              </a:spcAft>
              <a:buClr>
                <a:schemeClr val="dk1"/>
              </a:buClr>
              <a:buSzPts val="1100"/>
              <a:buChar char="•"/>
              <a:defRPr sz="1467"/>
            </a:lvl3pPr>
            <a:lvl4pPr marL="2438339" lvl="3" indent="-380990" algn="l">
              <a:spcBef>
                <a:spcPts val="267"/>
              </a:spcBef>
              <a:spcAft>
                <a:spcPts val="0"/>
              </a:spcAft>
              <a:buClr>
                <a:schemeClr val="dk1"/>
              </a:buClr>
              <a:buSzPts val="900"/>
              <a:buChar char="–"/>
              <a:defRPr sz="1200"/>
            </a:lvl4pPr>
            <a:lvl5pPr marL="3047924" lvl="4" indent="-380990" algn="l">
              <a:spcBef>
                <a:spcPts val="267"/>
              </a:spcBef>
              <a:spcAft>
                <a:spcPts val="0"/>
              </a:spcAft>
              <a:buClr>
                <a:schemeClr val="dk1"/>
              </a:buClr>
              <a:buSzPts val="900"/>
              <a:buChar char="»"/>
              <a:defRPr sz="1200"/>
            </a:lvl5pPr>
            <a:lvl6pPr marL="3657509" lvl="5" indent="-423323" algn="l">
              <a:spcBef>
                <a:spcPts val="400"/>
              </a:spcBef>
              <a:spcAft>
                <a:spcPts val="0"/>
              </a:spcAft>
              <a:buClr>
                <a:schemeClr val="dk1"/>
              </a:buClr>
              <a:buSzPts val="1400"/>
              <a:buChar char="•"/>
              <a:defRPr sz="1867"/>
            </a:lvl6pPr>
            <a:lvl7pPr marL="4267093" lvl="6" indent="-423323" algn="l">
              <a:spcBef>
                <a:spcPts val="400"/>
              </a:spcBef>
              <a:spcAft>
                <a:spcPts val="0"/>
              </a:spcAft>
              <a:buClr>
                <a:schemeClr val="dk1"/>
              </a:buClr>
              <a:buSzPts val="1400"/>
              <a:buChar char="•"/>
              <a:defRPr sz="1867"/>
            </a:lvl7pPr>
            <a:lvl8pPr marL="4876678" lvl="7" indent="-423323" algn="l">
              <a:spcBef>
                <a:spcPts val="400"/>
              </a:spcBef>
              <a:spcAft>
                <a:spcPts val="0"/>
              </a:spcAft>
              <a:buClr>
                <a:schemeClr val="dk1"/>
              </a:buClr>
              <a:buSzPts val="1400"/>
              <a:buChar char="•"/>
              <a:defRPr sz="1867"/>
            </a:lvl8pPr>
            <a:lvl9pPr marL="5486263" lvl="8" indent="-423323" algn="l">
              <a:spcBef>
                <a:spcPts val="400"/>
              </a:spcBef>
              <a:spcAft>
                <a:spcPts val="0"/>
              </a:spcAft>
              <a:buClr>
                <a:schemeClr val="dk1"/>
              </a:buClr>
              <a:buSzPts val="1400"/>
              <a:buChar char="•"/>
              <a:defRPr sz="1867"/>
            </a:lvl9pPr>
          </a:lstStyle>
          <a:p>
            <a:pPr lvl="0"/>
            <a:r>
              <a:rPr lang="en-US"/>
              <a:t>Click to edit Master text styles</a:t>
            </a:r>
          </a:p>
        </p:txBody>
      </p:sp>
    </p:spTree>
    <p:extLst>
      <p:ext uri="{BB962C8B-B14F-4D97-AF65-F5344CB8AC3E}">
        <p14:creationId xmlns:p14="http://schemas.microsoft.com/office/powerpoint/2010/main" val="222031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1"/>
        <p:cNvGrpSpPr/>
        <p:nvPr/>
      </p:nvGrpSpPr>
      <p:grpSpPr>
        <a:xfrm>
          <a:off x="0" y="0"/>
          <a:ext cx="0" cy="0"/>
          <a:chOff x="0" y="0"/>
          <a:chExt cx="0" cy="0"/>
        </a:xfrm>
      </p:grpSpPr>
      <p:sp>
        <p:nvSpPr>
          <p:cNvPr id="62" name="Google Shape;62;p9"/>
          <p:cNvSpPr/>
          <p:nvPr/>
        </p:nvSpPr>
        <p:spPr>
          <a:xfrm>
            <a:off x="0" y="873409"/>
            <a:ext cx="1270000" cy="5687200"/>
          </a:xfrm>
          <a:prstGeom prst="rect">
            <a:avLst/>
          </a:prstGeom>
          <a:solidFill>
            <a:srgbClr val="9C1B1F"/>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63" name="Google Shape;63;p9"/>
          <p:cNvSpPr txBox="1">
            <a:spLocks noGrp="1"/>
          </p:cNvSpPr>
          <p:nvPr>
            <p:ph type="title"/>
          </p:nvPr>
        </p:nvSpPr>
        <p:spPr>
          <a:xfrm>
            <a:off x="1178561" y="12327"/>
            <a:ext cx="9550400" cy="871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64" name="Google Shape;64;p9"/>
          <p:cNvSpPr txBox="1">
            <a:spLocks noGrp="1"/>
          </p:cNvSpPr>
          <p:nvPr>
            <p:ph type="body" idx="1"/>
          </p:nvPr>
        </p:nvSpPr>
        <p:spPr>
          <a:xfrm>
            <a:off x="1371600" y="883568"/>
            <a:ext cx="10749200" cy="5666800"/>
          </a:xfrm>
          <a:prstGeom prst="rect">
            <a:avLst/>
          </a:prstGeom>
          <a:noFill/>
          <a:ln>
            <a:noFill/>
          </a:ln>
        </p:spPr>
        <p:txBody>
          <a:bodyPr spcFirstLastPara="1" wrap="square" lIns="68575" tIns="34275" rIns="68575" bIns="34275" anchor="t" anchorCtr="0">
            <a:normAutofit/>
          </a:bodyPr>
          <a:lstStyle>
            <a:lvl1pPr marL="609585" lvl="0" indent="-423323" algn="l">
              <a:spcBef>
                <a:spcPts val="400"/>
              </a:spcBef>
              <a:spcAft>
                <a:spcPts val="0"/>
              </a:spcAft>
              <a:buClr>
                <a:schemeClr val="dk1"/>
              </a:buClr>
              <a:buSzPts val="1400"/>
              <a:buChar char="•"/>
              <a:defRPr/>
            </a:lvl1pPr>
            <a:lvl2pPr marL="1219170" lvl="1" indent="-423323" algn="l">
              <a:spcBef>
                <a:spcPts val="400"/>
              </a:spcBef>
              <a:spcAft>
                <a:spcPts val="0"/>
              </a:spcAft>
              <a:buClr>
                <a:schemeClr val="dk1"/>
              </a:buClr>
              <a:buSzPts val="1400"/>
              <a:buChar char="–"/>
              <a:defRPr/>
            </a:lvl2pPr>
            <a:lvl3pPr marL="1828754" lvl="2" indent="-423323" algn="l">
              <a:spcBef>
                <a:spcPts val="400"/>
              </a:spcBef>
              <a:spcAft>
                <a:spcPts val="0"/>
              </a:spcAft>
              <a:buClr>
                <a:schemeClr val="dk1"/>
              </a:buClr>
              <a:buSzPts val="1400"/>
              <a:buChar char="•"/>
              <a:defRPr/>
            </a:lvl3pPr>
            <a:lvl4pPr marL="2438339" lvl="3" indent="-423323" algn="l">
              <a:spcBef>
                <a:spcPts val="400"/>
              </a:spcBef>
              <a:spcAft>
                <a:spcPts val="0"/>
              </a:spcAft>
              <a:buClr>
                <a:schemeClr val="dk1"/>
              </a:buClr>
              <a:buSzPts val="1400"/>
              <a:buChar char="–"/>
              <a:defRPr/>
            </a:lvl4pPr>
            <a:lvl5pPr marL="3047924" lvl="4" indent="-423323" algn="l">
              <a:spcBef>
                <a:spcPts val="400"/>
              </a:spcBef>
              <a:spcAft>
                <a:spcPts val="0"/>
              </a:spcAft>
              <a:buClr>
                <a:schemeClr val="dk1"/>
              </a:buClr>
              <a:buSzPts val="1400"/>
              <a:buChar char="»"/>
              <a:defRPr/>
            </a:lvl5pPr>
            <a:lvl6pPr marL="3657509" lvl="5" indent="-423323" algn="l">
              <a:spcBef>
                <a:spcPts val="400"/>
              </a:spcBef>
              <a:spcAft>
                <a:spcPts val="0"/>
              </a:spcAft>
              <a:buClr>
                <a:schemeClr val="dk1"/>
              </a:buClr>
              <a:buSzPts val="1400"/>
              <a:buChar char="•"/>
              <a:defRPr/>
            </a:lvl6pPr>
            <a:lvl7pPr marL="4267093" lvl="6" indent="-423323" algn="l">
              <a:spcBef>
                <a:spcPts val="400"/>
              </a:spcBef>
              <a:spcAft>
                <a:spcPts val="0"/>
              </a:spcAft>
              <a:buClr>
                <a:schemeClr val="dk1"/>
              </a:buClr>
              <a:buSzPts val="1400"/>
              <a:buChar char="•"/>
              <a:defRPr/>
            </a:lvl7pPr>
            <a:lvl8pPr marL="4876678" lvl="7" indent="-423323" algn="l">
              <a:spcBef>
                <a:spcPts val="400"/>
              </a:spcBef>
              <a:spcAft>
                <a:spcPts val="0"/>
              </a:spcAft>
              <a:buClr>
                <a:schemeClr val="dk1"/>
              </a:buClr>
              <a:buSzPts val="1400"/>
              <a:buChar char="•"/>
              <a:defRPr/>
            </a:lvl8pPr>
            <a:lvl9pPr marL="5486263" lvl="8" indent="-423323" algn="l">
              <a:spcBef>
                <a:spcPts val="400"/>
              </a:spcBef>
              <a:spcAft>
                <a:spcPts val="0"/>
              </a:spcAft>
              <a:buClr>
                <a:schemeClr val="dk1"/>
              </a:buClr>
              <a:buSzPts val="1400"/>
              <a:buChar char="•"/>
              <a:defRPr/>
            </a:lvl9pPr>
          </a:lstStyle>
          <a:p>
            <a:pPr lvl="0"/>
            <a:r>
              <a:rPr lang="en-US"/>
              <a:t>Click to edit Master text styles</a:t>
            </a:r>
          </a:p>
        </p:txBody>
      </p:sp>
      <p:sp>
        <p:nvSpPr>
          <p:cNvPr id="65" name="Google Shape;65;p9"/>
          <p:cNvSpPr txBox="1">
            <a:spLocks noGrp="1"/>
          </p:cNvSpPr>
          <p:nvPr>
            <p:ph type="dt" idx="10"/>
          </p:nvPr>
        </p:nvSpPr>
        <p:spPr>
          <a:xfrm>
            <a:off x="75807" y="6550529"/>
            <a:ext cx="1564000" cy="309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2F28F545-E9CC-4024-9BEE-B79BBE4B5FF5}" type="datetimeFigureOut">
              <a:rPr lang="en-US" smtClean="0"/>
              <a:t>3/16/2025</a:t>
            </a:fld>
            <a:endParaRPr lang="en-US"/>
          </a:p>
        </p:txBody>
      </p:sp>
      <p:sp>
        <p:nvSpPr>
          <p:cNvPr id="66" name="Google Shape;66;p9"/>
          <p:cNvSpPr txBox="1">
            <a:spLocks noGrp="1"/>
          </p:cNvSpPr>
          <p:nvPr>
            <p:ph type="ftr" idx="11"/>
          </p:nvPr>
        </p:nvSpPr>
        <p:spPr>
          <a:xfrm>
            <a:off x="1639861" y="6550529"/>
            <a:ext cx="8833600" cy="309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lang="en-US"/>
          </a:p>
        </p:txBody>
      </p:sp>
      <p:sp>
        <p:nvSpPr>
          <p:cNvPr id="67" name="Google Shape;67;p9"/>
          <p:cNvSpPr txBox="1">
            <a:spLocks noGrp="1"/>
          </p:cNvSpPr>
          <p:nvPr>
            <p:ph type="sldNum" idx="12"/>
          </p:nvPr>
        </p:nvSpPr>
        <p:spPr>
          <a:xfrm>
            <a:off x="10841424" y="6550527"/>
            <a:ext cx="1182800" cy="3076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ACE0BD75-7072-48EF-867E-9E4177FE44F3}" type="slidenum">
              <a:rPr lang="en-US" smtClean="0"/>
              <a:t>‹#›</a:t>
            </a:fld>
            <a:endParaRPr lang="en-US"/>
          </a:p>
        </p:txBody>
      </p:sp>
    </p:spTree>
    <p:extLst>
      <p:ext uri="{BB962C8B-B14F-4D97-AF65-F5344CB8AC3E}">
        <p14:creationId xmlns:p14="http://schemas.microsoft.com/office/powerpoint/2010/main" val="493804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68"/>
        <p:cNvGrpSpPr/>
        <p:nvPr/>
      </p:nvGrpSpPr>
      <p:grpSpPr>
        <a:xfrm>
          <a:off x="0" y="0"/>
          <a:ext cx="0" cy="0"/>
          <a:chOff x="0" y="0"/>
          <a:chExt cx="0" cy="0"/>
        </a:xfrm>
      </p:grpSpPr>
      <p:sp>
        <p:nvSpPr>
          <p:cNvPr id="69" name="Google Shape;69;p10"/>
          <p:cNvSpPr/>
          <p:nvPr/>
        </p:nvSpPr>
        <p:spPr>
          <a:xfrm>
            <a:off x="0" y="873409"/>
            <a:ext cx="1270000" cy="5687200"/>
          </a:xfrm>
          <a:prstGeom prst="rect">
            <a:avLst/>
          </a:prstGeom>
          <a:solidFill>
            <a:srgbClr val="9C1B1F"/>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70" name="Google Shape;70;p10"/>
          <p:cNvSpPr txBox="1">
            <a:spLocks noGrp="1"/>
          </p:cNvSpPr>
          <p:nvPr>
            <p:ph type="title"/>
          </p:nvPr>
        </p:nvSpPr>
        <p:spPr>
          <a:xfrm>
            <a:off x="1178561" y="12327"/>
            <a:ext cx="9550400" cy="871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71" name="Google Shape;71;p10"/>
          <p:cNvSpPr txBox="1">
            <a:spLocks noGrp="1"/>
          </p:cNvSpPr>
          <p:nvPr>
            <p:ph type="body" idx="1"/>
          </p:nvPr>
        </p:nvSpPr>
        <p:spPr>
          <a:xfrm>
            <a:off x="1351280" y="883568"/>
            <a:ext cx="5273200" cy="5666800"/>
          </a:xfrm>
          <a:prstGeom prst="rect">
            <a:avLst/>
          </a:prstGeom>
          <a:noFill/>
          <a:ln>
            <a:noFill/>
          </a:ln>
        </p:spPr>
        <p:txBody>
          <a:bodyPr spcFirstLastPara="1" wrap="square" lIns="68575" tIns="34275" rIns="68575" bIns="34275" anchor="t" anchorCtr="0">
            <a:normAutofit/>
          </a:bodyPr>
          <a:lstStyle>
            <a:lvl1pPr marL="609585" lvl="0" indent="-423323" algn="l">
              <a:spcBef>
                <a:spcPts val="400"/>
              </a:spcBef>
              <a:spcAft>
                <a:spcPts val="0"/>
              </a:spcAft>
              <a:buClr>
                <a:schemeClr val="dk1"/>
              </a:buClr>
              <a:buSzPts val="1400"/>
              <a:buChar char="•"/>
              <a:defRPr sz="1867"/>
            </a:lvl1pPr>
            <a:lvl2pPr marL="1219170" lvl="1" indent="-406390" algn="l">
              <a:spcBef>
                <a:spcPts val="267"/>
              </a:spcBef>
              <a:spcAft>
                <a:spcPts val="0"/>
              </a:spcAft>
              <a:buClr>
                <a:schemeClr val="dk1"/>
              </a:buClr>
              <a:buSzPts val="1200"/>
              <a:buChar char="–"/>
              <a:defRPr sz="1600"/>
            </a:lvl2pPr>
            <a:lvl3pPr marL="1828754" lvl="2" indent="-397923" algn="l">
              <a:spcBef>
                <a:spcPts val="267"/>
              </a:spcBef>
              <a:spcAft>
                <a:spcPts val="0"/>
              </a:spcAft>
              <a:buClr>
                <a:schemeClr val="dk1"/>
              </a:buClr>
              <a:buSzPts val="1100"/>
              <a:buChar char="•"/>
              <a:defRPr sz="1467"/>
            </a:lvl3pPr>
            <a:lvl4pPr marL="2438339" lvl="3" indent="-380990" algn="l">
              <a:spcBef>
                <a:spcPts val="267"/>
              </a:spcBef>
              <a:spcAft>
                <a:spcPts val="0"/>
              </a:spcAft>
              <a:buClr>
                <a:schemeClr val="dk1"/>
              </a:buClr>
              <a:buSzPts val="900"/>
              <a:buChar char="–"/>
              <a:defRPr sz="1200"/>
            </a:lvl4pPr>
            <a:lvl5pPr marL="3047924" lvl="4" indent="-380990" algn="l">
              <a:spcBef>
                <a:spcPts val="267"/>
              </a:spcBef>
              <a:spcAft>
                <a:spcPts val="0"/>
              </a:spcAft>
              <a:buClr>
                <a:schemeClr val="dk1"/>
              </a:buClr>
              <a:buSzPts val="900"/>
              <a:buChar char="»"/>
              <a:defRPr sz="1200"/>
            </a:lvl5pPr>
            <a:lvl6pPr marL="3657509" lvl="5" indent="-423323" algn="l">
              <a:spcBef>
                <a:spcPts val="400"/>
              </a:spcBef>
              <a:spcAft>
                <a:spcPts val="0"/>
              </a:spcAft>
              <a:buClr>
                <a:schemeClr val="dk1"/>
              </a:buClr>
              <a:buSzPts val="1400"/>
              <a:buChar char="•"/>
              <a:defRPr sz="1867"/>
            </a:lvl6pPr>
            <a:lvl7pPr marL="4267093" lvl="6" indent="-423323" algn="l">
              <a:spcBef>
                <a:spcPts val="400"/>
              </a:spcBef>
              <a:spcAft>
                <a:spcPts val="0"/>
              </a:spcAft>
              <a:buClr>
                <a:schemeClr val="dk1"/>
              </a:buClr>
              <a:buSzPts val="1400"/>
              <a:buChar char="•"/>
              <a:defRPr sz="1867"/>
            </a:lvl7pPr>
            <a:lvl8pPr marL="4876678" lvl="7" indent="-423323" algn="l">
              <a:spcBef>
                <a:spcPts val="400"/>
              </a:spcBef>
              <a:spcAft>
                <a:spcPts val="0"/>
              </a:spcAft>
              <a:buClr>
                <a:schemeClr val="dk1"/>
              </a:buClr>
              <a:buSzPts val="1400"/>
              <a:buChar char="•"/>
              <a:defRPr sz="1867"/>
            </a:lvl8pPr>
            <a:lvl9pPr marL="5486263" lvl="8" indent="-423323" algn="l">
              <a:spcBef>
                <a:spcPts val="400"/>
              </a:spcBef>
              <a:spcAft>
                <a:spcPts val="0"/>
              </a:spcAft>
              <a:buClr>
                <a:schemeClr val="dk1"/>
              </a:buClr>
              <a:buSzPts val="1400"/>
              <a:buChar char="•"/>
              <a:defRPr sz="1867"/>
            </a:lvl9pPr>
          </a:lstStyle>
          <a:p>
            <a:pPr lvl="0"/>
            <a:r>
              <a:rPr lang="en-US"/>
              <a:t>Click to edit Master text styles</a:t>
            </a:r>
          </a:p>
        </p:txBody>
      </p:sp>
      <p:sp>
        <p:nvSpPr>
          <p:cNvPr id="72" name="Google Shape;72;p10"/>
          <p:cNvSpPr txBox="1">
            <a:spLocks noGrp="1"/>
          </p:cNvSpPr>
          <p:nvPr>
            <p:ph type="body" idx="2"/>
          </p:nvPr>
        </p:nvSpPr>
        <p:spPr>
          <a:xfrm>
            <a:off x="6725923" y="883568"/>
            <a:ext cx="5466000" cy="5666800"/>
          </a:xfrm>
          <a:prstGeom prst="rect">
            <a:avLst/>
          </a:prstGeom>
          <a:noFill/>
          <a:ln>
            <a:noFill/>
          </a:ln>
        </p:spPr>
        <p:txBody>
          <a:bodyPr spcFirstLastPara="1" wrap="square" lIns="68575" tIns="34275" rIns="68575" bIns="34275" anchor="t" anchorCtr="0">
            <a:normAutofit/>
          </a:bodyPr>
          <a:lstStyle>
            <a:lvl1pPr marL="609585" lvl="0" indent="-423323" algn="l">
              <a:spcBef>
                <a:spcPts val="400"/>
              </a:spcBef>
              <a:spcAft>
                <a:spcPts val="0"/>
              </a:spcAft>
              <a:buClr>
                <a:schemeClr val="dk1"/>
              </a:buClr>
              <a:buSzPts val="1400"/>
              <a:buChar char="•"/>
              <a:defRPr sz="1867"/>
            </a:lvl1pPr>
            <a:lvl2pPr marL="1219170" lvl="1" indent="-406390" algn="l">
              <a:spcBef>
                <a:spcPts val="267"/>
              </a:spcBef>
              <a:spcAft>
                <a:spcPts val="0"/>
              </a:spcAft>
              <a:buClr>
                <a:schemeClr val="dk1"/>
              </a:buClr>
              <a:buSzPts val="1200"/>
              <a:buChar char="–"/>
              <a:defRPr sz="1600"/>
            </a:lvl2pPr>
            <a:lvl3pPr marL="1828754" lvl="2" indent="-397923" algn="l">
              <a:spcBef>
                <a:spcPts val="267"/>
              </a:spcBef>
              <a:spcAft>
                <a:spcPts val="0"/>
              </a:spcAft>
              <a:buClr>
                <a:schemeClr val="dk1"/>
              </a:buClr>
              <a:buSzPts val="1100"/>
              <a:buChar char="•"/>
              <a:defRPr sz="1467"/>
            </a:lvl3pPr>
            <a:lvl4pPr marL="2438339" lvl="3" indent="-380990" algn="l">
              <a:spcBef>
                <a:spcPts val="267"/>
              </a:spcBef>
              <a:spcAft>
                <a:spcPts val="0"/>
              </a:spcAft>
              <a:buClr>
                <a:schemeClr val="dk1"/>
              </a:buClr>
              <a:buSzPts val="900"/>
              <a:buChar char="–"/>
              <a:defRPr sz="1200"/>
            </a:lvl4pPr>
            <a:lvl5pPr marL="3047924" lvl="4" indent="-380990" algn="l">
              <a:spcBef>
                <a:spcPts val="267"/>
              </a:spcBef>
              <a:spcAft>
                <a:spcPts val="0"/>
              </a:spcAft>
              <a:buClr>
                <a:schemeClr val="dk1"/>
              </a:buClr>
              <a:buSzPts val="900"/>
              <a:buChar char="»"/>
              <a:defRPr sz="1200"/>
            </a:lvl5pPr>
            <a:lvl6pPr marL="3657509" lvl="5" indent="-423323" algn="l">
              <a:spcBef>
                <a:spcPts val="400"/>
              </a:spcBef>
              <a:spcAft>
                <a:spcPts val="0"/>
              </a:spcAft>
              <a:buClr>
                <a:schemeClr val="dk1"/>
              </a:buClr>
              <a:buSzPts val="1400"/>
              <a:buChar char="•"/>
              <a:defRPr sz="1867"/>
            </a:lvl6pPr>
            <a:lvl7pPr marL="4267093" lvl="6" indent="-423323" algn="l">
              <a:spcBef>
                <a:spcPts val="400"/>
              </a:spcBef>
              <a:spcAft>
                <a:spcPts val="0"/>
              </a:spcAft>
              <a:buClr>
                <a:schemeClr val="dk1"/>
              </a:buClr>
              <a:buSzPts val="1400"/>
              <a:buChar char="•"/>
              <a:defRPr sz="1867"/>
            </a:lvl7pPr>
            <a:lvl8pPr marL="4876678" lvl="7" indent="-423323" algn="l">
              <a:spcBef>
                <a:spcPts val="400"/>
              </a:spcBef>
              <a:spcAft>
                <a:spcPts val="0"/>
              </a:spcAft>
              <a:buClr>
                <a:schemeClr val="dk1"/>
              </a:buClr>
              <a:buSzPts val="1400"/>
              <a:buChar char="•"/>
              <a:defRPr sz="1867"/>
            </a:lvl8pPr>
            <a:lvl9pPr marL="5486263" lvl="8" indent="-423323" algn="l">
              <a:spcBef>
                <a:spcPts val="400"/>
              </a:spcBef>
              <a:spcAft>
                <a:spcPts val="0"/>
              </a:spcAft>
              <a:buClr>
                <a:schemeClr val="dk1"/>
              </a:buClr>
              <a:buSzPts val="1400"/>
              <a:buChar char="•"/>
              <a:defRPr sz="1867"/>
            </a:lvl9pPr>
          </a:lstStyle>
          <a:p>
            <a:pPr lvl="0"/>
            <a:r>
              <a:rPr lang="en-US"/>
              <a:t>Click to edit Master text styles</a:t>
            </a:r>
          </a:p>
        </p:txBody>
      </p:sp>
      <p:sp>
        <p:nvSpPr>
          <p:cNvPr id="73" name="Google Shape;73;p10"/>
          <p:cNvSpPr txBox="1">
            <a:spLocks noGrp="1"/>
          </p:cNvSpPr>
          <p:nvPr>
            <p:ph type="dt" idx="10"/>
          </p:nvPr>
        </p:nvSpPr>
        <p:spPr>
          <a:xfrm>
            <a:off x="75807" y="6550529"/>
            <a:ext cx="1564000" cy="309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2F28F545-E9CC-4024-9BEE-B79BBE4B5FF5}" type="datetimeFigureOut">
              <a:rPr lang="en-US" smtClean="0"/>
              <a:t>3/16/2025</a:t>
            </a:fld>
            <a:endParaRPr lang="en-US"/>
          </a:p>
        </p:txBody>
      </p:sp>
      <p:sp>
        <p:nvSpPr>
          <p:cNvPr id="74" name="Google Shape;74;p10"/>
          <p:cNvSpPr txBox="1">
            <a:spLocks noGrp="1"/>
          </p:cNvSpPr>
          <p:nvPr>
            <p:ph type="ftr" idx="11"/>
          </p:nvPr>
        </p:nvSpPr>
        <p:spPr>
          <a:xfrm>
            <a:off x="1639861" y="6550529"/>
            <a:ext cx="8833600" cy="309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lang="en-US"/>
          </a:p>
        </p:txBody>
      </p:sp>
      <p:sp>
        <p:nvSpPr>
          <p:cNvPr id="75" name="Google Shape;75;p10"/>
          <p:cNvSpPr txBox="1">
            <a:spLocks noGrp="1"/>
          </p:cNvSpPr>
          <p:nvPr>
            <p:ph type="sldNum" idx="12"/>
          </p:nvPr>
        </p:nvSpPr>
        <p:spPr>
          <a:xfrm>
            <a:off x="10841424" y="6550527"/>
            <a:ext cx="1182800" cy="3076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ACE0BD75-7072-48EF-867E-9E4177FE44F3}" type="slidenum">
              <a:rPr lang="en-US" smtClean="0"/>
              <a:t>‹#›</a:t>
            </a:fld>
            <a:endParaRPr lang="en-US"/>
          </a:p>
        </p:txBody>
      </p:sp>
    </p:spTree>
    <p:extLst>
      <p:ext uri="{BB962C8B-B14F-4D97-AF65-F5344CB8AC3E}">
        <p14:creationId xmlns:p14="http://schemas.microsoft.com/office/powerpoint/2010/main" val="38115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76"/>
        <p:cNvGrpSpPr/>
        <p:nvPr/>
      </p:nvGrpSpPr>
      <p:grpSpPr>
        <a:xfrm>
          <a:off x="0" y="0"/>
          <a:ext cx="0" cy="0"/>
          <a:chOff x="0" y="0"/>
          <a:chExt cx="0" cy="0"/>
        </a:xfrm>
      </p:grpSpPr>
      <p:sp>
        <p:nvSpPr>
          <p:cNvPr id="77" name="Google Shape;77;p11"/>
          <p:cNvSpPr/>
          <p:nvPr/>
        </p:nvSpPr>
        <p:spPr>
          <a:xfrm>
            <a:off x="0" y="873409"/>
            <a:ext cx="1270000" cy="5687200"/>
          </a:xfrm>
          <a:prstGeom prst="rect">
            <a:avLst/>
          </a:prstGeom>
          <a:solidFill>
            <a:srgbClr val="9C1B1F"/>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78" name="Google Shape;78;p11"/>
          <p:cNvSpPr txBox="1">
            <a:spLocks noGrp="1"/>
          </p:cNvSpPr>
          <p:nvPr>
            <p:ph type="title"/>
          </p:nvPr>
        </p:nvSpPr>
        <p:spPr>
          <a:xfrm>
            <a:off x="1178561" y="12327"/>
            <a:ext cx="9550400" cy="871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79" name="Google Shape;79;p11"/>
          <p:cNvSpPr txBox="1">
            <a:spLocks noGrp="1"/>
          </p:cNvSpPr>
          <p:nvPr>
            <p:ph type="body" idx="1"/>
          </p:nvPr>
        </p:nvSpPr>
        <p:spPr>
          <a:xfrm>
            <a:off x="1341120" y="883571"/>
            <a:ext cx="5293200" cy="2846400"/>
          </a:xfrm>
          <a:prstGeom prst="rect">
            <a:avLst/>
          </a:prstGeom>
          <a:noFill/>
          <a:ln>
            <a:noFill/>
          </a:ln>
        </p:spPr>
        <p:txBody>
          <a:bodyPr spcFirstLastPara="1" wrap="square" lIns="68575" tIns="34275" rIns="68575" bIns="34275" anchor="t" anchorCtr="0">
            <a:normAutofit/>
          </a:bodyPr>
          <a:lstStyle>
            <a:lvl1pPr marL="609585" lvl="0" indent="-423323" algn="l">
              <a:spcBef>
                <a:spcPts val="400"/>
              </a:spcBef>
              <a:spcAft>
                <a:spcPts val="0"/>
              </a:spcAft>
              <a:buClr>
                <a:schemeClr val="dk1"/>
              </a:buClr>
              <a:buSzPts val="1400"/>
              <a:buChar char="•"/>
              <a:defRPr sz="1867"/>
            </a:lvl1pPr>
            <a:lvl2pPr marL="1219170" lvl="1" indent="-406390" algn="l">
              <a:spcBef>
                <a:spcPts val="267"/>
              </a:spcBef>
              <a:spcAft>
                <a:spcPts val="0"/>
              </a:spcAft>
              <a:buClr>
                <a:schemeClr val="dk1"/>
              </a:buClr>
              <a:buSzPts val="1200"/>
              <a:buChar char="–"/>
              <a:defRPr sz="1600"/>
            </a:lvl2pPr>
            <a:lvl3pPr marL="1828754" lvl="2" indent="-397923" algn="l">
              <a:spcBef>
                <a:spcPts val="267"/>
              </a:spcBef>
              <a:spcAft>
                <a:spcPts val="0"/>
              </a:spcAft>
              <a:buClr>
                <a:schemeClr val="dk1"/>
              </a:buClr>
              <a:buSzPts val="1100"/>
              <a:buChar char="•"/>
              <a:defRPr sz="1467"/>
            </a:lvl3pPr>
            <a:lvl4pPr marL="2438339" lvl="3" indent="-380990" algn="l">
              <a:spcBef>
                <a:spcPts val="267"/>
              </a:spcBef>
              <a:spcAft>
                <a:spcPts val="0"/>
              </a:spcAft>
              <a:buClr>
                <a:schemeClr val="dk1"/>
              </a:buClr>
              <a:buSzPts val="900"/>
              <a:buChar char="–"/>
              <a:defRPr sz="1200"/>
            </a:lvl4pPr>
            <a:lvl5pPr marL="3047924" lvl="4" indent="-380990" algn="l">
              <a:spcBef>
                <a:spcPts val="267"/>
              </a:spcBef>
              <a:spcAft>
                <a:spcPts val="0"/>
              </a:spcAft>
              <a:buClr>
                <a:schemeClr val="dk1"/>
              </a:buClr>
              <a:buSzPts val="900"/>
              <a:buChar char="»"/>
              <a:defRPr sz="1200"/>
            </a:lvl5pPr>
            <a:lvl6pPr marL="3657509" lvl="5" indent="-423323" algn="l">
              <a:spcBef>
                <a:spcPts val="400"/>
              </a:spcBef>
              <a:spcAft>
                <a:spcPts val="0"/>
              </a:spcAft>
              <a:buClr>
                <a:schemeClr val="dk1"/>
              </a:buClr>
              <a:buSzPts val="1400"/>
              <a:buChar char="•"/>
              <a:defRPr sz="1867"/>
            </a:lvl6pPr>
            <a:lvl7pPr marL="4267093" lvl="6" indent="-423323" algn="l">
              <a:spcBef>
                <a:spcPts val="400"/>
              </a:spcBef>
              <a:spcAft>
                <a:spcPts val="0"/>
              </a:spcAft>
              <a:buClr>
                <a:schemeClr val="dk1"/>
              </a:buClr>
              <a:buSzPts val="1400"/>
              <a:buChar char="•"/>
              <a:defRPr sz="1867"/>
            </a:lvl7pPr>
            <a:lvl8pPr marL="4876678" lvl="7" indent="-423323" algn="l">
              <a:spcBef>
                <a:spcPts val="400"/>
              </a:spcBef>
              <a:spcAft>
                <a:spcPts val="0"/>
              </a:spcAft>
              <a:buClr>
                <a:schemeClr val="dk1"/>
              </a:buClr>
              <a:buSzPts val="1400"/>
              <a:buChar char="•"/>
              <a:defRPr sz="1867"/>
            </a:lvl8pPr>
            <a:lvl9pPr marL="5486263" lvl="8" indent="-423323" algn="l">
              <a:spcBef>
                <a:spcPts val="400"/>
              </a:spcBef>
              <a:spcAft>
                <a:spcPts val="0"/>
              </a:spcAft>
              <a:buClr>
                <a:schemeClr val="dk1"/>
              </a:buClr>
              <a:buSzPts val="1400"/>
              <a:buChar char="•"/>
              <a:defRPr sz="1867"/>
            </a:lvl9pPr>
          </a:lstStyle>
          <a:p>
            <a:pPr lvl="0"/>
            <a:r>
              <a:rPr lang="en-US"/>
              <a:t>Click to edit Master text styles</a:t>
            </a:r>
          </a:p>
        </p:txBody>
      </p:sp>
      <p:sp>
        <p:nvSpPr>
          <p:cNvPr id="80" name="Google Shape;80;p11"/>
          <p:cNvSpPr txBox="1">
            <a:spLocks noGrp="1"/>
          </p:cNvSpPr>
          <p:nvPr>
            <p:ph type="dt" idx="10"/>
          </p:nvPr>
        </p:nvSpPr>
        <p:spPr>
          <a:xfrm>
            <a:off x="75807" y="6550529"/>
            <a:ext cx="1564000" cy="309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2F28F545-E9CC-4024-9BEE-B79BBE4B5FF5}" type="datetimeFigureOut">
              <a:rPr lang="en-US" smtClean="0"/>
              <a:t>3/16/2025</a:t>
            </a:fld>
            <a:endParaRPr lang="en-US"/>
          </a:p>
        </p:txBody>
      </p:sp>
      <p:sp>
        <p:nvSpPr>
          <p:cNvPr id="81" name="Google Shape;81;p11"/>
          <p:cNvSpPr txBox="1">
            <a:spLocks noGrp="1"/>
          </p:cNvSpPr>
          <p:nvPr>
            <p:ph type="ftr" idx="11"/>
          </p:nvPr>
        </p:nvSpPr>
        <p:spPr>
          <a:xfrm>
            <a:off x="1639861" y="6550529"/>
            <a:ext cx="8833600" cy="309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lang="en-US"/>
          </a:p>
        </p:txBody>
      </p:sp>
      <p:sp>
        <p:nvSpPr>
          <p:cNvPr id="82" name="Google Shape;82;p11"/>
          <p:cNvSpPr txBox="1">
            <a:spLocks noGrp="1"/>
          </p:cNvSpPr>
          <p:nvPr>
            <p:ph type="sldNum" idx="12"/>
          </p:nvPr>
        </p:nvSpPr>
        <p:spPr>
          <a:xfrm>
            <a:off x="10841424" y="6550527"/>
            <a:ext cx="1182800" cy="3076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ACE0BD75-7072-48EF-867E-9E4177FE44F3}" type="slidenum">
              <a:rPr lang="en-US" smtClean="0"/>
              <a:t>‹#›</a:t>
            </a:fld>
            <a:endParaRPr lang="en-US"/>
          </a:p>
        </p:txBody>
      </p:sp>
      <p:cxnSp>
        <p:nvCxnSpPr>
          <p:cNvPr id="83" name="Google Shape;83;p11"/>
          <p:cNvCxnSpPr/>
          <p:nvPr/>
        </p:nvCxnSpPr>
        <p:spPr>
          <a:xfrm>
            <a:off x="1341120" y="3729789"/>
            <a:ext cx="10718800" cy="0"/>
          </a:xfrm>
          <a:prstGeom prst="straightConnector1">
            <a:avLst/>
          </a:prstGeom>
          <a:noFill/>
          <a:ln w="25400" cap="flat" cmpd="sng">
            <a:solidFill>
              <a:srgbClr val="9C1B1F"/>
            </a:solidFill>
            <a:prstDash val="solid"/>
            <a:round/>
            <a:headEnd type="none" w="sm" len="sm"/>
            <a:tailEnd type="none" w="sm" len="sm"/>
          </a:ln>
        </p:spPr>
      </p:cxnSp>
      <p:cxnSp>
        <p:nvCxnSpPr>
          <p:cNvPr id="84" name="Google Shape;84;p11"/>
          <p:cNvCxnSpPr/>
          <p:nvPr/>
        </p:nvCxnSpPr>
        <p:spPr>
          <a:xfrm>
            <a:off x="6705600" y="883568"/>
            <a:ext cx="0" cy="5645600"/>
          </a:xfrm>
          <a:prstGeom prst="straightConnector1">
            <a:avLst/>
          </a:prstGeom>
          <a:noFill/>
          <a:ln w="25400" cap="flat" cmpd="sng">
            <a:solidFill>
              <a:srgbClr val="9C1B1F"/>
            </a:solidFill>
            <a:prstDash val="solid"/>
            <a:round/>
            <a:headEnd type="none" w="sm" len="sm"/>
            <a:tailEnd type="none" w="sm" len="sm"/>
          </a:ln>
        </p:spPr>
      </p:cxnSp>
      <p:sp>
        <p:nvSpPr>
          <p:cNvPr id="85" name="Google Shape;85;p11"/>
          <p:cNvSpPr txBox="1">
            <a:spLocks noGrp="1"/>
          </p:cNvSpPr>
          <p:nvPr>
            <p:ph type="body" idx="2"/>
          </p:nvPr>
        </p:nvSpPr>
        <p:spPr>
          <a:xfrm>
            <a:off x="6776721" y="883571"/>
            <a:ext cx="5339600" cy="2820800"/>
          </a:xfrm>
          <a:prstGeom prst="rect">
            <a:avLst/>
          </a:prstGeom>
          <a:noFill/>
          <a:ln>
            <a:noFill/>
          </a:ln>
        </p:spPr>
        <p:txBody>
          <a:bodyPr spcFirstLastPara="1" wrap="square" lIns="68575" tIns="34275" rIns="68575" bIns="34275" anchor="t" anchorCtr="0">
            <a:normAutofit/>
          </a:bodyPr>
          <a:lstStyle>
            <a:lvl1pPr marL="609585" lvl="0" indent="-423323" algn="l">
              <a:spcBef>
                <a:spcPts val="400"/>
              </a:spcBef>
              <a:spcAft>
                <a:spcPts val="0"/>
              </a:spcAft>
              <a:buClr>
                <a:schemeClr val="dk1"/>
              </a:buClr>
              <a:buSzPts val="1400"/>
              <a:buChar char="•"/>
              <a:defRPr sz="1867"/>
            </a:lvl1pPr>
            <a:lvl2pPr marL="1219170" lvl="1" indent="-406390" algn="l">
              <a:spcBef>
                <a:spcPts val="267"/>
              </a:spcBef>
              <a:spcAft>
                <a:spcPts val="0"/>
              </a:spcAft>
              <a:buClr>
                <a:schemeClr val="dk1"/>
              </a:buClr>
              <a:buSzPts val="1200"/>
              <a:buChar char="–"/>
              <a:defRPr sz="1600"/>
            </a:lvl2pPr>
            <a:lvl3pPr marL="1828754" lvl="2" indent="-397923" algn="l">
              <a:spcBef>
                <a:spcPts val="267"/>
              </a:spcBef>
              <a:spcAft>
                <a:spcPts val="0"/>
              </a:spcAft>
              <a:buClr>
                <a:schemeClr val="dk1"/>
              </a:buClr>
              <a:buSzPts val="1100"/>
              <a:buChar char="•"/>
              <a:defRPr sz="1467"/>
            </a:lvl3pPr>
            <a:lvl4pPr marL="2438339" lvl="3" indent="-380990" algn="l">
              <a:spcBef>
                <a:spcPts val="267"/>
              </a:spcBef>
              <a:spcAft>
                <a:spcPts val="0"/>
              </a:spcAft>
              <a:buClr>
                <a:schemeClr val="dk1"/>
              </a:buClr>
              <a:buSzPts val="900"/>
              <a:buChar char="–"/>
              <a:defRPr sz="1200"/>
            </a:lvl4pPr>
            <a:lvl5pPr marL="3047924" lvl="4" indent="-380990" algn="l">
              <a:spcBef>
                <a:spcPts val="267"/>
              </a:spcBef>
              <a:spcAft>
                <a:spcPts val="0"/>
              </a:spcAft>
              <a:buClr>
                <a:schemeClr val="dk1"/>
              </a:buClr>
              <a:buSzPts val="900"/>
              <a:buChar char="»"/>
              <a:defRPr sz="1200"/>
            </a:lvl5pPr>
            <a:lvl6pPr marL="3657509" lvl="5" indent="-423323" algn="l">
              <a:spcBef>
                <a:spcPts val="400"/>
              </a:spcBef>
              <a:spcAft>
                <a:spcPts val="0"/>
              </a:spcAft>
              <a:buClr>
                <a:schemeClr val="dk1"/>
              </a:buClr>
              <a:buSzPts val="1400"/>
              <a:buChar char="•"/>
              <a:defRPr sz="1867"/>
            </a:lvl6pPr>
            <a:lvl7pPr marL="4267093" lvl="6" indent="-423323" algn="l">
              <a:spcBef>
                <a:spcPts val="400"/>
              </a:spcBef>
              <a:spcAft>
                <a:spcPts val="0"/>
              </a:spcAft>
              <a:buClr>
                <a:schemeClr val="dk1"/>
              </a:buClr>
              <a:buSzPts val="1400"/>
              <a:buChar char="•"/>
              <a:defRPr sz="1867"/>
            </a:lvl7pPr>
            <a:lvl8pPr marL="4876678" lvl="7" indent="-423323" algn="l">
              <a:spcBef>
                <a:spcPts val="400"/>
              </a:spcBef>
              <a:spcAft>
                <a:spcPts val="0"/>
              </a:spcAft>
              <a:buClr>
                <a:schemeClr val="dk1"/>
              </a:buClr>
              <a:buSzPts val="1400"/>
              <a:buChar char="•"/>
              <a:defRPr sz="1867"/>
            </a:lvl8pPr>
            <a:lvl9pPr marL="5486263" lvl="8" indent="-423323" algn="l">
              <a:spcBef>
                <a:spcPts val="400"/>
              </a:spcBef>
              <a:spcAft>
                <a:spcPts val="0"/>
              </a:spcAft>
              <a:buClr>
                <a:schemeClr val="dk1"/>
              </a:buClr>
              <a:buSzPts val="1400"/>
              <a:buChar char="•"/>
              <a:defRPr sz="1867"/>
            </a:lvl9pPr>
          </a:lstStyle>
          <a:p>
            <a:pPr lvl="0"/>
            <a:r>
              <a:rPr lang="en-US"/>
              <a:t>Click to edit Master text styles</a:t>
            </a:r>
          </a:p>
        </p:txBody>
      </p:sp>
      <p:sp>
        <p:nvSpPr>
          <p:cNvPr id="86" name="Google Shape;86;p11"/>
          <p:cNvSpPr txBox="1">
            <a:spLocks noGrp="1"/>
          </p:cNvSpPr>
          <p:nvPr>
            <p:ph type="body" idx="3"/>
          </p:nvPr>
        </p:nvSpPr>
        <p:spPr>
          <a:xfrm>
            <a:off x="1341120" y="3704308"/>
            <a:ext cx="5293200" cy="2846400"/>
          </a:xfrm>
          <a:prstGeom prst="rect">
            <a:avLst/>
          </a:prstGeom>
          <a:noFill/>
          <a:ln>
            <a:noFill/>
          </a:ln>
        </p:spPr>
        <p:txBody>
          <a:bodyPr spcFirstLastPara="1" wrap="square" lIns="68575" tIns="34275" rIns="68575" bIns="34275" anchor="t" anchorCtr="0">
            <a:normAutofit/>
          </a:bodyPr>
          <a:lstStyle>
            <a:lvl1pPr marL="609585" lvl="0" indent="-423323" algn="l">
              <a:spcBef>
                <a:spcPts val="400"/>
              </a:spcBef>
              <a:spcAft>
                <a:spcPts val="0"/>
              </a:spcAft>
              <a:buClr>
                <a:schemeClr val="dk1"/>
              </a:buClr>
              <a:buSzPts val="1400"/>
              <a:buChar char="•"/>
              <a:defRPr sz="1867"/>
            </a:lvl1pPr>
            <a:lvl2pPr marL="1219170" lvl="1" indent="-406390" algn="l">
              <a:spcBef>
                <a:spcPts val="267"/>
              </a:spcBef>
              <a:spcAft>
                <a:spcPts val="0"/>
              </a:spcAft>
              <a:buClr>
                <a:schemeClr val="dk1"/>
              </a:buClr>
              <a:buSzPts val="1200"/>
              <a:buChar char="–"/>
              <a:defRPr sz="1600"/>
            </a:lvl2pPr>
            <a:lvl3pPr marL="1828754" lvl="2" indent="-397923" algn="l">
              <a:spcBef>
                <a:spcPts val="267"/>
              </a:spcBef>
              <a:spcAft>
                <a:spcPts val="0"/>
              </a:spcAft>
              <a:buClr>
                <a:schemeClr val="dk1"/>
              </a:buClr>
              <a:buSzPts val="1100"/>
              <a:buChar char="•"/>
              <a:defRPr sz="1467"/>
            </a:lvl3pPr>
            <a:lvl4pPr marL="2438339" lvl="3" indent="-380990" algn="l">
              <a:spcBef>
                <a:spcPts val="267"/>
              </a:spcBef>
              <a:spcAft>
                <a:spcPts val="0"/>
              </a:spcAft>
              <a:buClr>
                <a:schemeClr val="dk1"/>
              </a:buClr>
              <a:buSzPts val="900"/>
              <a:buChar char="–"/>
              <a:defRPr sz="1200"/>
            </a:lvl4pPr>
            <a:lvl5pPr marL="3047924" lvl="4" indent="-380990" algn="l">
              <a:spcBef>
                <a:spcPts val="267"/>
              </a:spcBef>
              <a:spcAft>
                <a:spcPts val="0"/>
              </a:spcAft>
              <a:buClr>
                <a:schemeClr val="dk1"/>
              </a:buClr>
              <a:buSzPts val="900"/>
              <a:buChar char="»"/>
              <a:defRPr sz="1200"/>
            </a:lvl5pPr>
            <a:lvl6pPr marL="3657509" lvl="5" indent="-423323" algn="l">
              <a:spcBef>
                <a:spcPts val="400"/>
              </a:spcBef>
              <a:spcAft>
                <a:spcPts val="0"/>
              </a:spcAft>
              <a:buClr>
                <a:schemeClr val="dk1"/>
              </a:buClr>
              <a:buSzPts val="1400"/>
              <a:buChar char="•"/>
              <a:defRPr sz="1867"/>
            </a:lvl6pPr>
            <a:lvl7pPr marL="4267093" lvl="6" indent="-423323" algn="l">
              <a:spcBef>
                <a:spcPts val="400"/>
              </a:spcBef>
              <a:spcAft>
                <a:spcPts val="0"/>
              </a:spcAft>
              <a:buClr>
                <a:schemeClr val="dk1"/>
              </a:buClr>
              <a:buSzPts val="1400"/>
              <a:buChar char="•"/>
              <a:defRPr sz="1867"/>
            </a:lvl7pPr>
            <a:lvl8pPr marL="4876678" lvl="7" indent="-423323" algn="l">
              <a:spcBef>
                <a:spcPts val="400"/>
              </a:spcBef>
              <a:spcAft>
                <a:spcPts val="0"/>
              </a:spcAft>
              <a:buClr>
                <a:schemeClr val="dk1"/>
              </a:buClr>
              <a:buSzPts val="1400"/>
              <a:buChar char="•"/>
              <a:defRPr sz="1867"/>
            </a:lvl8pPr>
            <a:lvl9pPr marL="5486263" lvl="8" indent="-423323" algn="l">
              <a:spcBef>
                <a:spcPts val="400"/>
              </a:spcBef>
              <a:spcAft>
                <a:spcPts val="0"/>
              </a:spcAft>
              <a:buClr>
                <a:schemeClr val="dk1"/>
              </a:buClr>
              <a:buSzPts val="1400"/>
              <a:buChar char="•"/>
              <a:defRPr sz="1867"/>
            </a:lvl9pPr>
          </a:lstStyle>
          <a:p>
            <a:pPr lvl="0"/>
            <a:r>
              <a:rPr lang="en-US"/>
              <a:t>Click to edit Master text styles</a:t>
            </a:r>
          </a:p>
        </p:txBody>
      </p:sp>
      <p:sp>
        <p:nvSpPr>
          <p:cNvPr id="87" name="Google Shape;87;p11"/>
          <p:cNvSpPr txBox="1">
            <a:spLocks noGrp="1"/>
          </p:cNvSpPr>
          <p:nvPr>
            <p:ph type="body" idx="4"/>
          </p:nvPr>
        </p:nvSpPr>
        <p:spPr>
          <a:xfrm>
            <a:off x="6776721" y="3704307"/>
            <a:ext cx="5339600" cy="2871600"/>
          </a:xfrm>
          <a:prstGeom prst="rect">
            <a:avLst/>
          </a:prstGeom>
          <a:noFill/>
          <a:ln>
            <a:noFill/>
          </a:ln>
        </p:spPr>
        <p:txBody>
          <a:bodyPr spcFirstLastPara="1" wrap="square" lIns="68575" tIns="34275" rIns="68575" bIns="34275" anchor="t" anchorCtr="0">
            <a:normAutofit/>
          </a:bodyPr>
          <a:lstStyle>
            <a:lvl1pPr marL="609585" lvl="0" indent="-423323" algn="l">
              <a:spcBef>
                <a:spcPts val="400"/>
              </a:spcBef>
              <a:spcAft>
                <a:spcPts val="0"/>
              </a:spcAft>
              <a:buClr>
                <a:schemeClr val="dk1"/>
              </a:buClr>
              <a:buSzPts val="1400"/>
              <a:buChar char="•"/>
              <a:defRPr sz="1867"/>
            </a:lvl1pPr>
            <a:lvl2pPr marL="1219170" lvl="1" indent="-406390" algn="l">
              <a:spcBef>
                <a:spcPts val="267"/>
              </a:spcBef>
              <a:spcAft>
                <a:spcPts val="0"/>
              </a:spcAft>
              <a:buClr>
                <a:schemeClr val="dk1"/>
              </a:buClr>
              <a:buSzPts val="1200"/>
              <a:buChar char="–"/>
              <a:defRPr sz="1600"/>
            </a:lvl2pPr>
            <a:lvl3pPr marL="1828754" lvl="2" indent="-397923" algn="l">
              <a:spcBef>
                <a:spcPts val="267"/>
              </a:spcBef>
              <a:spcAft>
                <a:spcPts val="0"/>
              </a:spcAft>
              <a:buClr>
                <a:schemeClr val="dk1"/>
              </a:buClr>
              <a:buSzPts val="1100"/>
              <a:buChar char="•"/>
              <a:defRPr sz="1467"/>
            </a:lvl3pPr>
            <a:lvl4pPr marL="2438339" lvl="3" indent="-380990" algn="l">
              <a:spcBef>
                <a:spcPts val="267"/>
              </a:spcBef>
              <a:spcAft>
                <a:spcPts val="0"/>
              </a:spcAft>
              <a:buClr>
                <a:schemeClr val="dk1"/>
              </a:buClr>
              <a:buSzPts val="900"/>
              <a:buChar char="–"/>
              <a:defRPr sz="1200"/>
            </a:lvl4pPr>
            <a:lvl5pPr marL="3047924" lvl="4" indent="-380990" algn="l">
              <a:spcBef>
                <a:spcPts val="267"/>
              </a:spcBef>
              <a:spcAft>
                <a:spcPts val="0"/>
              </a:spcAft>
              <a:buClr>
                <a:schemeClr val="dk1"/>
              </a:buClr>
              <a:buSzPts val="900"/>
              <a:buChar char="»"/>
              <a:defRPr sz="1200"/>
            </a:lvl5pPr>
            <a:lvl6pPr marL="3657509" lvl="5" indent="-423323" algn="l">
              <a:spcBef>
                <a:spcPts val="400"/>
              </a:spcBef>
              <a:spcAft>
                <a:spcPts val="0"/>
              </a:spcAft>
              <a:buClr>
                <a:schemeClr val="dk1"/>
              </a:buClr>
              <a:buSzPts val="1400"/>
              <a:buChar char="•"/>
              <a:defRPr sz="1867"/>
            </a:lvl6pPr>
            <a:lvl7pPr marL="4267093" lvl="6" indent="-423323" algn="l">
              <a:spcBef>
                <a:spcPts val="400"/>
              </a:spcBef>
              <a:spcAft>
                <a:spcPts val="0"/>
              </a:spcAft>
              <a:buClr>
                <a:schemeClr val="dk1"/>
              </a:buClr>
              <a:buSzPts val="1400"/>
              <a:buChar char="•"/>
              <a:defRPr sz="1867"/>
            </a:lvl7pPr>
            <a:lvl8pPr marL="4876678" lvl="7" indent="-423323" algn="l">
              <a:spcBef>
                <a:spcPts val="400"/>
              </a:spcBef>
              <a:spcAft>
                <a:spcPts val="0"/>
              </a:spcAft>
              <a:buClr>
                <a:schemeClr val="dk1"/>
              </a:buClr>
              <a:buSzPts val="1400"/>
              <a:buChar char="•"/>
              <a:defRPr sz="1867"/>
            </a:lvl8pPr>
            <a:lvl9pPr marL="5486263" lvl="8" indent="-423323" algn="l">
              <a:spcBef>
                <a:spcPts val="400"/>
              </a:spcBef>
              <a:spcAft>
                <a:spcPts val="0"/>
              </a:spcAft>
              <a:buClr>
                <a:schemeClr val="dk1"/>
              </a:buClr>
              <a:buSzPts val="1400"/>
              <a:buChar char="•"/>
              <a:defRPr sz="1867"/>
            </a:lvl9pPr>
          </a:lstStyle>
          <a:p>
            <a:pPr lvl="0"/>
            <a:r>
              <a:rPr lang="en-US"/>
              <a:t>Click to edit Master text styles</a:t>
            </a:r>
          </a:p>
        </p:txBody>
      </p:sp>
    </p:spTree>
    <p:extLst>
      <p:ext uri="{BB962C8B-B14F-4D97-AF65-F5344CB8AC3E}">
        <p14:creationId xmlns:p14="http://schemas.microsoft.com/office/powerpoint/2010/main" val="177700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88"/>
        <p:cNvGrpSpPr/>
        <p:nvPr/>
      </p:nvGrpSpPr>
      <p:grpSpPr>
        <a:xfrm>
          <a:off x="0" y="0"/>
          <a:ext cx="0" cy="0"/>
          <a:chOff x="0" y="0"/>
          <a:chExt cx="0" cy="0"/>
        </a:xfrm>
      </p:grpSpPr>
      <p:sp>
        <p:nvSpPr>
          <p:cNvPr id="89" name="Google Shape;89;p12"/>
          <p:cNvSpPr/>
          <p:nvPr/>
        </p:nvSpPr>
        <p:spPr>
          <a:xfrm>
            <a:off x="0" y="873409"/>
            <a:ext cx="1270000" cy="5687200"/>
          </a:xfrm>
          <a:prstGeom prst="rect">
            <a:avLst/>
          </a:prstGeom>
          <a:solidFill>
            <a:srgbClr val="9C1B1F"/>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90" name="Google Shape;90;p12"/>
          <p:cNvSpPr txBox="1">
            <a:spLocks noGrp="1"/>
          </p:cNvSpPr>
          <p:nvPr>
            <p:ph type="body" idx="1"/>
          </p:nvPr>
        </p:nvSpPr>
        <p:spPr>
          <a:xfrm>
            <a:off x="1991361" y="2906713"/>
            <a:ext cx="9334800" cy="1500000"/>
          </a:xfrm>
          <a:prstGeom prst="rect">
            <a:avLst/>
          </a:prstGeom>
          <a:noFill/>
          <a:ln>
            <a:noFill/>
          </a:ln>
        </p:spPr>
        <p:txBody>
          <a:bodyPr spcFirstLastPara="1" wrap="square" lIns="68575" tIns="34275" rIns="68575" bIns="34275" anchor="b" anchorCtr="0">
            <a:normAutofit/>
          </a:bodyPr>
          <a:lstStyle>
            <a:lvl1pPr marL="609585" lvl="0" indent="-304792" algn="l">
              <a:spcBef>
                <a:spcPts val="533"/>
              </a:spcBef>
              <a:spcAft>
                <a:spcPts val="0"/>
              </a:spcAft>
              <a:buClr>
                <a:srgbClr val="888888"/>
              </a:buClr>
              <a:buSzPts val="2100"/>
              <a:buNone/>
              <a:defRPr sz="2800">
                <a:solidFill>
                  <a:srgbClr val="888888"/>
                </a:solidFill>
              </a:defRPr>
            </a:lvl1pPr>
            <a:lvl2pPr marL="1219170" lvl="1" indent="-304792" algn="l">
              <a:spcBef>
                <a:spcPts val="400"/>
              </a:spcBef>
              <a:spcAft>
                <a:spcPts val="0"/>
              </a:spcAft>
              <a:buClr>
                <a:srgbClr val="888888"/>
              </a:buClr>
              <a:buSzPts val="1400"/>
              <a:buNone/>
              <a:defRPr sz="1867">
                <a:solidFill>
                  <a:srgbClr val="888888"/>
                </a:solidFill>
              </a:defRPr>
            </a:lvl2pPr>
            <a:lvl3pPr marL="1828754" lvl="2" indent="-304792" algn="l">
              <a:spcBef>
                <a:spcPts val="267"/>
              </a:spcBef>
              <a:spcAft>
                <a:spcPts val="0"/>
              </a:spcAft>
              <a:buClr>
                <a:srgbClr val="888888"/>
              </a:buClr>
              <a:buSzPts val="1200"/>
              <a:buNone/>
              <a:defRPr sz="1600">
                <a:solidFill>
                  <a:srgbClr val="888888"/>
                </a:solidFill>
              </a:defRPr>
            </a:lvl3pPr>
            <a:lvl4pPr marL="2438339" lvl="3" indent="-304792" algn="l">
              <a:spcBef>
                <a:spcPts val="267"/>
              </a:spcBef>
              <a:spcAft>
                <a:spcPts val="0"/>
              </a:spcAft>
              <a:buClr>
                <a:srgbClr val="888888"/>
              </a:buClr>
              <a:buSzPts val="1100"/>
              <a:buNone/>
              <a:defRPr sz="1467">
                <a:solidFill>
                  <a:srgbClr val="888888"/>
                </a:solidFill>
              </a:defRPr>
            </a:lvl4pPr>
            <a:lvl5pPr marL="3047924" lvl="4" indent="-304792" algn="l">
              <a:spcBef>
                <a:spcPts val="267"/>
              </a:spcBef>
              <a:spcAft>
                <a:spcPts val="0"/>
              </a:spcAft>
              <a:buClr>
                <a:srgbClr val="888888"/>
              </a:buClr>
              <a:buSzPts val="1100"/>
              <a:buNone/>
              <a:defRPr sz="1467">
                <a:solidFill>
                  <a:srgbClr val="888888"/>
                </a:solidFill>
              </a:defRPr>
            </a:lvl5pPr>
            <a:lvl6pPr marL="3657509" lvl="5" indent="-304792" algn="l">
              <a:spcBef>
                <a:spcPts val="267"/>
              </a:spcBef>
              <a:spcAft>
                <a:spcPts val="0"/>
              </a:spcAft>
              <a:buClr>
                <a:srgbClr val="888888"/>
              </a:buClr>
              <a:buSzPts val="1100"/>
              <a:buNone/>
              <a:defRPr sz="1467">
                <a:solidFill>
                  <a:srgbClr val="888888"/>
                </a:solidFill>
              </a:defRPr>
            </a:lvl6pPr>
            <a:lvl7pPr marL="4267093" lvl="6" indent="-304792" algn="l">
              <a:spcBef>
                <a:spcPts val="267"/>
              </a:spcBef>
              <a:spcAft>
                <a:spcPts val="0"/>
              </a:spcAft>
              <a:buClr>
                <a:srgbClr val="888888"/>
              </a:buClr>
              <a:buSzPts val="1100"/>
              <a:buNone/>
              <a:defRPr sz="1467">
                <a:solidFill>
                  <a:srgbClr val="888888"/>
                </a:solidFill>
              </a:defRPr>
            </a:lvl7pPr>
            <a:lvl8pPr marL="4876678" lvl="7" indent="-304792" algn="l">
              <a:spcBef>
                <a:spcPts val="267"/>
              </a:spcBef>
              <a:spcAft>
                <a:spcPts val="0"/>
              </a:spcAft>
              <a:buClr>
                <a:srgbClr val="888888"/>
              </a:buClr>
              <a:buSzPts val="1100"/>
              <a:buNone/>
              <a:defRPr sz="1467">
                <a:solidFill>
                  <a:srgbClr val="888888"/>
                </a:solidFill>
              </a:defRPr>
            </a:lvl8pPr>
            <a:lvl9pPr marL="5486263" lvl="8" indent="-304792" algn="l">
              <a:spcBef>
                <a:spcPts val="267"/>
              </a:spcBef>
              <a:spcAft>
                <a:spcPts val="0"/>
              </a:spcAft>
              <a:buClr>
                <a:srgbClr val="888888"/>
              </a:buClr>
              <a:buSzPts val="1100"/>
              <a:buNone/>
              <a:defRPr sz="1467">
                <a:solidFill>
                  <a:srgbClr val="888888"/>
                </a:solidFill>
              </a:defRPr>
            </a:lvl9pPr>
          </a:lstStyle>
          <a:p>
            <a:pPr lvl="0"/>
            <a:r>
              <a:rPr lang="en-US"/>
              <a:t>Click to edit Master text styles</a:t>
            </a:r>
          </a:p>
        </p:txBody>
      </p:sp>
      <p:sp>
        <p:nvSpPr>
          <p:cNvPr id="91" name="Google Shape;91;p12"/>
          <p:cNvSpPr txBox="1">
            <a:spLocks noGrp="1"/>
          </p:cNvSpPr>
          <p:nvPr>
            <p:ph type="dt" idx="10"/>
          </p:nvPr>
        </p:nvSpPr>
        <p:spPr>
          <a:xfrm>
            <a:off x="75807" y="6550529"/>
            <a:ext cx="1564000" cy="309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2F28F545-E9CC-4024-9BEE-B79BBE4B5FF5}" type="datetimeFigureOut">
              <a:rPr lang="en-US" smtClean="0"/>
              <a:t>3/16/2025</a:t>
            </a:fld>
            <a:endParaRPr lang="en-US"/>
          </a:p>
        </p:txBody>
      </p:sp>
      <p:sp>
        <p:nvSpPr>
          <p:cNvPr id="92" name="Google Shape;92;p12"/>
          <p:cNvSpPr txBox="1">
            <a:spLocks noGrp="1"/>
          </p:cNvSpPr>
          <p:nvPr>
            <p:ph type="ftr" idx="11"/>
          </p:nvPr>
        </p:nvSpPr>
        <p:spPr>
          <a:xfrm>
            <a:off x="1639861" y="6550529"/>
            <a:ext cx="8833600" cy="309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lang="en-US"/>
          </a:p>
        </p:txBody>
      </p:sp>
      <p:sp>
        <p:nvSpPr>
          <p:cNvPr id="93" name="Google Shape;93;p12"/>
          <p:cNvSpPr txBox="1">
            <a:spLocks noGrp="1"/>
          </p:cNvSpPr>
          <p:nvPr>
            <p:ph type="sldNum" idx="12"/>
          </p:nvPr>
        </p:nvSpPr>
        <p:spPr>
          <a:xfrm>
            <a:off x="10841424" y="6550527"/>
            <a:ext cx="1182800" cy="3076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ACE0BD75-7072-48EF-867E-9E4177FE44F3}" type="slidenum">
              <a:rPr lang="en-US" smtClean="0"/>
              <a:t>‹#›</a:t>
            </a:fld>
            <a:endParaRPr lang="en-US"/>
          </a:p>
        </p:txBody>
      </p:sp>
    </p:spTree>
    <p:extLst>
      <p:ext uri="{BB962C8B-B14F-4D97-AF65-F5344CB8AC3E}">
        <p14:creationId xmlns:p14="http://schemas.microsoft.com/office/powerpoint/2010/main" val="470322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4"/>
        <p:cNvGrpSpPr/>
        <p:nvPr/>
      </p:nvGrpSpPr>
      <p:grpSpPr>
        <a:xfrm>
          <a:off x="0" y="0"/>
          <a:ext cx="0" cy="0"/>
          <a:chOff x="0" y="0"/>
          <a:chExt cx="0" cy="0"/>
        </a:xfrm>
      </p:grpSpPr>
      <p:sp>
        <p:nvSpPr>
          <p:cNvPr id="95" name="Google Shape;95;p13"/>
          <p:cNvSpPr/>
          <p:nvPr/>
        </p:nvSpPr>
        <p:spPr>
          <a:xfrm>
            <a:off x="0" y="873409"/>
            <a:ext cx="1270000" cy="5687200"/>
          </a:xfrm>
          <a:prstGeom prst="rect">
            <a:avLst/>
          </a:prstGeom>
          <a:solidFill>
            <a:srgbClr val="9C1B1F"/>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96" name="Google Shape;96;p13"/>
          <p:cNvSpPr txBox="1">
            <a:spLocks noGrp="1"/>
          </p:cNvSpPr>
          <p:nvPr>
            <p:ph type="dt" idx="10"/>
          </p:nvPr>
        </p:nvSpPr>
        <p:spPr>
          <a:xfrm>
            <a:off x="75807" y="6550529"/>
            <a:ext cx="1564000" cy="309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2F28F545-E9CC-4024-9BEE-B79BBE4B5FF5}" type="datetimeFigureOut">
              <a:rPr lang="en-US" smtClean="0"/>
              <a:t>3/16/2025</a:t>
            </a:fld>
            <a:endParaRPr lang="en-US"/>
          </a:p>
        </p:txBody>
      </p:sp>
      <p:sp>
        <p:nvSpPr>
          <p:cNvPr id="97" name="Google Shape;97;p13"/>
          <p:cNvSpPr txBox="1">
            <a:spLocks noGrp="1"/>
          </p:cNvSpPr>
          <p:nvPr>
            <p:ph type="ftr" idx="11"/>
          </p:nvPr>
        </p:nvSpPr>
        <p:spPr>
          <a:xfrm>
            <a:off x="1639861" y="6550529"/>
            <a:ext cx="8833600" cy="309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lang="en-US"/>
          </a:p>
        </p:txBody>
      </p:sp>
      <p:sp>
        <p:nvSpPr>
          <p:cNvPr id="98" name="Google Shape;98;p13"/>
          <p:cNvSpPr txBox="1">
            <a:spLocks noGrp="1"/>
          </p:cNvSpPr>
          <p:nvPr>
            <p:ph type="sldNum" idx="12"/>
          </p:nvPr>
        </p:nvSpPr>
        <p:spPr>
          <a:xfrm>
            <a:off x="10841424" y="6550527"/>
            <a:ext cx="1182800" cy="3076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ACE0BD75-7072-48EF-867E-9E4177FE44F3}" type="slidenum">
              <a:rPr lang="en-US" smtClean="0"/>
              <a:t>‹#›</a:t>
            </a:fld>
            <a:endParaRPr lang="en-US"/>
          </a:p>
        </p:txBody>
      </p:sp>
    </p:spTree>
    <p:extLst>
      <p:ext uri="{BB962C8B-B14F-4D97-AF65-F5344CB8AC3E}">
        <p14:creationId xmlns:p14="http://schemas.microsoft.com/office/powerpoint/2010/main" val="95616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3565" y="6550527"/>
            <a:ext cx="12192000" cy="307600"/>
          </a:xfrm>
          <a:prstGeom prst="rect">
            <a:avLst/>
          </a:prstGeom>
          <a:solidFill>
            <a:srgbClr val="9C1B1F"/>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7" name="Google Shape;7;p1"/>
          <p:cNvSpPr txBox="1">
            <a:spLocks noGrp="1"/>
          </p:cNvSpPr>
          <p:nvPr>
            <p:ph type="body" idx="1"/>
          </p:nvPr>
        </p:nvSpPr>
        <p:spPr>
          <a:xfrm>
            <a:off x="75805" y="883568"/>
            <a:ext cx="12045200" cy="5666800"/>
          </a:xfrm>
          <a:prstGeom prst="rect">
            <a:avLst/>
          </a:prstGeom>
          <a:noFill/>
          <a:ln>
            <a:noFill/>
          </a:ln>
        </p:spPr>
        <p:txBody>
          <a:bodyPr spcFirstLastPara="1" wrap="square" lIns="68575" tIns="34275" rIns="68575" bIns="34275" anchor="t" anchorCtr="0">
            <a:normAutofit/>
          </a:bodyPr>
          <a:lstStyle>
            <a:lvl1pPr marL="457200" marR="0" lvl="0" indent="-317500" algn="l" rtl="0">
              <a:spcBef>
                <a:spcPts val="300"/>
              </a:spcBef>
              <a:spcAft>
                <a:spcPts val="0"/>
              </a:spcAft>
              <a:buClr>
                <a:schemeClr val="dk1"/>
              </a:buClr>
              <a:buSzPts val="1400"/>
              <a:buFont typeface="Arial"/>
              <a:buChar char="•"/>
              <a:defRPr sz="1400" b="1" i="0" u="none" strike="noStrike" cap="none">
                <a:solidFill>
                  <a:schemeClr val="dk1"/>
                </a:solidFill>
                <a:latin typeface="Calibri"/>
                <a:ea typeface="Calibri"/>
                <a:cs typeface="Calibri"/>
                <a:sym typeface="Calibri"/>
              </a:defRPr>
            </a:lvl1pPr>
            <a:lvl2pPr marL="914400" marR="0" lvl="1"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298450" algn="l" rtl="0">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3pPr>
            <a:lvl4pPr marL="1828800" marR="0" lvl="3" indent="-285750" algn="l" rtl="0">
              <a:spcBef>
                <a:spcPts val="2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4pPr>
            <a:lvl5pPr marL="2286000" marR="0" lvl="4" indent="-285750" algn="l" rtl="0">
              <a:spcBef>
                <a:spcPts val="2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5807" y="6550529"/>
            <a:ext cx="1564000" cy="3092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fld id="{2F28F545-E9CC-4024-9BEE-B79BBE4B5FF5}" type="datetimeFigureOut">
              <a:rPr lang="en-US" smtClean="0"/>
              <a:t>3/16/2025</a:t>
            </a:fld>
            <a:endParaRPr lang="en-US"/>
          </a:p>
        </p:txBody>
      </p:sp>
      <p:sp>
        <p:nvSpPr>
          <p:cNvPr id="9" name="Google Shape;9;p1"/>
          <p:cNvSpPr txBox="1">
            <a:spLocks noGrp="1"/>
          </p:cNvSpPr>
          <p:nvPr>
            <p:ph type="ftr" idx="11"/>
          </p:nvPr>
        </p:nvSpPr>
        <p:spPr>
          <a:xfrm>
            <a:off x="1639861" y="6550529"/>
            <a:ext cx="8833600" cy="3092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lang="en-US"/>
          </a:p>
        </p:txBody>
      </p:sp>
      <p:sp>
        <p:nvSpPr>
          <p:cNvPr id="10" name="Google Shape;10;p1"/>
          <p:cNvSpPr txBox="1">
            <a:spLocks noGrp="1"/>
          </p:cNvSpPr>
          <p:nvPr>
            <p:ph type="sldNum" idx="12"/>
          </p:nvPr>
        </p:nvSpPr>
        <p:spPr>
          <a:xfrm>
            <a:off x="10841424" y="6550527"/>
            <a:ext cx="1182800" cy="3076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FFFFFF"/>
                </a:solidFill>
                <a:latin typeface="Calibri"/>
                <a:ea typeface="Calibri"/>
                <a:cs typeface="Calibri"/>
                <a:sym typeface="Calibri"/>
              </a:defRPr>
            </a:lvl1pPr>
            <a:lvl2pPr marL="0" marR="0" lvl="1" indent="0" algn="r" rtl="0">
              <a:spcBef>
                <a:spcPts val="0"/>
              </a:spcBef>
              <a:buNone/>
              <a:defRPr sz="1200" b="0" i="0" u="none" strike="noStrike" cap="none">
                <a:solidFill>
                  <a:srgbClr val="FFFFFF"/>
                </a:solidFill>
                <a:latin typeface="Calibri"/>
                <a:ea typeface="Calibri"/>
                <a:cs typeface="Calibri"/>
                <a:sym typeface="Calibri"/>
              </a:defRPr>
            </a:lvl2pPr>
            <a:lvl3pPr marL="0" marR="0" lvl="2" indent="0" algn="r" rtl="0">
              <a:spcBef>
                <a:spcPts val="0"/>
              </a:spcBef>
              <a:buNone/>
              <a:defRPr sz="1200" b="0" i="0" u="none" strike="noStrike" cap="none">
                <a:solidFill>
                  <a:srgbClr val="FFFFFF"/>
                </a:solidFill>
                <a:latin typeface="Calibri"/>
                <a:ea typeface="Calibri"/>
                <a:cs typeface="Calibri"/>
                <a:sym typeface="Calibri"/>
              </a:defRPr>
            </a:lvl3pPr>
            <a:lvl4pPr marL="0" marR="0" lvl="3" indent="0" algn="r" rtl="0">
              <a:spcBef>
                <a:spcPts val="0"/>
              </a:spcBef>
              <a:buNone/>
              <a:defRPr sz="1200" b="0" i="0" u="none" strike="noStrike" cap="none">
                <a:solidFill>
                  <a:srgbClr val="FFFFFF"/>
                </a:solidFill>
                <a:latin typeface="Calibri"/>
                <a:ea typeface="Calibri"/>
                <a:cs typeface="Calibri"/>
                <a:sym typeface="Calibri"/>
              </a:defRPr>
            </a:lvl4pPr>
            <a:lvl5pPr marL="0" marR="0" lvl="4" indent="0" algn="r" rtl="0">
              <a:spcBef>
                <a:spcPts val="0"/>
              </a:spcBef>
              <a:buNone/>
              <a:defRPr sz="1200" b="0" i="0" u="none" strike="noStrike" cap="none">
                <a:solidFill>
                  <a:srgbClr val="FFFFFF"/>
                </a:solidFill>
                <a:latin typeface="Calibri"/>
                <a:ea typeface="Calibri"/>
                <a:cs typeface="Calibri"/>
                <a:sym typeface="Calibri"/>
              </a:defRPr>
            </a:lvl5pPr>
            <a:lvl6pPr marL="0" marR="0" lvl="5" indent="0" algn="r" rtl="0">
              <a:spcBef>
                <a:spcPts val="0"/>
              </a:spcBef>
              <a:buNone/>
              <a:defRPr sz="1200" b="0" i="0" u="none" strike="noStrike" cap="none">
                <a:solidFill>
                  <a:srgbClr val="FFFFFF"/>
                </a:solidFill>
                <a:latin typeface="Calibri"/>
                <a:ea typeface="Calibri"/>
                <a:cs typeface="Calibri"/>
                <a:sym typeface="Calibri"/>
              </a:defRPr>
            </a:lvl6pPr>
            <a:lvl7pPr marL="0" marR="0" lvl="6" indent="0" algn="r" rtl="0">
              <a:spcBef>
                <a:spcPts val="0"/>
              </a:spcBef>
              <a:buNone/>
              <a:defRPr sz="1200" b="0" i="0" u="none" strike="noStrike" cap="none">
                <a:solidFill>
                  <a:srgbClr val="FFFFFF"/>
                </a:solidFill>
                <a:latin typeface="Calibri"/>
                <a:ea typeface="Calibri"/>
                <a:cs typeface="Calibri"/>
                <a:sym typeface="Calibri"/>
              </a:defRPr>
            </a:lvl7pPr>
            <a:lvl8pPr marL="0" marR="0" lvl="7" indent="0" algn="r" rtl="0">
              <a:spcBef>
                <a:spcPts val="0"/>
              </a:spcBef>
              <a:buNone/>
              <a:defRPr sz="1200" b="0" i="0" u="none" strike="noStrike" cap="none">
                <a:solidFill>
                  <a:srgbClr val="FFFFFF"/>
                </a:solidFill>
                <a:latin typeface="Calibri"/>
                <a:ea typeface="Calibri"/>
                <a:cs typeface="Calibri"/>
                <a:sym typeface="Calibri"/>
              </a:defRPr>
            </a:lvl8pPr>
            <a:lvl9pPr marL="0" marR="0" lvl="8" indent="0" algn="r" rtl="0">
              <a:spcBef>
                <a:spcPts val="0"/>
              </a:spcBef>
              <a:buNone/>
              <a:defRPr sz="1200" b="0" i="0" u="none" strike="noStrike" cap="none">
                <a:solidFill>
                  <a:srgbClr val="FFFFFF"/>
                </a:solidFill>
                <a:latin typeface="Calibri"/>
                <a:ea typeface="Calibri"/>
                <a:cs typeface="Calibri"/>
                <a:sym typeface="Calibri"/>
              </a:defRPr>
            </a:lvl9pPr>
          </a:lstStyle>
          <a:p>
            <a:fld id="{ACE0BD75-7072-48EF-867E-9E4177FE44F3}" type="slidenum">
              <a:rPr lang="en-US" smtClean="0"/>
              <a:t>‹#›</a:t>
            </a:fld>
            <a:endParaRPr lang="en-US"/>
          </a:p>
        </p:txBody>
      </p:sp>
      <p:pic>
        <p:nvPicPr>
          <p:cNvPr id="11" name="Google Shape;11;p1"/>
          <p:cNvPicPr preferRelativeResize="0"/>
          <p:nvPr/>
        </p:nvPicPr>
        <p:blipFill rotWithShape="1">
          <a:blip r:embed="rId13">
            <a:alphaModFix/>
          </a:blip>
          <a:srcRect/>
          <a:stretch/>
        </p:blipFill>
        <p:spPr>
          <a:xfrm>
            <a:off x="2" y="2"/>
            <a:ext cx="2566735" cy="641684"/>
          </a:xfrm>
          <a:prstGeom prst="rect">
            <a:avLst/>
          </a:prstGeom>
          <a:noFill/>
          <a:ln>
            <a:noFill/>
          </a:ln>
        </p:spPr>
      </p:pic>
      <p:pic>
        <p:nvPicPr>
          <p:cNvPr id="12" name="Google Shape;12;p1"/>
          <p:cNvPicPr preferRelativeResize="0"/>
          <p:nvPr/>
        </p:nvPicPr>
        <p:blipFill rotWithShape="1">
          <a:blip r:embed="rId14">
            <a:alphaModFix/>
          </a:blip>
          <a:srcRect/>
          <a:stretch/>
        </p:blipFill>
        <p:spPr>
          <a:xfrm>
            <a:off x="8737600" y="-116906"/>
            <a:ext cx="3457965" cy="758591"/>
          </a:xfrm>
          <a:prstGeom prst="rect">
            <a:avLst/>
          </a:prstGeom>
          <a:noFill/>
          <a:ln>
            <a:noFill/>
          </a:ln>
        </p:spPr>
      </p:pic>
      <p:sp>
        <p:nvSpPr>
          <p:cNvPr id="13" name="Google Shape;13;p1"/>
          <p:cNvSpPr/>
          <p:nvPr/>
        </p:nvSpPr>
        <p:spPr>
          <a:xfrm>
            <a:off x="0" y="3"/>
            <a:ext cx="12192000" cy="883600"/>
          </a:xfrm>
          <a:prstGeom prst="rect">
            <a:avLst/>
          </a:prstGeom>
          <a:solidFill>
            <a:srgbClr val="9C1B1F"/>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14" name="Google Shape;14;p1"/>
          <p:cNvSpPr txBox="1">
            <a:spLocks noGrp="1"/>
          </p:cNvSpPr>
          <p:nvPr>
            <p:ph type="title"/>
          </p:nvPr>
        </p:nvSpPr>
        <p:spPr>
          <a:xfrm>
            <a:off x="1178561" y="12327"/>
            <a:ext cx="9550400" cy="8712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100"/>
              <a:buFont typeface="Calibri"/>
              <a:buNone/>
              <a:defRPr sz="2100" b="0" i="0" u="none" strike="noStrike" cap="none">
                <a:solidFill>
                  <a:schemeClr val="l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15" name="Google Shape;15;p1"/>
          <p:cNvPicPr preferRelativeResize="0"/>
          <p:nvPr/>
        </p:nvPicPr>
        <p:blipFill rotWithShape="1">
          <a:blip r:embed="rId15">
            <a:alphaModFix/>
          </a:blip>
          <a:srcRect/>
          <a:stretch/>
        </p:blipFill>
        <p:spPr>
          <a:xfrm>
            <a:off x="2675" y="-153990"/>
            <a:ext cx="1272255" cy="1272255"/>
          </a:xfrm>
          <a:prstGeom prst="rect">
            <a:avLst/>
          </a:prstGeom>
          <a:noFill/>
          <a:ln>
            <a:noFill/>
          </a:ln>
        </p:spPr>
      </p:pic>
      <p:pic>
        <p:nvPicPr>
          <p:cNvPr id="16" name="Google Shape;16;p1"/>
          <p:cNvPicPr preferRelativeResize="0"/>
          <p:nvPr/>
        </p:nvPicPr>
        <p:blipFill rotWithShape="1">
          <a:blip r:embed="rId16">
            <a:alphaModFix/>
          </a:blip>
          <a:srcRect/>
          <a:stretch/>
        </p:blipFill>
        <p:spPr>
          <a:xfrm>
            <a:off x="10488824" y="1"/>
            <a:ext cx="1703176" cy="532243"/>
          </a:xfrm>
          <a:prstGeom prst="rect">
            <a:avLst/>
          </a:prstGeom>
          <a:noFill/>
          <a:ln>
            <a:noFill/>
          </a:ln>
        </p:spPr>
      </p:pic>
    </p:spTree>
    <p:extLst>
      <p:ext uri="{BB962C8B-B14F-4D97-AF65-F5344CB8AC3E}">
        <p14:creationId xmlns:p14="http://schemas.microsoft.com/office/powerpoint/2010/main" val="214851425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hyperlink" Target="https://www.makeitfrom.com/material-properties/2024-T3-Aluminum"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56.png"/><Relationship Id="rId4" Type="http://schemas.openxmlformats.org/officeDocument/2006/relationships/image" Target="../media/image410.png"/></Relationships>
</file>

<file path=ppt/slides/_rels/slide57.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57.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68.png"/></Relationships>
</file>

<file path=ppt/slides/_rels/slide6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70.png"/></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72.png"/></Relationships>
</file>

<file path=ppt/slides/_rels/slide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7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76.png"/></Relationships>
</file>

<file path=ppt/slides/_rels/slide7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78.png"/></Relationships>
</file>

<file path=ppt/slides/_rels/slide7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8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0A0E-B843-CE84-B12D-860585233129}"/>
              </a:ext>
            </a:extLst>
          </p:cNvPr>
          <p:cNvSpPr>
            <a:spLocks noGrp="1"/>
          </p:cNvSpPr>
          <p:nvPr>
            <p:ph type="ctrTitle"/>
          </p:nvPr>
        </p:nvSpPr>
        <p:spPr/>
        <p:txBody>
          <a:bodyPr/>
          <a:lstStyle/>
          <a:p>
            <a:r>
              <a:rPr lang="en-US" dirty="0"/>
              <a:t>AME 585 Fracture Project 7 Final</a:t>
            </a:r>
          </a:p>
        </p:txBody>
      </p:sp>
      <p:sp>
        <p:nvSpPr>
          <p:cNvPr id="3" name="Subtitle 2">
            <a:extLst>
              <a:ext uri="{FF2B5EF4-FFF2-40B4-BE49-F238E27FC236}">
                <a16:creationId xmlns:a16="http://schemas.microsoft.com/office/drawing/2014/main" id="{E1353695-A83F-2062-59D3-7856560328E0}"/>
              </a:ext>
            </a:extLst>
          </p:cNvPr>
          <p:cNvSpPr>
            <a:spLocks noGrp="1"/>
          </p:cNvSpPr>
          <p:nvPr>
            <p:ph type="subTitle" idx="1"/>
          </p:nvPr>
        </p:nvSpPr>
        <p:spPr/>
        <p:txBody>
          <a:bodyPr/>
          <a:lstStyle/>
          <a:p>
            <a:r>
              <a:rPr lang="en-US" dirty="0"/>
              <a:t>Taeklim Kim</a:t>
            </a:r>
          </a:p>
          <a:p>
            <a:r>
              <a:rPr lang="en-US" dirty="0"/>
              <a:t>Samy Ousman</a:t>
            </a:r>
          </a:p>
          <a:p>
            <a:r>
              <a:rPr lang="en-US" dirty="0"/>
              <a:t>Henry Glover</a:t>
            </a:r>
          </a:p>
        </p:txBody>
      </p:sp>
    </p:spTree>
    <p:extLst>
      <p:ext uri="{BB962C8B-B14F-4D97-AF65-F5344CB8AC3E}">
        <p14:creationId xmlns:p14="http://schemas.microsoft.com/office/powerpoint/2010/main" val="4146823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13B71-E540-C410-27C9-DE4E3CEE85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A5B0D-2F87-465F-5C4B-842A98A3C448}"/>
              </a:ext>
            </a:extLst>
          </p:cNvPr>
          <p:cNvSpPr>
            <a:spLocks noGrp="1"/>
          </p:cNvSpPr>
          <p:nvPr>
            <p:ph type="title"/>
          </p:nvPr>
        </p:nvSpPr>
        <p:spPr/>
        <p:txBody>
          <a:bodyPr/>
          <a:lstStyle/>
          <a:p>
            <a:r>
              <a:rPr lang="en-US"/>
              <a:t>Question 6</a:t>
            </a:r>
          </a:p>
        </p:txBody>
      </p:sp>
      <p:sp>
        <p:nvSpPr>
          <p:cNvPr id="3" name="Text Placeholder 2">
            <a:extLst>
              <a:ext uri="{FF2B5EF4-FFF2-40B4-BE49-F238E27FC236}">
                <a16:creationId xmlns:a16="http://schemas.microsoft.com/office/drawing/2014/main" id="{A0E0722E-3394-502B-86DB-7CE32464DE7B}"/>
              </a:ext>
            </a:extLst>
          </p:cNvPr>
          <p:cNvSpPr>
            <a:spLocks noGrp="1"/>
          </p:cNvSpPr>
          <p:nvPr>
            <p:ph type="body" idx="1"/>
          </p:nvPr>
        </p:nvSpPr>
        <p:spPr/>
        <p:txBody>
          <a:bodyPr/>
          <a:lstStyle/>
          <a:p>
            <a:r>
              <a:rPr lang="en-US"/>
              <a:t>Analysis</a:t>
            </a:r>
          </a:p>
          <a:p>
            <a:pPr lvl="1"/>
            <a:r>
              <a:rPr lang="en-US"/>
              <a:t>Debonding can be characterized as a crack on the bond ring</a:t>
            </a:r>
          </a:p>
          <a:p>
            <a:pPr lvl="2"/>
            <a:r>
              <a:rPr lang="en-US"/>
              <a:t>Crack is axial, on the edge of the cylinder</a:t>
            </a:r>
          </a:p>
          <a:p>
            <a:pPr lvl="1"/>
            <a:r>
              <a:rPr lang="en-US"/>
              <a:t>Question to ask is, at how much debonding does the bond fail?</a:t>
            </a:r>
          </a:p>
          <a:p>
            <a:pPr lvl="2"/>
            <a:r>
              <a:rPr lang="en-US"/>
              <a:t>This length should represent minimum overlap required, assuming perfect bond</a:t>
            </a:r>
          </a:p>
          <a:p>
            <a:pPr lvl="1"/>
            <a:r>
              <a:rPr lang="en-US"/>
              <a:t>Load on the bond can the characterized into the following</a:t>
            </a:r>
          </a:p>
          <a:p>
            <a:pPr lvl="2"/>
            <a:r>
              <a:rPr lang="en-US"/>
              <a:t>Hoop stress experienced by the bond</a:t>
            </a:r>
          </a:p>
          <a:p>
            <a:pPr lvl="2"/>
            <a:r>
              <a:rPr lang="en-US"/>
              <a:t>Shear experienced due to different hoop stresses between inner and outer cylinders</a:t>
            </a:r>
          </a:p>
          <a:p>
            <a:pPr lvl="1"/>
            <a:r>
              <a:rPr lang="en-US"/>
              <a:t>Peeling stress and axial stress not considered</a:t>
            </a:r>
          </a:p>
          <a:p>
            <a:pPr lvl="1"/>
            <a:endParaRPr lang="en-US"/>
          </a:p>
          <a:p>
            <a:pPr lvl="2"/>
            <a:endParaRPr lang="en-US"/>
          </a:p>
        </p:txBody>
      </p:sp>
      <p:sp>
        <p:nvSpPr>
          <p:cNvPr id="4" name="Text Placeholder 3">
            <a:extLst>
              <a:ext uri="{FF2B5EF4-FFF2-40B4-BE49-F238E27FC236}">
                <a16:creationId xmlns:a16="http://schemas.microsoft.com/office/drawing/2014/main" id="{0B045C7A-6937-631E-2326-3B541A0A6F61}"/>
              </a:ext>
            </a:extLst>
          </p:cNvPr>
          <p:cNvSpPr>
            <a:spLocks noGrp="1"/>
          </p:cNvSpPr>
          <p:nvPr>
            <p:ph type="body" idx="2"/>
          </p:nvPr>
        </p:nvSpPr>
        <p:spPr/>
        <p:txBody>
          <a:bodyPr/>
          <a:lstStyle/>
          <a:p>
            <a:r>
              <a:rPr lang="en-US" dirty="0"/>
              <a:t>Test #1</a:t>
            </a:r>
          </a:p>
          <a:p>
            <a:pPr lvl="1"/>
            <a:r>
              <a:rPr lang="en-US" dirty="0"/>
              <a:t>Debonding characterized as surface crack</a:t>
            </a:r>
          </a:p>
          <a:p>
            <a:pPr lvl="1"/>
            <a:r>
              <a:rPr lang="en-US" dirty="0"/>
              <a:t>Based on Al 7075-T6 yield strength, we set cylinder thickness to 0.022 in</a:t>
            </a:r>
          </a:p>
          <a:p>
            <a:pPr lvl="1"/>
            <a:r>
              <a:rPr lang="en-US" dirty="0"/>
              <a:t>Bond thickness = 0.3-0.022 = 0.278 in</a:t>
            </a:r>
          </a:p>
          <a:p>
            <a:pPr lvl="1"/>
            <a:r>
              <a:rPr lang="en-US" dirty="0"/>
              <a:t>Bond outer diameter = 4-(0.5*0.022) = 3.989 in</a:t>
            </a:r>
          </a:p>
          <a:p>
            <a:pPr lvl="1"/>
            <a:r>
              <a:rPr lang="en-US" dirty="0"/>
              <a:t>Bond hoop stress = (400*3.85)/0.278 = 5540 psi</a:t>
            </a:r>
          </a:p>
          <a:p>
            <a:pPr lvl="1"/>
            <a:r>
              <a:rPr lang="en-US" dirty="0"/>
              <a:t>Inner cylinder hoop stress = (400*3.7)/0.022 = 67273 psi</a:t>
            </a:r>
          </a:p>
          <a:p>
            <a:pPr lvl="1"/>
            <a:r>
              <a:rPr lang="en-US" dirty="0"/>
              <a:t>Outer cylinder hoop stress = (400*4)/0.022 = 72728 psi</a:t>
            </a:r>
          </a:p>
          <a:p>
            <a:pPr lvl="1"/>
            <a:r>
              <a:rPr lang="en-US" dirty="0"/>
              <a:t>Shear caused by cylinders = 5455 psi</a:t>
            </a:r>
          </a:p>
          <a:p>
            <a:pPr lvl="1"/>
            <a:r>
              <a:rPr lang="en-US" dirty="0"/>
              <a:t>Fracture toughness = K = sqrt(GE)</a:t>
            </a:r>
          </a:p>
          <a:p>
            <a:pPr lvl="2"/>
            <a:r>
              <a:rPr lang="en-US" dirty="0"/>
              <a:t>Sqrt(2*300e3) = 774.59 psi-in</a:t>
            </a:r>
            <a:r>
              <a:rPr lang="en-US" baseline="30000" dirty="0"/>
              <a:t>1/2</a:t>
            </a:r>
          </a:p>
          <a:p>
            <a:pPr lvl="1"/>
            <a:r>
              <a:rPr lang="en-US" dirty="0"/>
              <a:t>a/c set to maximum allowed (1.2)</a:t>
            </a:r>
          </a:p>
          <a:p>
            <a:pPr lvl="2"/>
            <a:r>
              <a:rPr lang="en-US" dirty="0"/>
              <a:t>Deeper crack has higher stress concentration, which will drive catastrophic failure faster</a:t>
            </a:r>
          </a:p>
          <a:p>
            <a:pPr lvl="2"/>
            <a:r>
              <a:rPr lang="en-US" dirty="0"/>
              <a:t>Gives me shortest critical flaw size</a:t>
            </a:r>
          </a:p>
          <a:p>
            <a:pPr lvl="1"/>
            <a:r>
              <a:rPr lang="en-US" dirty="0"/>
              <a:t>Default units for NASGRO is Kips, in</a:t>
            </a:r>
          </a:p>
          <a:p>
            <a:pPr lvl="2"/>
            <a:endParaRPr lang="en-US" dirty="0"/>
          </a:p>
          <a:p>
            <a:pPr lvl="2"/>
            <a:endParaRPr lang="en-US" dirty="0"/>
          </a:p>
        </p:txBody>
      </p:sp>
      <p:pic>
        <p:nvPicPr>
          <p:cNvPr id="6" name="Picture 5">
            <a:extLst>
              <a:ext uri="{FF2B5EF4-FFF2-40B4-BE49-F238E27FC236}">
                <a16:creationId xmlns:a16="http://schemas.microsoft.com/office/drawing/2014/main" id="{935C768A-97E1-1CC0-D5E1-EBA646FBACAC}"/>
              </a:ext>
            </a:extLst>
          </p:cNvPr>
          <p:cNvPicPr>
            <a:picLocks noChangeAspect="1"/>
          </p:cNvPicPr>
          <p:nvPr/>
        </p:nvPicPr>
        <p:blipFill>
          <a:blip r:embed="rId2"/>
          <a:stretch>
            <a:fillRect/>
          </a:stretch>
        </p:blipFill>
        <p:spPr>
          <a:xfrm>
            <a:off x="2718988" y="4664053"/>
            <a:ext cx="1834602" cy="1782321"/>
          </a:xfrm>
          <a:prstGeom prst="rect">
            <a:avLst/>
          </a:prstGeom>
        </p:spPr>
      </p:pic>
    </p:spTree>
    <p:extLst>
      <p:ext uri="{BB962C8B-B14F-4D97-AF65-F5344CB8AC3E}">
        <p14:creationId xmlns:p14="http://schemas.microsoft.com/office/powerpoint/2010/main" val="4177873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6FE4C-CFEA-00B0-CBB6-AEF075E685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4A4078-A74F-A50A-2008-6398E46ABD5E}"/>
              </a:ext>
            </a:extLst>
          </p:cNvPr>
          <p:cNvSpPr>
            <a:spLocks noGrp="1"/>
          </p:cNvSpPr>
          <p:nvPr>
            <p:ph type="title"/>
          </p:nvPr>
        </p:nvSpPr>
        <p:spPr/>
        <p:txBody>
          <a:bodyPr/>
          <a:lstStyle/>
          <a:p>
            <a:r>
              <a:rPr lang="en-US"/>
              <a:t>Question 6</a:t>
            </a:r>
          </a:p>
        </p:txBody>
      </p:sp>
      <p:sp>
        <p:nvSpPr>
          <p:cNvPr id="3" name="Text Placeholder 2">
            <a:extLst>
              <a:ext uri="{FF2B5EF4-FFF2-40B4-BE49-F238E27FC236}">
                <a16:creationId xmlns:a16="http://schemas.microsoft.com/office/drawing/2014/main" id="{431C0665-BA6C-A562-199B-AD19C81FE190}"/>
              </a:ext>
            </a:extLst>
          </p:cNvPr>
          <p:cNvSpPr>
            <a:spLocks noGrp="1"/>
          </p:cNvSpPr>
          <p:nvPr>
            <p:ph type="body" idx="1"/>
          </p:nvPr>
        </p:nvSpPr>
        <p:spPr/>
        <p:txBody>
          <a:bodyPr>
            <a:normAutofit/>
          </a:bodyPr>
          <a:lstStyle/>
          <a:p>
            <a:r>
              <a:rPr lang="en-US" sz="1600"/>
              <a:t>Test #1</a:t>
            </a:r>
          </a:p>
          <a:p>
            <a:pPr lvl="1"/>
            <a:r>
              <a:rPr lang="en-US" sz="1200"/>
              <a:t>Using SC04 to map bond geometry, external flaw</a:t>
            </a:r>
          </a:p>
          <a:p>
            <a:pPr lvl="1"/>
            <a:r>
              <a:rPr lang="en-US" sz="1200"/>
              <a:t>Based on geometry, we can take the axial length of the critical crack size to be 2c = 2*5.294e-3 = 0.01 in</a:t>
            </a:r>
          </a:p>
          <a:p>
            <a:pPr lvl="1"/>
            <a:r>
              <a:rPr lang="en-US" sz="1200"/>
              <a:t>Current understanding is that this would be the minimum overlap required to avoid failure</a:t>
            </a:r>
          </a:p>
          <a:p>
            <a:pPr lvl="1"/>
            <a:r>
              <a:rPr lang="en-US" sz="1200"/>
              <a:t>Decreasing thickness of bond decreases bond’s ability to withstand fracture</a:t>
            </a:r>
          </a:p>
          <a:p>
            <a:pPr lvl="2"/>
            <a:r>
              <a:rPr lang="en-US" sz="1200"/>
              <a:t>Careful balance required for Aluminum thickness</a:t>
            </a:r>
          </a:p>
          <a:p>
            <a:r>
              <a:rPr lang="en-US" sz="1600"/>
              <a:t>Test Result Considerations</a:t>
            </a:r>
          </a:p>
          <a:p>
            <a:pPr lvl="1"/>
            <a:r>
              <a:rPr lang="en-US" sz="1200"/>
              <a:t>What critical flaw size do we say that the flaw is undetectable?</a:t>
            </a:r>
          </a:p>
          <a:p>
            <a:pPr lvl="2"/>
            <a:r>
              <a:rPr lang="en-US" sz="1200"/>
              <a:t>Crack is on the edge of bond, hidden inside outer cylinder</a:t>
            </a:r>
          </a:p>
          <a:p>
            <a:pPr lvl="2"/>
            <a:r>
              <a:rPr lang="en-US" sz="1200"/>
              <a:t>Most realistic NDE approach is RT or ultrasound</a:t>
            </a:r>
          </a:p>
          <a:p>
            <a:pPr lvl="2"/>
            <a:r>
              <a:rPr lang="en-US" sz="1200"/>
              <a:t>Assuming we can have the same fidelity for ultrasound as the standard NDE level as shown in NASA-STD-5009</a:t>
            </a:r>
          </a:p>
          <a:p>
            <a:pPr lvl="3"/>
            <a:r>
              <a:rPr lang="en-US" sz="666"/>
              <a:t>a = 0.030 in</a:t>
            </a:r>
          </a:p>
          <a:p>
            <a:pPr lvl="3"/>
            <a:r>
              <a:rPr lang="en-US" sz="933"/>
              <a:t>a/c = 0.2</a:t>
            </a:r>
          </a:p>
          <a:p>
            <a:pPr marL="2437765" lvl="3" indent="-380365"/>
            <a:r>
              <a:rPr lang="en-US" sz="933"/>
              <a:t>Use these as minimum detectable flaw size</a:t>
            </a:r>
          </a:p>
          <a:p>
            <a:pPr marL="1828165" lvl="2" indent="-397510">
              <a:buSzPts val="900"/>
            </a:pPr>
            <a:r>
              <a:rPr lang="en-US" sz="1200"/>
              <a:t>I assumed that the standard would hold for our case due to how thin the cylinders are, and with proper test setup can achieve the same fidelity as the standard written in early 2000s</a:t>
            </a:r>
            <a:endParaRPr lang="en-US" sz="1150"/>
          </a:p>
          <a:p>
            <a:pPr lvl="1"/>
            <a:r>
              <a:rPr lang="en-US" sz="1333"/>
              <a:t>Different approach is needed</a:t>
            </a:r>
          </a:p>
          <a:p>
            <a:pPr lvl="2"/>
            <a:r>
              <a:rPr lang="en-US" sz="1200"/>
              <a:t>Try modeling bond as a plate with surface crack or through crack</a:t>
            </a:r>
          </a:p>
          <a:p>
            <a:pPr lvl="2"/>
            <a:r>
              <a:rPr lang="en-US" sz="1200"/>
              <a:t>Plate can then be set with a width to specify the overlap length</a:t>
            </a:r>
          </a:p>
          <a:p>
            <a:pPr lvl="2"/>
            <a:r>
              <a:rPr lang="en-US" sz="1200"/>
              <a:t>Modelled using SC02 and TC12 for each cases</a:t>
            </a:r>
          </a:p>
          <a:p>
            <a:pPr marL="2057349" lvl="3" indent="0">
              <a:buNone/>
            </a:pPr>
            <a:endParaRPr lang="en-US" sz="933"/>
          </a:p>
          <a:p>
            <a:pPr lvl="2"/>
            <a:endParaRPr lang="en-US" sz="1200"/>
          </a:p>
          <a:p>
            <a:pPr lvl="2"/>
            <a:endParaRPr lang="en-US" sz="1200"/>
          </a:p>
          <a:p>
            <a:pPr lvl="1"/>
            <a:endParaRPr lang="en-US" sz="1333"/>
          </a:p>
        </p:txBody>
      </p:sp>
      <p:pic>
        <p:nvPicPr>
          <p:cNvPr id="10" name="Picture 9">
            <a:extLst>
              <a:ext uri="{FF2B5EF4-FFF2-40B4-BE49-F238E27FC236}">
                <a16:creationId xmlns:a16="http://schemas.microsoft.com/office/drawing/2014/main" id="{658115DE-7FB5-58FB-CF29-FEF59452983B}"/>
              </a:ext>
            </a:extLst>
          </p:cNvPr>
          <p:cNvPicPr>
            <a:picLocks noChangeAspect="1"/>
          </p:cNvPicPr>
          <p:nvPr/>
        </p:nvPicPr>
        <p:blipFill>
          <a:blip r:embed="rId2"/>
          <a:stretch>
            <a:fillRect/>
          </a:stretch>
        </p:blipFill>
        <p:spPr>
          <a:xfrm>
            <a:off x="7419332" y="883527"/>
            <a:ext cx="3074790" cy="3060707"/>
          </a:xfrm>
          <a:prstGeom prst="rect">
            <a:avLst/>
          </a:prstGeom>
        </p:spPr>
      </p:pic>
      <p:pic>
        <p:nvPicPr>
          <p:cNvPr id="12" name="Picture 11">
            <a:extLst>
              <a:ext uri="{FF2B5EF4-FFF2-40B4-BE49-F238E27FC236}">
                <a16:creationId xmlns:a16="http://schemas.microsoft.com/office/drawing/2014/main" id="{540C823E-516D-9817-9E8A-5F108DE14CC8}"/>
              </a:ext>
            </a:extLst>
          </p:cNvPr>
          <p:cNvPicPr>
            <a:picLocks noChangeAspect="1"/>
          </p:cNvPicPr>
          <p:nvPr/>
        </p:nvPicPr>
        <p:blipFill>
          <a:blip r:embed="rId3"/>
          <a:stretch>
            <a:fillRect/>
          </a:stretch>
        </p:blipFill>
        <p:spPr>
          <a:xfrm>
            <a:off x="7032902" y="3944234"/>
            <a:ext cx="4024991" cy="2216247"/>
          </a:xfrm>
          <a:prstGeom prst="rect">
            <a:avLst/>
          </a:prstGeom>
        </p:spPr>
      </p:pic>
    </p:spTree>
    <p:extLst>
      <p:ext uri="{BB962C8B-B14F-4D97-AF65-F5344CB8AC3E}">
        <p14:creationId xmlns:p14="http://schemas.microsoft.com/office/powerpoint/2010/main" val="1980311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E9237-596C-01BB-E2B7-C75261F96F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0261AE-56FA-5328-AD7F-3ED9EB34B5BE}"/>
              </a:ext>
            </a:extLst>
          </p:cNvPr>
          <p:cNvSpPr>
            <a:spLocks noGrp="1"/>
          </p:cNvSpPr>
          <p:nvPr>
            <p:ph type="title"/>
          </p:nvPr>
        </p:nvSpPr>
        <p:spPr/>
        <p:txBody>
          <a:bodyPr/>
          <a:lstStyle/>
          <a:p>
            <a:r>
              <a:rPr lang="en-US"/>
              <a:t>Question 6</a:t>
            </a:r>
          </a:p>
        </p:txBody>
      </p:sp>
      <p:sp>
        <p:nvSpPr>
          <p:cNvPr id="3" name="Text Placeholder 2">
            <a:extLst>
              <a:ext uri="{FF2B5EF4-FFF2-40B4-BE49-F238E27FC236}">
                <a16:creationId xmlns:a16="http://schemas.microsoft.com/office/drawing/2014/main" id="{27773298-29DB-FAD3-53F3-C550987CC9B9}"/>
              </a:ext>
            </a:extLst>
          </p:cNvPr>
          <p:cNvSpPr>
            <a:spLocks noGrp="1"/>
          </p:cNvSpPr>
          <p:nvPr>
            <p:ph type="body" idx="1"/>
          </p:nvPr>
        </p:nvSpPr>
        <p:spPr/>
        <p:txBody>
          <a:bodyPr/>
          <a:lstStyle/>
          <a:p>
            <a:r>
              <a:rPr lang="en-US"/>
              <a:t>Test #2</a:t>
            </a:r>
          </a:p>
          <a:p>
            <a:pPr lvl="1"/>
            <a:r>
              <a:rPr lang="en-US"/>
              <a:t>Using SC02 for critical flaw size</a:t>
            </a:r>
          </a:p>
          <a:p>
            <a:pPr lvl="1"/>
            <a:r>
              <a:rPr lang="en-US"/>
              <a:t>Al thickness = 0.03 in</a:t>
            </a:r>
          </a:p>
          <a:p>
            <a:pPr lvl="2"/>
            <a:r>
              <a:rPr lang="en-US"/>
              <a:t>Slight increase to ensure both cylinders stay in elastic region with some margin</a:t>
            </a:r>
          </a:p>
          <a:p>
            <a:pPr lvl="1"/>
            <a:r>
              <a:rPr lang="en-US"/>
              <a:t>Bond thickness = 0.27 in</a:t>
            </a:r>
          </a:p>
          <a:p>
            <a:pPr lvl="1"/>
            <a:r>
              <a:rPr lang="en-US"/>
              <a:t>a/c = 0.2; keep with NASA STD being referenced</a:t>
            </a:r>
          </a:p>
          <a:p>
            <a:pPr lvl="1"/>
            <a:r>
              <a:rPr lang="en-US"/>
              <a:t>Width: overlap length, variable we change to see what happens</a:t>
            </a:r>
          </a:p>
          <a:p>
            <a:pPr lvl="1"/>
            <a:r>
              <a:rPr lang="en-US"/>
              <a:t>See image to shear modelling</a:t>
            </a:r>
          </a:p>
          <a:p>
            <a:pPr lvl="2"/>
            <a:r>
              <a:rPr lang="en-US"/>
              <a:t>S0 represents hoop stress on the bond</a:t>
            </a:r>
          </a:p>
          <a:p>
            <a:pPr lvl="2"/>
            <a:r>
              <a:rPr lang="en-US"/>
              <a:t>S1 represents shear stress caused by cylinders</a:t>
            </a:r>
          </a:p>
          <a:p>
            <a:pPr lvl="1"/>
            <a:r>
              <a:rPr lang="en-US"/>
              <a:t>Bond hoop stress = (400*3.85)/0.27 = 5704 psi</a:t>
            </a:r>
          </a:p>
          <a:p>
            <a:pPr lvl="1"/>
            <a:r>
              <a:rPr lang="en-US"/>
              <a:t>Inner cylinder hoop stress = (400*3.7)/0.03 = 49334 psi</a:t>
            </a:r>
          </a:p>
          <a:p>
            <a:pPr lvl="1"/>
            <a:r>
              <a:rPr lang="en-US"/>
              <a:t>Outer cylinder hoop stress = (400*4)/0.03 = 53334 psi</a:t>
            </a:r>
          </a:p>
          <a:p>
            <a:pPr lvl="1"/>
            <a:r>
              <a:rPr lang="en-US"/>
              <a:t>Shear caused by cylinders = 4000 psi</a:t>
            </a:r>
          </a:p>
          <a:p>
            <a:pPr lvl="1"/>
            <a:r>
              <a:rPr lang="en-US"/>
              <a:t>Fracture toughness = K = sqrt(GE)</a:t>
            </a:r>
          </a:p>
          <a:p>
            <a:pPr lvl="2"/>
            <a:r>
              <a:rPr lang="en-US"/>
              <a:t>Sqrt(2*300e3) = 774.59 psi-in</a:t>
            </a:r>
            <a:r>
              <a:rPr lang="en-US" baseline="30000"/>
              <a:t>1/2</a:t>
            </a:r>
          </a:p>
          <a:p>
            <a:pPr lvl="1"/>
            <a:endParaRPr lang="en-US"/>
          </a:p>
          <a:p>
            <a:pPr lvl="1"/>
            <a:endParaRPr lang="en-US"/>
          </a:p>
          <a:p>
            <a:pPr lvl="1"/>
            <a:endParaRPr lang="en-US"/>
          </a:p>
        </p:txBody>
      </p:sp>
      <p:pic>
        <p:nvPicPr>
          <p:cNvPr id="8" name="Picture 7">
            <a:extLst>
              <a:ext uri="{FF2B5EF4-FFF2-40B4-BE49-F238E27FC236}">
                <a16:creationId xmlns:a16="http://schemas.microsoft.com/office/drawing/2014/main" id="{8B747C10-E339-F435-5344-2A52FFD51DC3}"/>
              </a:ext>
            </a:extLst>
          </p:cNvPr>
          <p:cNvPicPr>
            <a:picLocks noChangeAspect="1"/>
          </p:cNvPicPr>
          <p:nvPr/>
        </p:nvPicPr>
        <p:blipFill>
          <a:blip r:embed="rId2"/>
          <a:stretch>
            <a:fillRect/>
          </a:stretch>
        </p:blipFill>
        <p:spPr>
          <a:xfrm>
            <a:off x="6806736" y="1362393"/>
            <a:ext cx="4267812" cy="3977879"/>
          </a:xfrm>
          <a:prstGeom prst="rect">
            <a:avLst/>
          </a:prstGeom>
        </p:spPr>
      </p:pic>
    </p:spTree>
    <p:extLst>
      <p:ext uri="{BB962C8B-B14F-4D97-AF65-F5344CB8AC3E}">
        <p14:creationId xmlns:p14="http://schemas.microsoft.com/office/powerpoint/2010/main" val="759591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CBB7-BD75-433E-22A3-F787123B7D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1020AD-A873-BF4B-F426-A0803F1D5E8F}"/>
              </a:ext>
            </a:extLst>
          </p:cNvPr>
          <p:cNvSpPr>
            <a:spLocks noGrp="1"/>
          </p:cNvSpPr>
          <p:nvPr>
            <p:ph type="title"/>
          </p:nvPr>
        </p:nvSpPr>
        <p:spPr/>
        <p:txBody>
          <a:bodyPr/>
          <a:lstStyle/>
          <a:p>
            <a:r>
              <a:rPr lang="en-US"/>
              <a:t>Question 6</a:t>
            </a:r>
          </a:p>
        </p:txBody>
      </p:sp>
      <p:sp>
        <p:nvSpPr>
          <p:cNvPr id="3" name="Text Placeholder 2">
            <a:extLst>
              <a:ext uri="{FF2B5EF4-FFF2-40B4-BE49-F238E27FC236}">
                <a16:creationId xmlns:a16="http://schemas.microsoft.com/office/drawing/2014/main" id="{66B20ACE-3238-E287-F4A2-C0C46703CA26}"/>
              </a:ext>
            </a:extLst>
          </p:cNvPr>
          <p:cNvSpPr>
            <a:spLocks noGrp="1"/>
          </p:cNvSpPr>
          <p:nvPr>
            <p:ph type="body" idx="1"/>
          </p:nvPr>
        </p:nvSpPr>
        <p:spPr/>
        <p:txBody>
          <a:bodyPr/>
          <a:lstStyle/>
          <a:p>
            <a:pPr marL="608965" indent="-422910"/>
            <a:r>
              <a:rPr lang="en-US" sz="1850"/>
              <a:t>Test 2 Results</a:t>
            </a:r>
          </a:p>
          <a:p>
            <a:pPr marL="1218565" lvl="1" indent="-405765"/>
            <a:r>
              <a:rPr lang="en-US"/>
              <a:t>We need to find a setup where the critical flaw size is greater than what’s detectable by NASA STD NDE ultrasound</a:t>
            </a:r>
          </a:p>
          <a:p>
            <a:pPr marL="1828165" lvl="2" indent="-397510"/>
            <a:r>
              <a:rPr lang="en-US" sz="1450"/>
              <a:t>a = 0.03 in = 3 e-2 in</a:t>
            </a:r>
          </a:p>
          <a:p>
            <a:pPr marL="1828165" lvl="2" indent="-397510"/>
            <a:r>
              <a:rPr lang="en-US" sz="1450"/>
              <a:t>a/c = 0.2</a:t>
            </a:r>
          </a:p>
          <a:p>
            <a:pPr marL="1218565" lvl="1" indent="-405765"/>
            <a:r>
              <a:rPr lang="en-US"/>
              <a:t>Keeping the a/c the same as the Standard, we approach the minimum detectable flaw size when the width = 0.5 in</a:t>
            </a:r>
          </a:p>
          <a:p>
            <a:pPr marL="1218565" lvl="1" indent="-405765"/>
            <a:r>
              <a:rPr lang="en-US"/>
              <a:t>Alternative modelling using TC12 also shows that critical flaw size stays above detection range</a:t>
            </a:r>
          </a:p>
          <a:p>
            <a:pPr marL="1828165" lvl="2" indent="-397510"/>
            <a:r>
              <a:rPr lang="en-US" sz="1450"/>
              <a:t>Through crack case examined to see if the bond itself would fail instead of delamination</a:t>
            </a:r>
          </a:p>
          <a:p>
            <a:pPr marL="608965" indent="-422910"/>
            <a:r>
              <a:rPr lang="en-US" sz="1850"/>
              <a:t>Aluminum Recommendation</a:t>
            </a:r>
          </a:p>
          <a:p>
            <a:pPr marL="1218565" lvl="1" indent="-405765"/>
            <a:r>
              <a:rPr lang="en-US"/>
              <a:t>Al thickness = 0.03 in</a:t>
            </a:r>
          </a:p>
          <a:p>
            <a:pPr marL="1218565" lvl="1" indent="-405765"/>
            <a:r>
              <a:rPr lang="en-US"/>
              <a:t>Overlap length = 0.5 in</a:t>
            </a:r>
          </a:p>
          <a:p>
            <a:pPr marL="1218565" lvl="1" indent="-405765"/>
            <a:r>
              <a:rPr lang="en-US"/>
              <a:t>Further optimization may be possible, but at current level of analysis is deemed impractical</a:t>
            </a:r>
          </a:p>
          <a:p>
            <a:pPr marL="1218565" lvl="1" indent="-405765"/>
            <a:r>
              <a:rPr lang="en-US"/>
              <a:t>This will be the basis for the Abaqus setup</a:t>
            </a:r>
          </a:p>
        </p:txBody>
      </p:sp>
      <p:pic>
        <p:nvPicPr>
          <p:cNvPr id="6" name="Picture 5">
            <a:extLst>
              <a:ext uri="{FF2B5EF4-FFF2-40B4-BE49-F238E27FC236}">
                <a16:creationId xmlns:a16="http://schemas.microsoft.com/office/drawing/2014/main" id="{BA11F139-5E88-52EF-ACAD-DABAEBEB6D07}"/>
              </a:ext>
            </a:extLst>
          </p:cNvPr>
          <p:cNvPicPr>
            <a:picLocks noChangeAspect="1"/>
          </p:cNvPicPr>
          <p:nvPr/>
        </p:nvPicPr>
        <p:blipFill>
          <a:blip r:embed="rId2"/>
          <a:stretch>
            <a:fillRect/>
          </a:stretch>
        </p:blipFill>
        <p:spPr>
          <a:xfrm>
            <a:off x="7280425" y="883527"/>
            <a:ext cx="2483404" cy="2278727"/>
          </a:xfrm>
          <a:prstGeom prst="rect">
            <a:avLst/>
          </a:prstGeom>
        </p:spPr>
      </p:pic>
      <p:pic>
        <p:nvPicPr>
          <p:cNvPr id="8" name="Picture 7">
            <a:extLst>
              <a:ext uri="{FF2B5EF4-FFF2-40B4-BE49-F238E27FC236}">
                <a16:creationId xmlns:a16="http://schemas.microsoft.com/office/drawing/2014/main" id="{28B1B881-0B92-DA09-2B62-57A7A2A6BD6F}"/>
              </a:ext>
            </a:extLst>
          </p:cNvPr>
          <p:cNvPicPr>
            <a:picLocks noChangeAspect="1"/>
          </p:cNvPicPr>
          <p:nvPr/>
        </p:nvPicPr>
        <p:blipFill>
          <a:blip r:embed="rId3"/>
          <a:stretch>
            <a:fillRect/>
          </a:stretch>
        </p:blipFill>
        <p:spPr>
          <a:xfrm>
            <a:off x="7412203" y="3716968"/>
            <a:ext cx="2351626" cy="2306315"/>
          </a:xfrm>
          <a:prstGeom prst="rect">
            <a:avLst/>
          </a:prstGeom>
        </p:spPr>
      </p:pic>
      <p:sp>
        <p:nvSpPr>
          <p:cNvPr id="9" name="TextBox 8">
            <a:extLst>
              <a:ext uri="{FF2B5EF4-FFF2-40B4-BE49-F238E27FC236}">
                <a16:creationId xmlns:a16="http://schemas.microsoft.com/office/drawing/2014/main" id="{FBEA1226-5DD5-5525-749E-B1077A0E7383}"/>
              </a:ext>
            </a:extLst>
          </p:cNvPr>
          <p:cNvSpPr txBox="1"/>
          <p:nvPr/>
        </p:nvSpPr>
        <p:spPr>
          <a:xfrm>
            <a:off x="7505444" y="3313933"/>
            <a:ext cx="2258385" cy="307777"/>
          </a:xfrm>
          <a:prstGeom prst="rect">
            <a:avLst/>
          </a:prstGeom>
          <a:noFill/>
        </p:spPr>
        <p:txBody>
          <a:bodyPr wrap="square" rtlCol="0">
            <a:spAutoFit/>
          </a:bodyPr>
          <a:lstStyle/>
          <a:p>
            <a:pPr algn="ctr"/>
            <a:r>
              <a:rPr lang="en-US"/>
              <a:t>SC02 result (a = 3.15e-2)</a:t>
            </a:r>
          </a:p>
        </p:txBody>
      </p:sp>
      <p:sp>
        <p:nvSpPr>
          <p:cNvPr id="10" name="TextBox 9">
            <a:extLst>
              <a:ext uri="{FF2B5EF4-FFF2-40B4-BE49-F238E27FC236}">
                <a16:creationId xmlns:a16="http://schemas.microsoft.com/office/drawing/2014/main" id="{6D4A2294-3A52-F379-A0C1-5E7EA6DA2A05}"/>
              </a:ext>
            </a:extLst>
          </p:cNvPr>
          <p:cNvSpPr txBox="1"/>
          <p:nvPr/>
        </p:nvSpPr>
        <p:spPr>
          <a:xfrm>
            <a:off x="7392934" y="6023283"/>
            <a:ext cx="2258385" cy="307777"/>
          </a:xfrm>
          <a:prstGeom prst="rect">
            <a:avLst/>
          </a:prstGeom>
          <a:noFill/>
        </p:spPr>
        <p:txBody>
          <a:bodyPr wrap="square" rtlCol="0">
            <a:spAutoFit/>
          </a:bodyPr>
          <a:lstStyle/>
          <a:p>
            <a:pPr algn="ctr"/>
            <a:r>
              <a:rPr lang="en-US"/>
              <a:t>TC12 result (c = 3.45e-2)</a:t>
            </a:r>
          </a:p>
        </p:txBody>
      </p:sp>
    </p:spTree>
    <p:extLst>
      <p:ext uri="{BB962C8B-B14F-4D97-AF65-F5344CB8AC3E}">
        <p14:creationId xmlns:p14="http://schemas.microsoft.com/office/powerpoint/2010/main" val="1984670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6565B-C56F-5246-5648-4EA124613D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2A5C00-52A8-46E1-85B1-D7157421F03F}"/>
              </a:ext>
            </a:extLst>
          </p:cNvPr>
          <p:cNvSpPr>
            <a:spLocks noGrp="1"/>
          </p:cNvSpPr>
          <p:nvPr>
            <p:ph type="title"/>
          </p:nvPr>
        </p:nvSpPr>
        <p:spPr/>
        <p:txBody>
          <a:bodyPr/>
          <a:lstStyle/>
          <a:p>
            <a:r>
              <a:rPr lang="en-US"/>
              <a:t>Question 6</a:t>
            </a:r>
          </a:p>
        </p:txBody>
      </p:sp>
      <p:sp>
        <p:nvSpPr>
          <p:cNvPr id="3" name="Text Placeholder 2">
            <a:extLst>
              <a:ext uri="{FF2B5EF4-FFF2-40B4-BE49-F238E27FC236}">
                <a16:creationId xmlns:a16="http://schemas.microsoft.com/office/drawing/2014/main" id="{EE5E7C3E-01A8-8C32-831E-ECC5BD6F5C89}"/>
              </a:ext>
            </a:extLst>
          </p:cNvPr>
          <p:cNvSpPr>
            <a:spLocks noGrp="1"/>
          </p:cNvSpPr>
          <p:nvPr>
            <p:ph type="body" idx="1"/>
          </p:nvPr>
        </p:nvSpPr>
        <p:spPr/>
        <p:txBody>
          <a:bodyPr/>
          <a:lstStyle/>
          <a:p>
            <a:pPr marL="608965" indent="-422910"/>
            <a:r>
              <a:rPr lang="en-US" sz="1850" dirty="0"/>
              <a:t>Abaqus Setup</a:t>
            </a:r>
          </a:p>
          <a:p>
            <a:pPr marL="1218565" lvl="1" indent="-405765">
              <a:buSzPts val="1400"/>
              <a:buFont typeface="Courier New"/>
              <a:buChar char="o"/>
            </a:pPr>
            <a:r>
              <a:rPr lang="en-US" b="1" dirty="0"/>
              <a:t>For the length and height of the model, we use the same one given in the image</a:t>
            </a:r>
          </a:p>
          <a:p>
            <a:pPr marL="1218565" lvl="1" indent="-405765">
              <a:buSzPts val="1400"/>
              <a:buFont typeface="Courier New"/>
              <a:buChar char="o"/>
            </a:pPr>
            <a:r>
              <a:rPr lang="en-US" b="1" dirty="0"/>
              <a:t>Changes</a:t>
            </a:r>
          </a:p>
          <a:p>
            <a:pPr marL="1828165" lvl="2" indent="-397510">
              <a:buSzPts val="1400"/>
              <a:buFont typeface="Wingdings"/>
              <a:buChar char="§"/>
            </a:pPr>
            <a:r>
              <a:rPr lang="en-US" sz="1450" b="1" dirty="0"/>
              <a:t>Given the problem statement calls for a joint, I do not make this into a cylinder</a:t>
            </a:r>
          </a:p>
          <a:p>
            <a:pPr marL="2437765" lvl="3" indent="-380365">
              <a:buSzPts val="1400"/>
              <a:buFont typeface="Arial"/>
              <a:buChar char="•"/>
            </a:pPr>
            <a:r>
              <a:rPr lang="en-US" b="1" dirty="0"/>
              <a:t>Assuming infinite length for the purposes of the FEA</a:t>
            </a:r>
          </a:p>
          <a:p>
            <a:pPr marL="1828180" lvl="2" indent="-380365">
              <a:buSzPts val="1400"/>
            </a:pPr>
            <a:r>
              <a:rPr lang="en-US" b="1" dirty="0"/>
              <a:t>We add a level of conservatism since NASGRO has its limitations</a:t>
            </a:r>
          </a:p>
          <a:p>
            <a:pPr marL="2437765" lvl="3" indent="-380365">
              <a:buSzPts val="1400"/>
            </a:pPr>
            <a:r>
              <a:rPr lang="en-US" b="1" dirty="0"/>
              <a:t>Overlap length double to 1 in</a:t>
            </a:r>
          </a:p>
          <a:p>
            <a:pPr marL="2437765" lvl="3" indent="-380365">
              <a:buSzPts val="1400"/>
            </a:pPr>
            <a:r>
              <a:rPr lang="en-US" b="1" dirty="0"/>
              <a:t>Al thickness increased to 0.1 in</a:t>
            </a:r>
          </a:p>
          <a:p>
            <a:pPr marL="1828180" lvl="2" indent="-380365">
              <a:buSzPts val="1400"/>
            </a:pPr>
            <a:r>
              <a:rPr lang="en-US" b="1" dirty="0"/>
              <a:t>Overlap length and thicknesses will be dimensioned for quick testing of multiple constructions</a:t>
            </a:r>
          </a:p>
          <a:p>
            <a:pPr marL="1828180" lvl="2" indent="-380365">
              <a:buSzPts val="1400"/>
            </a:pPr>
            <a:r>
              <a:rPr lang="en-US" b="1" dirty="0"/>
              <a:t>Recall we defined the given radius as midpoint radius</a:t>
            </a:r>
          </a:p>
          <a:p>
            <a:pPr marL="1218596" lvl="1" indent="-380365">
              <a:buSzPts val="1400"/>
            </a:pPr>
            <a:r>
              <a:rPr lang="en-US" b="1" dirty="0"/>
              <a:t>Units</a:t>
            </a:r>
          </a:p>
          <a:p>
            <a:pPr marL="1828180" lvl="2" indent="-380365">
              <a:buSzPts val="1400"/>
            </a:pPr>
            <a:r>
              <a:rPr lang="en-US" b="1" dirty="0"/>
              <a:t>Length as in</a:t>
            </a:r>
          </a:p>
          <a:p>
            <a:pPr marL="1828180" lvl="2" indent="-380365">
              <a:buSzPts val="1400"/>
            </a:pPr>
            <a:r>
              <a:rPr lang="en-US" b="1" dirty="0"/>
              <a:t>Force as </a:t>
            </a:r>
            <a:r>
              <a:rPr lang="en-US" b="1" dirty="0" err="1"/>
              <a:t>Ibs</a:t>
            </a:r>
            <a:endParaRPr lang="en-US" b="1" dirty="0"/>
          </a:p>
          <a:p>
            <a:pPr marL="1828180" lvl="2" indent="-380365">
              <a:buSzPts val="1400"/>
            </a:pPr>
            <a:endParaRPr lang="en-US" b="1" dirty="0"/>
          </a:p>
          <a:p>
            <a:pPr marL="838231" lvl="1" indent="0">
              <a:buSzPts val="1400"/>
              <a:buNone/>
            </a:pPr>
            <a:endParaRPr lang="en-US" b="1" dirty="0"/>
          </a:p>
          <a:p>
            <a:pPr marL="1828180" lvl="2" indent="-380365">
              <a:buSzPts val="1400"/>
            </a:pPr>
            <a:endParaRPr lang="en-US" b="1" dirty="0"/>
          </a:p>
        </p:txBody>
      </p:sp>
      <p:sp>
        <p:nvSpPr>
          <p:cNvPr id="4" name="Text Placeholder 3">
            <a:extLst>
              <a:ext uri="{FF2B5EF4-FFF2-40B4-BE49-F238E27FC236}">
                <a16:creationId xmlns:a16="http://schemas.microsoft.com/office/drawing/2014/main" id="{D38F41ED-DE7D-C2CD-A006-A4085B2DB8FD}"/>
              </a:ext>
            </a:extLst>
          </p:cNvPr>
          <p:cNvSpPr>
            <a:spLocks noGrp="1"/>
          </p:cNvSpPr>
          <p:nvPr>
            <p:ph type="body" idx="2"/>
          </p:nvPr>
        </p:nvSpPr>
        <p:spPr/>
        <p:txBody>
          <a:bodyPr/>
          <a:lstStyle/>
          <a:p>
            <a:r>
              <a:rPr lang="en-US" dirty="0"/>
              <a:t>Material Properties</a:t>
            </a:r>
          </a:p>
          <a:p>
            <a:pPr lvl="1"/>
            <a:r>
              <a:rPr lang="en-US" dirty="0"/>
              <a:t>Aluminum</a:t>
            </a:r>
          </a:p>
          <a:p>
            <a:pPr lvl="2"/>
            <a:r>
              <a:rPr lang="en-US" dirty="0"/>
              <a:t>E = 10400 </a:t>
            </a:r>
            <a:r>
              <a:rPr lang="en-US" dirty="0" err="1"/>
              <a:t>ksi</a:t>
            </a:r>
            <a:r>
              <a:rPr lang="en-US" dirty="0"/>
              <a:t> = 10400e3 psi</a:t>
            </a:r>
          </a:p>
          <a:p>
            <a:pPr lvl="2"/>
            <a:r>
              <a:rPr lang="en-US" dirty="0"/>
              <a:t>V = 0.33</a:t>
            </a:r>
          </a:p>
          <a:p>
            <a:pPr lvl="1"/>
            <a:r>
              <a:rPr lang="en-US" dirty="0"/>
              <a:t>Bond</a:t>
            </a:r>
          </a:p>
          <a:p>
            <a:pPr lvl="2"/>
            <a:r>
              <a:rPr lang="en-US" dirty="0"/>
              <a:t>E = 300e3 </a:t>
            </a:r>
            <a:r>
              <a:rPr lang="en-US" dirty="0" err="1"/>
              <a:t>ksi</a:t>
            </a:r>
            <a:r>
              <a:rPr lang="en-US" dirty="0"/>
              <a:t> = 300e6 psi</a:t>
            </a:r>
          </a:p>
          <a:p>
            <a:pPr lvl="2"/>
            <a:r>
              <a:rPr lang="en-US" dirty="0"/>
              <a:t>V = 0.4</a:t>
            </a:r>
          </a:p>
          <a:p>
            <a:r>
              <a:rPr lang="en-US" dirty="0"/>
              <a:t>Differences between video and problem </a:t>
            </a:r>
          </a:p>
          <a:p>
            <a:pPr lvl="1"/>
            <a:r>
              <a:rPr lang="en-US" dirty="0"/>
              <a:t>We don’t worry about debonding since we’re just asked to design something to survive 400 psi internal pressure</a:t>
            </a:r>
          </a:p>
          <a:p>
            <a:pPr lvl="1"/>
            <a:endParaRPr lang="en-US" dirty="0"/>
          </a:p>
          <a:p>
            <a:r>
              <a:rPr lang="en-US" dirty="0"/>
              <a:t>Notes regarding building model</a:t>
            </a:r>
          </a:p>
          <a:p>
            <a:pPr lvl="1"/>
            <a:r>
              <a:rPr lang="en-US" dirty="0"/>
              <a:t>Using sketch to partition is much faster and less clunky than datum planes</a:t>
            </a:r>
          </a:p>
        </p:txBody>
      </p:sp>
    </p:spTree>
    <p:extLst>
      <p:ext uri="{BB962C8B-B14F-4D97-AF65-F5344CB8AC3E}">
        <p14:creationId xmlns:p14="http://schemas.microsoft.com/office/powerpoint/2010/main" val="742868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72778-5FEC-B5A5-4AF4-4E5ED07DC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E27042-68AE-C527-D3ED-DA1D11D841FE}"/>
              </a:ext>
            </a:extLst>
          </p:cNvPr>
          <p:cNvSpPr>
            <a:spLocks noGrp="1"/>
          </p:cNvSpPr>
          <p:nvPr>
            <p:ph type="title"/>
          </p:nvPr>
        </p:nvSpPr>
        <p:spPr/>
        <p:txBody>
          <a:bodyPr/>
          <a:lstStyle/>
          <a:p>
            <a:r>
              <a:rPr lang="en-US" dirty="0"/>
              <a:t>Question 6</a:t>
            </a:r>
          </a:p>
        </p:txBody>
      </p:sp>
      <p:sp>
        <p:nvSpPr>
          <p:cNvPr id="3" name="Text Placeholder 2">
            <a:extLst>
              <a:ext uri="{FF2B5EF4-FFF2-40B4-BE49-F238E27FC236}">
                <a16:creationId xmlns:a16="http://schemas.microsoft.com/office/drawing/2014/main" id="{CB2A8DA7-462F-E19E-C4D3-6FDE0BE5F921}"/>
              </a:ext>
            </a:extLst>
          </p:cNvPr>
          <p:cNvSpPr>
            <a:spLocks noGrp="1"/>
          </p:cNvSpPr>
          <p:nvPr>
            <p:ph type="body" idx="1"/>
          </p:nvPr>
        </p:nvSpPr>
        <p:spPr/>
        <p:txBody>
          <a:bodyPr/>
          <a:lstStyle/>
          <a:p>
            <a:r>
              <a:rPr lang="en-US" dirty="0"/>
              <a:t>Test #1 results</a:t>
            </a:r>
          </a:p>
          <a:p>
            <a:pPr lvl="1"/>
            <a:r>
              <a:rPr lang="en-US" dirty="0"/>
              <a:t>Stress concentration at the bond edge captured</a:t>
            </a:r>
          </a:p>
          <a:p>
            <a:pPr lvl="1"/>
            <a:r>
              <a:rPr lang="en-US" dirty="0"/>
              <a:t>Without debonding, Abaqus was reporting an ENRPT values of 0 across the board</a:t>
            </a:r>
          </a:p>
          <a:p>
            <a:pPr lvl="1"/>
            <a:r>
              <a:rPr lang="en-US" dirty="0"/>
              <a:t>Added the following </a:t>
            </a:r>
            <a:r>
              <a:rPr lang="en-US" dirty="0" err="1"/>
              <a:t>debond</a:t>
            </a:r>
            <a:r>
              <a:rPr lang="en-US" dirty="0"/>
              <a:t> to capture energy release rate</a:t>
            </a:r>
          </a:p>
          <a:p>
            <a:pPr lvl="2"/>
            <a:r>
              <a:rPr lang="en-US" dirty="0"/>
              <a:t>0.25 in </a:t>
            </a:r>
            <a:r>
              <a:rPr lang="en-US" dirty="0" err="1"/>
              <a:t>debond</a:t>
            </a:r>
            <a:r>
              <a:rPr lang="en-US" dirty="0"/>
              <a:t> from the top and the bottom, respectively</a:t>
            </a:r>
          </a:p>
          <a:p>
            <a:r>
              <a:rPr lang="en-US" dirty="0"/>
              <a:t>Test #1-debond results</a:t>
            </a:r>
          </a:p>
          <a:p>
            <a:pPr lvl="1"/>
            <a:r>
              <a:rPr lang="en-US" dirty="0"/>
              <a:t>ENRRT max detected around the end of the </a:t>
            </a:r>
            <a:r>
              <a:rPr lang="en-US" dirty="0" err="1"/>
              <a:t>debond</a:t>
            </a:r>
            <a:r>
              <a:rPr lang="en-US" dirty="0"/>
              <a:t> as expected</a:t>
            </a:r>
          </a:p>
          <a:p>
            <a:pPr lvl="1"/>
            <a:endParaRPr lang="en-US" dirty="0"/>
          </a:p>
        </p:txBody>
      </p:sp>
      <p:pic>
        <p:nvPicPr>
          <p:cNvPr id="8" name="Picture 7">
            <a:extLst>
              <a:ext uri="{FF2B5EF4-FFF2-40B4-BE49-F238E27FC236}">
                <a16:creationId xmlns:a16="http://schemas.microsoft.com/office/drawing/2014/main" id="{7748B665-390F-92B1-10C3-98288A956BA1}"/>
              </a:ext>
            </a:extLst>
          </p:cNvPr>
          <p:cNvPicPr>
            <a:picLocks noChangeAspect="1"/>
          </p:cNvPicPr>
          <p:nvPr/>
        </p:nvPicPr>
        <p:blipFill>
          <a:blip r:embed="rId2"/>
          <a:stretch>
            <a:fillRect/>
          </a:stretch>
        </p:blipFill>
        <p:spPr>
          <a:xfrm>
            <a:off x="6958769" y="3829890"/>
            <a:ext cx="4207196" cy="2478855"/>
          </a:xfrm>
          <a:prstGeom prst="rect">
            <a:avLst/>
          </a:prstGeom>
        </p:spPr>
      </p:pic>
      <p:pic>
        <p:nvPicPr>
          <p:cNvPr id="10" name="Picture 9" descr="A screenshot of a computer&#10;&#10;AI-generated content may be incorrect.">
            <a:extLst>
              <a:ext uri="{FF2B5EF4-FFF2-40B4-BE49-F238E27FC236}">
                <a16:creationId xmlns:a16="http://schemas.microsoft.com/office/drawing/2014/main" id="{30485B54-33BB-1F42-DD9B-9BB5500D2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769" y="883527"/>
            <a:ext cx="4275863" cy="2714958"/>
          </a:xfrm>
          <a:prstGeom prst="rect">
            <a:avLst/>
          </a:prstGeom>
        </p:spPr>
      </p:pic>
    </p:spTree>
    <p:extLst>
      <p:ext uri="{BB962C8B-B14F-4D97-AF65-F5344CB8AC3E}">
        <p14:creationId xmlns:p14="http://schemas.microsoft.com/office/powerpoint/2010/main" val="3203024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FD0BC-B2DF-7738-0E1D-485B0DDABE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80F256-51FB-A172-B4E1-0E2210F0DB07}"/>
              </a:ext>
            </a:extLst>
          </p:cNvPr>
          <p:cNvSpPr>
            <a:spLocks noGrp="1"/>
          </p:cNvSpPr>
          <p:nvPr>
            <p:ph type="title"/>
          </p:nvPr>
        </p:nvSpPr>
        <p:spPr/>
        <p:txBody>
          <a:bodyPr/>
          <a:lstStyle/>
          <a:p>
            <a:r>
              <a:rPr lang="en-US" dirty="0"/>
              <a:t>Question 6</a:t>
            </a:r>
          </a:p>
        </p:txBody>
      </p:sp>
      <p:pic>
        <p:nvPicPr>
          <p:cNvPr id="6" name="Picture 5">
            <a:extLst>
              <a:ext uri="{FF2B5EF4-FFF2-40B4-BE49-F238E27FC236}">
                <a16:creationId xmlns:a16="http://schemas.microsoft.com/office/drawing/2014/main" id="{28089A78-7AD4-1B88-DC90-71B1DFEAEDE5}"/>
              </a:ext>
            </a:extLst>
          </p:cNvPr>
          <p:cNvPicPr>
            <a:picLocks noChangeAspect="1"/>
          </p:cNvPicPr>
          <p:nvPr/>
        </p:nvPicPr>
        <p:blipFill>
          <a:blip r:embed="rId2"/>
          <a:stretch>
            <a:fillRect/>
          </a:stretch>
        </p:blipFill>
        <p:spPr>
          <a:xfrm>
            <a:off x="7269403" y="1052741"/>
            <a:ext cx="3801587" cy="4879768"/>
          </a:xfrm>
          <a:prstGeom prst="rect">
            <a:avLst/>
          </a:prstGeom>
        </p:spPr>
      </p:pic>
      <p:pic>
        <p:nvPicPr>
          <p:cNvPr id="12" name="Picture 11">
            <a:extLst>
              <a:ext uri="{FF2B5EF4-FFF2-40B4-BE49-F238E27FC236}">
                <a16:creationId xmlns:a16="http://schemas.microsoft.com/office/drawing/2014/main" id="{8F2C1209-F618-1E7E-AE8E-6362E7E258EA}"/>
              </a:ext>
            </a:extLst>
          </p:cNvPr>
          <p:cNvPicPr>
            <a:picLocks noChangeAspect="1"/>
          </p:cNvPicPr>
          <p:nvPr/>
        </p:nvPicPr>
        <p:blipFill>
          <a:blip r:embed="rId3"/>
          <a:stretch>
            <a:fillRect/>
          </a:stretch>
        </p:blipFill>
        <p:spPr>
          <a:xfrm>
            <a:off x="1121010" y="1005855"/>
            <a:ext cx="4760306" cy="2614923"/>
          </a:xfrm>
          <a:prstGeom prst="rect">
            <a:avLst/>
          </a:prstGeom>
        </p:spPr>
      </p:pic>
      <p:pic>
        <p:nvPicPr>
          <p:cNvPr id="14" name="Picture 13" descr="A computer screen shot of a white rectangular object&#10;&#10;AI-generated content may be incorrect.">
            <a:extLst>
              <a:ext uri="{FF2B5EF4-FFF2-40B4-BE49-F238E27FC236}">
                <a16:creationId xmlns:a16="http://schemas.microsoft.com/office/drawing/2014/main" id="{BDC142D6-E662-A5E9-7CA9-279C4B9C6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010" y="3743106"/>
            <a:ext cx="4760306" cy="2751669"/>
          </a:xfrm>
          <a:prstGeom prst="rect">
            <a:avLst/>
          </a:prstGeom>
        </p:spPr>
      </p:pic>
    </p:spTree>
    <p:extLst>
      <p:ext uri="{BB962C8B-B14F-4D97-AF65-F5344CB8AC3E}">
        <p14:creationId xmlns:p14="http://schemas.microsoft.com/office/powerpoint/2010/main" val="1815369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745EE-30F1-56BB-6148-B007E62878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7B8168-2629-B1B3-2C7A-53A85E111333}"/>
              </a:ext>
            </a:extLst>
          </p:cNvPr>
          <p:cNvSpPr>
            <a:spLocks noGrp="1"/>
          </p:cNvSpPr>
          <p:nvPr>
            <p:ph type="title"/>
          </p:nvPr>
        </p:nvSpPr>
        <p:spPr/>
        <p:txBody>
          <a:bodyPr/>
          <a:lstStyle/>
          <a:p>
            <a:r>
              <a:rPr lang="en-US" dirty="0"/>
              <a:t>Question 6</a:t>
            </a:r>
          </a:p>
        </p:txBody>
      </p:sp>
      <p:sp>
        <p:nvSpPr>
          <p:cNvPr id="3" name="Text Placeholder 2">
            <a:extLst>
              <a:ext uri="{FF2B5EF4-FFF2-40B4-BE49-F238E27FC236}">
                <a16:creationId xmlns:a16="http://schemas.microsoft.com/office/drawing/2014/main" id="{BD54D754-1A8A-E6E5-E8A0-94DD4165E283}"/>
              </a:ext>
            </a:extLst>
          </p:cNvPr>
          <p:cNvSpPr>
            <a:spLocks noGrp="1"/>
          </p:cNvSpPr>
          <p:nvPr>
            <p:ph type="body" idx="1"/>
          </p:nvPr>
        </p:nvSpPr>
        <p:spPr/>
        <p:txBody>
          <a:bodyPr/>
          <a:lstStyle/>
          <a:p>
            <a:r>
              <a:rPr lang="en-US" dirty="0"/>
              <a:t>Analysis</a:t>
            </a:r>
          </a:p>
          <a:p>
            <a:pPr lvl="1"/>
            <a:r>
              <a:rPr lang="en-US" dirty="0"/>
              <a:t>G1 values for our </a:t>
            </a:r>
            <a:r>
              <a:rPr lang="en-US" dirty="0" err="1"/>
              <a:t>debonded</a:t>
            </a:r>
            <a:r>
              <a:rPr lang="en-US" dirty="0"/>
              <a:t> case are staying well below the bond limits</a:t>
            </a:r>
          </a:p>
          <a:p>
            <a:pPr lvl="2"/>
            <a:r>
              <a:rPr lang="en-US" dirty="0"/>
              <a:t>G1c = 2</a:t>
            </a:r>
          </a:p>
          <a:p>
            <a:pPr lvl="2"/>
            <a:r>
              <a:rPr lang="en-US" dirty="0"/>
              <a:t>As shown in the max value pointed in </a:t>
            </a:r>
            <a:r>
              <a:rPr lang="en-US" dirty="0" err="1"/>
              <a:t>abaqus</a:t>
            </a:r>
            <a:r>
              <a:rPr lang="en-US" dirty="0"/>
              <a:t>, the max G1 noticed is 2.798 e-1 on the outer layer</a:t>
            </a:r>
          </a:p>
          <a:p>
            <a:pPr lvl="1"/>
            <a:r>
              <a:rPr lang="en-US" dirty="0"/>
              <a:t>This shows that our current configuration will work under 400 psi internal pressure, even with internal pressure</a:t>
            </a:r>
          </a:p>
          <a:p>
            <a:r>
              <a:rPr lang="en-US" dirty="0"/>
              <a:t>Additional cases to consider</a:t>
            </a:r>
          </a:p>
          <a:p>
            <a:pPr lvl="1"/>
            <a:r>
              <a:rPr lang="en-US" dirty="0"/>
              <a:t>Original geometry found using NASGRO</a:t>
            </a:r>
          </a:p>
          <a:p>
            <a:pPr lvl="1"/>
            <a:r>
              <a:rPr lang="en-US" dirty="0"/>
              <a:t>Replace material with steel</a:t>
            </a:r>
          </a:p>
        </p:txBody>
      </p:sp>
      <p:sp>
        <p:nvSpPr>
          <p:cNvPr id="4" name="Text Placeholder 3">
            <a:extLst>
              <a:ext uri="{FF2B5EF4-FFF2-40B4-BE49-F238E27FC236}">
                <a16:creationId xmlns:a16="http://schemas.microsoft.com/office/drawing/2014/main" id="{47878E4A-D74E-42A8-7621-066FB862470D}"/>
              </a:ext>
            </a:extLst>
          </p:cNvPr>
          <p:cNvSpPr>
            <a:spLocks noGrp="1"/>
          </p:cNvSpPr>
          <p:nvPr>
            <p:ph type="body" idx="2"/>
          </p:nvPr>
        </p:nvSpPr>
        <p:spPr/>
        <p:txBody>
          <a:bodyPr/>
          <a:lstStyle/>
          <a:p>
            <a:r>
              <a:rPr lang="en-US" dirty="0"/>
              <a:t>Original Geometry case</a:t>
            </a:r>
          </a:p>
          <a:p>
            <a:pPr lvl="1"/>
            <a:r>
              <a:rPr lang="en-US" dirty="0"/>
              <a:t>Al thickness = 0.03 in</a:t>
            </a:r>
          </a:p>
          <a:p>
            <a:pPr lvl="1"/>
            <a:r>
              <a:rPr lang="en-US" dirty="0"/>
              <a:t>Overlap  = 0.5 in</a:t>
            </a:r>
          </a:p>
          <a:p>
            <a:pPr lvl="1"/>
            <a:r>
              <a:rPr lang="en-US" dirty="0"/>
              <a:t>For </a:t>
            </a:r>
            <a:r>
              <a:rPr lang="en-US" dirty="0" err="1"/>
              <a:t>debond</a:t>
            </a:r>
            <a:r>
              <a:rPr lang="en-US" dirty="0"/>
              <a:t> purposes, take off ¼ of the overlap on top and bottom respectively</a:t>
            </a:r>
          </a:p>
          <a:p>
            <a:r>
              <a:rPr lang="en-US" dirty="0"/>
              <a:t>Steel case</a:t>
            </a:r>
          </a:p>
          <a:p>
            <a:pPr lvl="1"/>
            <a:r>
              <a:rPr lang="en-US" dirty="0"/>
              <a:t>Steel material properties</a:t>
            </a:r>
          </a:p>
          <a:p>
            <a:pPr lvl="2"/>
            <a:r>
              <a:rPr lang="en-US" dirty="0"/>
              <a:t>E = 30 </a:t>
            </a:r>
            <a:r>
              <a:rPr lang="en-US" dirty="0" err="1"/>
              <a:t>Msi</a:t>
            </a:r>
            <a:r>
              <a:rPr lang="en-US" dirty="0"/>
              <a:t> = 30e6 psi</a:t>
            </a:r>
          </a:p>
          <a:p>
            <a:pPr lvl="2"/>
            <a:r>
              <a:rPr lang="en-US" dirty="0"/>
              <a:t>V = 0.3</a:t>
            </a:r>
          </a:p>
        </p:txBody>
      </p:sp>
    </p:spTree>
    <p:extLst>
      <p:ext uri="{BB962C8B-B14F-4D97-AF65-F5344CB8AC3E}">
        <p14:creationId xmlns:p14="http://schemas.microsoft.com/office/powerpoint/2010/main" val="1189859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38988-C089-45B1-9929-92E043CEBC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97CA28-9EBD-CC43-D7EE-B5C367C854F2}"/>
              </a:ext>
            </a:extLst>
          </p:cNvPr>
          <p:cNvSpPr>
            <a:spLocks noGrp="1"/>
          </p:cNvSpPr>
          <p:nvPr>
            <p:ph type="title"/>
          </p:nvPr>
        </p:nvSpPr>
        <p:spPr/>
        <p:txBody>
          <a:bodyPr/>
          <a:lstStyle/>
          <a:p>
            <a:r>
              <a:rPr lang="en-US" dirty="0"/>
              <a:t>Question 6</a:t>
            </a:r>
          </a:p>
        </p:txBody>
      </p:sp>
      <p:sp>
        <p:nvSpPr>
          <p:cNvPr id="3" name="Text Placeholder 2">
            <a:extLst>
              <a:ext uri="{FF2B5EF4-FFF2-40B4-BE49-F238E27FC236}">
                <a16:creationId xmlns:a16="http://schemas.microsoft.com/office/drawing/2014/main" id="{B03615B1-BE14-FA32-8E0B-228D7D801AE3}"/>
              </a:ext>
            </a:extLst>
          </p:cNvPr>
          <p:cNvSpPr>
            <a:spLocks noGrp="1"/>
          </p:cNvSpPr>
          <p:nvPr>
            <p:ph type="body" idx="1"/>
          </p:nvPr>
        </p:nvSpPr>
        <p:spPr/>
        <p:txBody>
          <a:bodyPr/>
          <a:lstStyle/>
          <a:p>
            <a:r>
              <a:rPr lang="en-US" dirty="0"/>
              <a:t>Change Material to Steel</a:t>
            </a:r>
          </a:p>
          <a:p>
            <a:pPr lvl="1"/>
            <a:r>
              <a:rPr lang="en-US" dirty="0"/>
              <a:t>G1 max = 8.859e-2</a:t>
            </a:r>
          </a:p>
          <a:p>
            <a:pPr lvl="1"/>
            <a:r>
              <a:rPr lang="en-US" dirty="0"/>
              <a:t>G1 max decreased from the identical setup using Aluminum</a:t>
            </a:r>
          </a:p>
          <a:p>
            <a:pPr lvl="1"/>
            <a:r>
              <a:rPr lang="en-US" dirty="0"/>
              <a:t>Stiffer material decreased the strain of the cylinders, putting less stresses on the bond</a:t>
            </a:r>
          </a:p>
          <a:p>
            <a:pPr lvl="1"/>
            <a:endParaRPr lang="en-US" dirty="0"/>
          </a:p>
        </p:txBody>
      </p:sp>
      <p:pic>
        <p:nvPicPr>
          <p:cNvPr id="6" name="Picture 5">
            <a:extLst>
              <a:ext uri="{FF2B5EF4-FFF2-40B4-BE49-F238E27FC236}">
                <a16:creationId xmlns:a16="http://schemas.microsoft.com/office/drawing/2014/main" id="{FF0D6CFD-0860-29F7-EA3F-C9D15ED9811E}"/>
              </a:ext>
            </a:extLst>
          </p:cNvPr>
          <p:cNvPicPr>
            <a:picLocks noChangeAspect="1"/>
          </p:cNvPicPr>
          <p:nvPr/>
        </p:nvPicPr>
        <p:blipFill>
          <a:blip r:embed="rId2"/>
          <a:stretch>
            <a:fillRect/>
          </a:stretch>
        </p:blipFill>
        <p:spPr>
          <a:xfrm>
            <a:off x="6689189" y="883528"/>
            <a:ext cx="3651510" cy="2443784"/>
          </a:xfrm>
          <a:prstGeom prst="rect">
            <a:avLst/>
          </a:prstGeom>
        </p:spPr>
      </p:pic>
      <p:pic>
        <p:nvPicPr>
          <p:cNvPr id="8" name="Picture 7">
            <a:extLst>
              <a:ext uri="{FF2B5EF4-FFF2-40B4-BE49-F238E27FC236}">
                <a16:creationId xmlns:a16="http://schemas.microsoft.com/office/drawing/2014/main" id="{94D9AF81-06E3-9E35-C95D-9658C8F83093}"/>
              </a:ext>
            </a:extLst>
          </p:cNvPr>
          <p:cNvPicPr>
            <a:picLocks noChangeAspect="1"/>
          </p:cNvPicPr>
          <p:nvPr/>
        </p:nvPicPr>
        <p:blipFill>
          <a:blip r:embed="rId3"/>
          <a:stretch>
            <a:fillRect/>
          </a:stretch>
        </p:blipFill>
        <p:spPr>
          <a:xfrm>
            <a:off x="6689189" y="3530689"/>
            <a:ext cx="3651510" cy="2333569"/>
          </a:xfrm>
          <a:prstGeom prst="rect">
            <a:avLst/>
          </a:prstGeom>
        </p:spPr>
      </p:pic>
    </p:spTree>
    <p:extLst>
      <p:ext uri="{BB962C8B-B14F-4D97-AF65-F5344CB8AC3E}">
        <p14:creationId xmlns:p14="http://schemas.microsoft.com/office/powerpoint/2010/main" val="1932243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A1EEA-D072-4B2F-32F1-661D3AD292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53B19B-5C27-B8A1-23C5-6738B416DAF1}"/>
              </a:ext>
            </a:extLst>
          </p:cNvPr>
          <p:cNvSpPr>
            <a:spLocks noGrp="1"/>
          </p:cNvSpPr>
          <p:nvPr>
            <p:ph type="title"/>
          </p:nvPr>
        </p:nvSpPr>
        <p:spPr/>
        <p:txBody>
          <a:bodyPr/>
          <a:lstStyle/>
          <a:p>
            <a:r>
              <a:rPr lang="en-US" dirty="0"/>
              <a:t>Question 6</a:t>
            </a:r>
          </a:p>
        </p:txBody>
      </p:sp>
      <p:sp>
        <p:nvSpPr>
          <p:cNvPr id="3" name="Text Placeholder 2">
            <a:extLst>
              <a:ext uri="{FF2B5EF4-FFF2-40B4-BE49-F238E27FC236}">
                <a16:creationId xmlns:a16="http://schemas.microsoft.com/office/drawing/2014/main" id="{915C617C-D7AF-3BF9-B40C-F06EA432D4A6}"/>
              </a:ext>
            </a:extLst>
          </p:cNvPr>
          <p:cNvSpPr>
            <a:spLocks noGrp="1"/>
          </p:cNvSpPr>
          <p:nvPr>
            <p:ph type="body" idx="1"/>
          </p:nvPr>
        </p:nvSpPr>
        <p:spPr/>
        <p:txBody>
          <a:bodyPr/>
          <a:lstStyle/>
          <a:p>
            <a:r>
              <a:rPr lang="en-US" dirty="0"/>
              <a:t>NASGRO Approach Geometry</a:t>
            </a:r>
          </a:p>
          <a:p>
            <a:pPr lvl="1"/>
            <a:r>
              <a:rPr lang="en-US" dirty="0"/>
              <a:t>G1 max = 1.119</a:t>
            </a:r>
          </a:p>
          <a:p>
            <a:pPr lvl="1"/>
            <a:r>
              <a:rPr lang="en-US" dirty="0"/>
              <a:t>Definite increase from the thicker geometry tested, but still under the G1c of 2</a:t>
            </a:r>
          </a:p>
          <a:p>
            <a:pPr lvl="1"/>
            <a:endParaRPr lang="en-US" dirty="0"/>
          </a:p>
        </p:txBody>
      </p:sp>
      <p:pic>
        <p:nvPicPr>
          <p:cNvPr id="6" name="Picture 5" descr="A screenshot of a computer&#10;&#10;AI-generated content may be incorrect.">
            <a:extLst>
              <a:ext uri="{FF2B5EF4-FFF2-40B4-BE49-F238E27FC236}">
                <a16:creationId xmlns:a16="http://schemas.microsoft.com/office/drawing/2014/main" id="{8C586F41-3EE4-4B68-2CFC-6A9966F2D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750" y="883527"/>
            <a:ext cx="4389421" cy="2743388"/>
          </a:xfrm>
          <a:prstGeom prst="rect">
            <a:avLst/>
          </a:prstGeom>
        </p:spPr>
      </p:pic>
      <p:pic>
        <p:nvPicPr>
          <p:cNvPr id="8" name="Picture 7">
            <a:extLst>
              <a:ext uri="{FF2B5EF4-FFF2-40B4-BE49-F238E27FC236}">
                <a16:creationId xmlns:a16="http://schemas.microsoft.com/office/drawing/2014/main" id="{C3C11E2E-01BE-427E-C772-C037A59D3F42}"/>
              </a:ext>
            </a:extLst>
          </p:cNvPr>
          <p:cNvPicPr>
            <a:picLocks noChangeAspect="1"/>
          </p:cNvPicPr>
          <p:nvPr/>
        </p:nvPicPr>
        <p:blipFill>
          <a:blip r:embed="rId3"/>
          <a:stretch>
            <a:fillRect/>
          </a:stretch>
        </p:blipFill>
        <p:spPr>
          <a:xfrm>
            <a:off x="6688749" y="3716967"/>
            <a:ext cx="4389421" cy="2684375"/>
          </a:xfrm>
          <a:prstGeom prst="rect">
            <a:avLst/>
          </a:prstGeom>
        </p:spPr>
      </p:pic>
    </p:spTree>
    <p:extLst>
      <p:ext uri="{BB962C8B-B14F-4D97-AF65-F5344CB8AC3E}">
        <p14:creationId xmlns:p14="http://schemas.microsoft.com/office/powerpoint/2010/main" val="427436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0E3EC-2789-1E41-AC1C-61A1EEAD502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4DF4898-CAA8-07EB-7185-24329A7BDB7C}"/>
              </a:ext>
            </a:extLst>
          </p:cNvPr>
          <p:cNvSpPr txBox="1"/>
          <p:nvPr/>
        </p:nvSpPr>
        <p:spPr>
          <a:xfrm>
            <a:off x="1130174" y="325925"/>
            <a:ext cx="11506954" cy="307777"/>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Question 1</a:t>
            </a:r>
          </a:p>
        </p:txBody>
      </p:sp>
      <p:sp>
        <p:nvSpPr>
          <p:cNvPr id="2" name="TextBox 1">
            <a:extLst>
              <a:ext uri="{FF2B5EF4-FFF2-40B4-BE49-F238E27FC236}">
                <a16:creationId xmlns:a16="http://schemas.microsoft.com/office/drawing/2014/main" id="{1014D17C-F12E-B3BB-7575-DA522315F355}"/>
              </a:ext>
            </a:extLst>
          </p:cNvPr>
          <p:cNvSpPr txBox="1"/>
          <p:nvPr/>
        </p:nvSpPr>
        <p:spPr>
          <a:xfrm>
            <a:off x="567347" y="1086416"/>
            <a:ext cx="5178583" cy="5293757"/>
          </a:xfrm>
          <a:prstGeom prst="rect">
            <a:avLst/>
          </a:prstGeom>
          <a:noFill/>
        </p:spPr>
        <p:txBody>
          <a:bodyPr wrap="square" rtlCol="0">
            <a:spAutoFit/>
          </a:bodyPr>
          <a:lstStyle/>
          <a:p>
            <a:r>
              <a:rPr lang="en-US" b="1" dirty="0"/>
              <a:t>NASA 5019A</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Develop a Comprehensive Fracture Control Plan (FCP)</a:t>
            </a:r>
            <a:r>
              <a:rPr kumimoji="0" lang="en-US" altLang="en-US" sz="1150" b="0" i="0" u="none" strike="noStrike" cap="none" normalizeH="0" baseline="0" dirty="0">
                <a:ln>
                  <a:noFill/>
                </a:ln>
                <a:solidFill>
                  <a:schemeClr val="tx1"/>
                </a:solidFill>
                <a:effectLst/>
                <a:latin typeface="Arial" panose="020B0604020202020204" pitchFamily="34" charset="0"/>
              </a:rPr>
              <a:t>: Establishing and maintaining an FCP is crucial for human-rated spaceflight hardware to mitigate catastrophic failure risks due to flaws.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Classify Hardware Components Accurately</a:t>
            </a:r>
            <a:r>
              <a:rPr kumimoji="0" lang="en-US" altLang="en-US" sz="1150" b="0" i="0" u="none" strike="noStrike" cap="none" normalizeH="0" baseline="0" dirty="0">
                <a:ln>
                  <a:noFill/>
                </a:ln>
                <a:solidFill>
                  <a:schemeClr val="tx1"/>
                </a:solidFill>
                <a:effectLst/>
                <a:latin typeface="Arial" panose="020B0604020202020204" pitchFamily="34" charset="0"/>
              </a:rPr>
              <a:t>: All parts should be evaluated and categorized as exempt, non-fracture critical (NFC), or fracture critical to determine appropriate control measures.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Implement Rigorous Verification Processes</a:t>
            </a:r>
            <a:r>
              <a:rPr kumimoji="0" lang="en-US" altLang="en-US" sz="1150" b="0" i="0" u="none" strike="noStrike" cap="none" normalizeH="0" baseline="0" dirty="0">
                <a:ln>
                  <a:noFill/>
                </a:ln>
                <a:solidFill>
                  <a:schemeClr val="tx1"/>
                </a:solidFill>
                <a:effectLst/>
                <a:latin typeface="Arial" panose="020B0604020202020204" pitchFamily="34" charset="0"/>
              </a:rPr>
              <a:t>: Verification of fracture control requirements ensures that hardware meets safety and reliability standards.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Utilize Established Approaches for Specific Hardware Types</a:t>
            </a:r>
            <a:r>
              <a:rPr kumimoji="0" lang="en-US" altLang="en-US" sz="1150" b="0" i="0" u="none" strike="noStrike" cap="none" normalizeH="0" baseline="0" dirty="0">
                <a:ln>
                  <a:noFill/>
                </a:ln>
                <a:solidFill>
                  <a:schemeClr val="tx1"/>
                </a:solidFill>
                <a:effectLst/>
                <a:latin typeface="Arial" panose="020B0604020202020204" pitchFamily="34" charset="0"/>
              </a:rPr>
              <a:t>: Applying proven methods for different hardware categories enhances reliability and safety.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Document Alternative Approaches Thoroughly</a:t>
            </a:r>
            <a:r>
              <a:rPr kumimoji="0" lang="en-US" altLang="en-US" sz="1150" b="0" i="0" u="none" strike="noStrike" cap="none" normalizeH="0" baseline="0" dirty="0">
                <a:ln>
                  <a:noFill/>
                </a:ln>
                <a:solidFill>
                  <a:schemeClr val="tx1"/>
                </a:solidFill>
                <a:effectLst/>
                <a:latin typeface="Arial" panose="020B0604020202020204" pitchFamily="34" charset="0"/>
              </a:rPr>
              <a:t>: When deviating from standard practices, comprehensive documentation and approval are essential to maintain safety standards.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Ensure Material Traceability</a:t>
            </a:r>
            <a:r>
              <a:rPr kumimoji="0" lang="en-US" altLang="en-US" sz="1150" b="0" i="0" u="none" strike="noStrike" cap="none" normalizeH="0" baseline="0" dirty="0">
                <a:ln>
                  <a:noFill/>
                </a:ln>
                <a:solidFill>
                  <a:schemeClr val="tx1"/>
                </a:solidFill>
                <a:effectLst/>
                <a:latin typeface="Arial" panose="020B0604020202020204" pitchFamily="34" charset="0"/>
              </a:rPr>
              <a:t>: Maintaining traceability of materials used in fracture-critical components is vital for quality assurance and safety.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Perform Detailed Failure Mode Evaluations</a:t>
            </a:r>
            <a:r>
              <a:rPr kumimoji="0" lang="en-US" altLang="en-US" sz="1150" b="0" i="0" u="none" strike="noStrike" cap="none" normalizeH="0" baseline="0" dirty="0">
                <a:ln>
                  <a:noFill/>
                </a:ln>
                <a:solidFill>
                  <a:schemeClr val="tx1"/>
                </a:solidFill>
                <a:effectLst/>
                <a:latin typeface="Arial" panose="020B0604020202020204" pitchFamily="34" charset="0"/>
              </a:rPr>
              <a:t>: Identifying and assessing potential failure modes in hardware components help in implementing effective fracture control measures.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Apply Conservative Design Margins</a:t>
            </a:r>
            <a:r>
              <a:rPr kumimoji="0" lang="en-US" altLang="en-US" sz="1150" b="0" i="0" u="none" strike="noStrike" cap="none" normalizeH="0" baseline="0" dirty="0">
                <a:ln>
                  <a:noFill/>
                </a:ln>
                <a:solidFill>
                  <a:schemeClr val="tx1"/>
                </a:solidFill>
                <a:effectLst/>
                <a:latin typeface="Arial" panose="020B0604020202020204" pitchFamily="34" charset="0"/>
              </a:rPr>
              <a:t>: Incorporating conservative design margins in fracture-critical components enhances safety and reliability.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Conduct Regular Training for Personnel</a:t>
            </a:r>
            <a:r>
              <a:rPr kumimoji="0" lang="en-US" altLang="en-US" sz="1150" b="0" i="0" u="none" strike="noStrike" cap="none" normalizeH="0" baseline="0" dirty="0">
                <a:ln>
                  <a:noFill/>
                </a:ln>
                <a:solidFill>
                  <a:schemeClr val="tx1"/>
                </a:solidFill>
                <a:effectLst/>
                <a:latin typeface="Arial" panose="020B0604020202020204" pitchFamily="34" charset="0"/>
              </a:rPr>
              <a:t>: Ensuring that personnel involved in fracture control are adequately trained contributes to the effectiveness of the program.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Engage in Continuous Improvement</a:t>
            </a:r>
            <a:r>
              <a:rPr kumimoji="0" lang="en-US" altLang="en-US" sz="1150" b="0" i="0" u="none" strike="noStrike" cap="none" normalizeH="0" baseline="0" dirty="0">
                <a:ln>
                  <a:noFill/>
                </a:ln>
                <a:solidFill>
                  <a:schemeClr val="tx1"/>
                </a:solidFill>
                <a:effectLst/>
                <a:latin typeface="Arial" panose="020B0604020202020204" pitchFamily="34" charset="0"/>
              </a:rPr>
              <a:t>: Regularly updating fracture control practices based on new findings and technological advancements fosters ongoing enhancement of safety measures.</a:t>
            </a:r>
          </a:p>
        </p:txBody>
      </p:sp>
      <p:sp>
        <p:nvSpPr>
          <p:cNvPr id="3" name="TextBox 2">
            <a:extLst>
              <a:ext uri="{FF2B5EF4-FFF2-40B4-BE49-F238E27FC236}">
                <a16:creationId xmlns:a16="http://schemas.microsoft.com/office/drawing/2014/main" id="{6915E2F9-5BA0-AE4E-FD2B-9EAEF4A3E8EB}"/>
              </a:ext>
            </a:extLst>
          </p:cNvPr>
          <p:cNvSpPr txBox="1"/>
          <p:nvPr/>
        </p:nvSpPr>
        <p:spPr>
          <a:xfrm>
            <a:off x="6246892" y="1086416"/>
            <a:ext cx="5178583" cy="5478423"/>
          </a:xfrm>
          <a:prstGeom prst="rect">
            <a:avLst/>
          </a:prstGeom>
          <a:noFill/>
        </p:spPr>
        <p:txBody>
          <a:bodyPr wrap="square" rtlCol="0">
            <a:spAutoFit/>
          </a:bodyPr>
          <a:lstStyle/>
          <a:p>
            <a:r>
              <a:rPr lang="en-US" b="1" dirty="0"/>
              <a:t>NASA 5009</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Establish Clear NDE Requirements</a:t>
            </a:r>
            <a:r>
              <a:rPr kumimoji="0" lang="en-US" altLang="en-US" sz="1150" b="0" i="0" u="none" strike="noStrike" cap="none" normalizeH="0" baseline="0" dirty="0">
                <a:ln>
                  <a:noFill/>
                </a:ln>
                <a:solidFill>
                  <a:schemeClr val="tx1"/>
                </a:solidFill>
                <a:effectLst/>
                <a:latin typeface="Arial" panose="020B0604020202020204" pitchFamily="34" charset="0"/>
              </a:rPr>
              <a:t>: Defining specific NDE requirements for fracture-critical components ensures consistent application across programs.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Qualify NDE Procedures Rigorously</a:t>
            </a:r>
            <a:r>
              <a:rPr kumimoji="0" lang="en-US" altLang="en-US" sz="1150" b="0" i="0" u="none" strike="noStrike" cap="none" normalizeH="0" baseline="0" dirty="0">
                <a:ln>
                  <a:noFill/>
                </a:ln>
                <a:solidFill>
                  <a:schemeClr val="tx1"/>
                </a:solidFill>
                <a:effectLst/>
                <a:latin typeface="Arial" panose="020B0604020202020204" pitchFamily="34" charset="0"/>
              </a:rPr>
              <a:t>: Qualification of NDE procedures is essential to validate their effectiveness in detecting critical flaws.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Determine Minimum Detectable Flaw Sizes</a:t>
            </a:r>
            <a:r>
              <a:rPr kumimoji="0" lang="en-US" altLang="en-US" sz="1150" b="0" i="0" u="none" strike="noStrike" cap="none" normalizeH="0" baseline="0" dirty="0">
                <a:ln>
                  <a:noFill/>
                </a:ln>
                <a:solidFill>
                  <a:schemeClr val="tx1"/>
                </a:solidFill>
                <a:effectLst/>
                <a:latin typeface="Arial" panose="020B0604020202020204" pitchFamily="34" charset="0"/>
              </a:rPr>
              <a:t>: Establishing the smallest flaw size that NDE methods can reliably detect is crucial for accurate fracture analysis.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Apply Standard NDE Methods When Appropriate</a:t>
            </a:r>
            <a:r>
              <a:rPr kumimoji="0" lang="en-US" altLang="en-US" sz="1150" b="0" i="0" u="none" strike="noStrike" cap="none" normalizeH="0" baseline="0" dirty="0">
                <a:ln>
                  <a:noFill/>
                </a:ln>
                <a:solidFill>
                  <a:schemeClr val="tx1"/>
                </a:solidFill>
                <a:effectLst/>
                <a:latin typeface="Arial" panose="020B0604020202020204" pitchFamily="34" charset="0"/>
              </a:rPr>
              <a:t>: Utilizing standard NDE methods with known capabilities simplifies the inspection process and ensures reliability.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Implement Special NDE for Complex Cases</a:t>
            </a:r>
            <a:r>
              <a:rPr kumimoji="0" lang="en-US" altLang="en-US" sz="1150" b="0" i="0" u="none" strike="noStrike" cap="none" normalizeH="0" baseline="0" dirty="0">
                <a:ln>
                  <a:noFill/>
                </a:ln>
                <a:solidFill>
                  <a:schemeClr val="tx1"/>
                </a:solidFill>
                <a:effectLst/>
                <a:latin typeface="Arial" panose="020B0604020202020204" pitchFamily="34" charset="0"/>
              </a:rPr>
              <a:t>: For unique or complex components, special NDE procedures may be necessary to achieve the required detection capabilities.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Maintain Inspector Proficiency</a:t>
            </a:r>
            <a:r>
              <a:rPr kumimoji="0" lang="en-US" altLang="en-US" sz="1150" b="0" i="0" u="none" strike="noStrike" cap="none" normalizeH="0" baseline="0" dirty="0">
                <a:ln>
                  <a:noFill/>
                </a:ln>
                <a:solidFill>
                  <a:schemeClr val="tx1"/>
                </a:solidFill>
                <a:effectLst/>
                <a:latin typeface="Arial" panose="020B0604020202020204" pitchFamily="34" charset="0"/>
              </a:rPr>
              <a:t>: Regular training and certification of NDE inspectors are vital to maintain high detection reliability.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Document NDE Results Systematically</a:t>
            </a:r>
            <a:r>
              <a:rPr kumimoji="0" lang="en-US" altLang="en-US" sz="1150" b="0" i="0" u="none" strike="noStrike" cap="none" normalizeH="0" baseline="0" dirty="0">
                <a:ln>
                  <a:noFill/>
                </a:ln>
                <a:solidFill>
                  <a:schemeClr val="tx1"/>
                </a:solidFill>
                <a:effectLst/>
                <a:latin typeface="Arial" panose="020B0604020202020204" pitchFamily="34" charset="0"/>
              </a:rPr>
              <a:t>: Thorough documentation of NDE findings supports traceability and aids in the assessment of component integrity.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Integrate NDE into the Design Process</a:t>
            </a:r>
            <a:r>
              <a:rPr kumimoji="0" lang="en-US" altLang="en-US" sz="1150" b="0" i="0" u="none" strike="noStrike" cap="none" normalizeH="0" baseline="0" dirty="0">
                <a:ln>
                  <a:noFill/>
                </a:ln>
                <a:solidFill>
                  <a:schemeClr val="tx1"/>
                </a:solidFill>
                <a:effectLst/>
                <a:latin typeface="Arial" panose="020B0604020202020204" pitchFamily="34" charset="0"/>
              </a:rPr>
              <a:t>: Incorporating NDE considerations early in the design phase facilitates the development of inspectable and reliable components.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Utilize Probability of Detection (POD) Curves</a:t>
            </a:r>
            <a:r>
              <a:rPr kumimoji="0" lang="en-US" altLang="en-US" sz="1150" b="0" i="0" u="none" strike="noStrike" cap="none" normalizeH="0" baseline="0" dirty="0">
                <a:ln>
                  <a:noFill/>
                </a:ln>
                <a:solidFill>
                  <a:schemeClr val="tx1"/>
                </a:solidFill>
                <a:effectLst/>
                <a:latin typeface="Arial" panose="020B0604020202020204" pitchFamily="34" charset="0"/>
              </a:rPr>
              <a:t>: Employing POD curves helps in understanding the effectiveness of NDE methods and informs risk assessments.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Engage in Continuous NDE Technology Assessment</a:t>
            </a:r>
            <a:r>
              <a:rPr kumimoji="0" lang="en-US" altLang="en-US" sz="1150" b="0" i="0" u="none" strike="noStrike" cap="none" normalizeH="0" baseline="0" dirty="0">
                <a:ln>
                  <a:noFill/>
                </a:ln>
                <a:solidFill>
                  <a:schemeClr val="tx1"/>
                </a:solidFill>
                <a:effectLst/>
                <a:latin typeface="Arial" panose="020B0604020202020204" pitchFamily="34" charset="0"/>
              </a:rPr>
              <a:t>: Regularly evaluating and adopting advancements in NDE technologies ensures the effectiveness of inspection processes.</a:t>
            </a:r>
          </a:p>
          <a:p>
            <a:endParaRPr lang="en-US" sz="1200" b="1" dirty="0"/>
          </a:p>
        </p:txBody>
      </p:sp>
    </p:spTree>
    <p:extLst>
      <p:ext uri="{BB962C8B-B14F-4D97-AF65-F5344CB8AC3E}">
        <p14:creationId xmlns:p14="http://schemas.microsoft.com/office/powerpoint/2010/main" val="209464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71647-EA42-E416-9E7B-63544E9B6B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585657-D224-BB98-D8D6-58CF198B7CC5}"/>
              </a:ext>
            </a:extLst>
          </p:cNvPr>
          <p:cNvSpPr>
            <a:spLocks noGrp="1"/>
          </p:cNvSpPr>
          <p:nvPr>
            <p:ph type="title"/>
          </p:nvPr>
        </p:nvSpPr>
        <p:spPr/>
        <p:txBody>
          <a:bodyPr/>
          <a:lstStyle/>
          <a:p>
            <a:r>
              <a:rPr lang="en-US" dirty="0"/>
              <a:t>Question 6</a:t>
            </a:r>
          </a:p>
        </p:txBody>
      </p:sp>
      <p:sp>
        <p:nvSpPr>
          <p:cNvPr id="5" name="Text Placeholder 4">
            <a:extLst>
              <a:ext uri="{FF2B5EF4-FFF2-40B4-BE49-F238E27FC236}">
                <a16:creationId xmlns:a16="http://schemas.microsoft.com/office/drawing/2014/main" id="{D6A7BC01-4895-85C9-B6BC-46E1917A3B4C}"/>
              </a:ext>
            </a:extLst>
          </p:cNvPr>
          <p:cNvSpPr>
            <a:spLocks noGrp="1"/>
          </p:cNvSpPr>
          <p:nvPr>
            <p:ph type="body" idx="1"/>
          </p:nvPr>
        </p:nvSpPr>
        <p:spPr/>
        <p:txBody>
          <a:bodyPr/>
          <a:lstStyle/>
          <a:p>
            <a:r>
              <a:rPr lang="en-US" sz="1600" dirty="0"/>
              <a:t>Conclusions</a:t>
            </a:r>
          </a:p>
          <a:p>
            <a:pPr lvl="1"/>
            <a:r>
              <a:rPr lang="en-US" sz="1400" dirty="0"/>
              <a:t>NASGRO approach seems to be a valid starting point for modelling a joint for this specific case</a:t>
            </a:r>
          </a:p>
          <a:p>
            <a:pPr lvl="1"/>
            <a:r>
              <a:rPr lang="en-US" sz="1400" dirty="0"/>
              <a:t>Caveats to FEA results</a:t>
            </a:r>
          </a:p>
          <a:p>
            <a:pPr lvl="2"/>
            <a:r>
              <a:rPr lang="en-US" sz="1200" dirty="0"/>
              <a:t>Unlike the example images shown, I modelled this joint as connection of 2 long pipes, thus there is no top and bottom of the cylinder that would cause additional shear in the joint</a:t>
            </a:r>
          </a:p>
          <a:p>
            <a:pPr lvl="2"/>
            <a:r>
              <a:rPr lang="en-US" sz="1200" dirty="0"/>
              <a:t>This modelling was done since it was assumed that the shear caused by the different expansion of the cylinders would be the main contributor to fracture</a:t>
            </a:r>
          </a:p>
          <a:p>
            <a:pPr lvl="1"/>
            <a:r>
              <a:rPr lang="en-US" sz="1400" dirty="0"/>
              <a:t>Overall recommendation</a:t>
            </a:r>
          </a:p>
          <a:p>
            <a:pPr lvl="2"/>
            <a:r>
              <a:rPr lang="en-US" sz="1200" dirty="0"/>
              <a:t>From rough understanding of fatigue fracture, the more conservative geometry is recommended for this joint</a:t>
            </a:r>
          </a:p>
          <a:p>
            <a:pPr lvl="3"/>
            <a:r>
              <a:rPr lang="en-US" sz="1000" dirty="0"/>
              <a:t>Al thickness = 0.1 in</a:t>
            </a:r>
          </a:p>
          <a:p>
            <a:pPr lvl="3"/>
            <a:r>
              <a:rPr lang="en-US" sz="1000" dirty="0"/>
              <a:t>Overlap  = 1 in</a:t>
            </a:r>
          </a:p>
          <a:p>
            <a:pPr lvl="2"/>
            <a:r>
              <a:rPr lang="en-US" sz="1200" dirty="0"/>
              <a:t>Switching to steel should improve fracture toughness, but this decision must be put against other factors for the joint that are not listed in the problem</a:t>
            </a:r>
          </a:p>
          <a:p>
            <a:pPr lvl="3"/>
            <a:r>
              <a:rPr lang="en-US" sz="1000" dirty="0"/>
              <a:t>Weight margins</a:t>
            </a:r>
          </a:p>
          <a:p>
            <a:pPr lvl="3"/>
            <a:r>
              <a:rPr lang="en-US" sz="1000" dirty="0"/>
              <a:t>Costs</a:t>
            </a:r>
          </a:p>
          <a:p>
            <a:pPr lvl="3"/>
            <a:r>
              <a:rPr lang="en-US" sz="1000" dirty="0"/>
              <a:t>Material availability</a:t>
            </a:r>
          </a:p>
          <a:p>
            <a:pPr lvl="3"/>
            <a:r>
              <a:rPr lang="en-US" sz="1000" dirty="0"/>
              <a:t>Fluid to be transported</a:t>
            </a:r>
          </a:p>
          <a:p>
            <a:pPr lvl="2"/>
            <a:r>
              <a:rPr lang="en-US" sz="1200" dirty="0"/>
              <a:t>NASGRO approach does provide a rough starting point for this joint design</a:t>
            </a:r>
          </a:p>
          <a:p>
            <a:pPr lvl="3"/>
            <a:r>
              <a:rPr lang="en-US" sz="1000" dirty="0"/>
              <a:t>However FEA is recommended for </a:t>
            </a:r>
            <a:r>
              <a:rPr lang="en-US" sz="1000"/>
              <a:t>proper analysis</a:t>
            </a:r>
            <a:endParaRPr lang="en-US" sz="1000" dirty="0"/>
          </a:p>
          <a:p>
            <a:pPr marL="1405431" lvl="2" indent="0">
              <a:buNone/>
            </a:pPr>
            <a:endParaRPr lang="en-US" dirty="0"/>
          </a:p>
          <a:p>
            <a:pPr marL="1405431" lvl="2" indent="0">
              <a:buNone/>
            </a:pPr>
            <a:r>
              <a:rPr lang="en-US" dirty="0"/>
              <a:t>	</a:t>
            </a:r>
          </a:p>
        </p:txBody>
      </p:sp>
    </p:spTree>
    <p:extLst>
      <p:ext uri="{BB962C8B-B14F-4D97-AF65-F5344CB8AC3E}">
        <p14:creationId xmlns:p14="http://schemas.microsoft.com/office/powerpoint/2010/main" val="3635726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71AB0-A776-5F0F-DB55-5F0419D510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30B4A3-BFAF-DBED-D28E-79AA9BD92316}"/>
              </a:ext>
            </a:extLst>
          </p:cNvPr>
          <p:cNvSpPr>
            <a:spLocks noGrp="1"/>
          </p:cNvSpPr>
          <p:nvPr>
            <p:ph type="ctrTitle"/>
          </p:nvPr>
        </p:nvSpPr>
        <p:spPr/>
        <p:txBody>
          <a:bodyPr/>
          <a:lstStyle/>
          <a:p>
            <a:r>
              <a:rPr lang="en-US"/>
              <a:t>AME 585 Fracture Project Individual Draft</a:t>
            </a:r>
          </a:p>
        </p:txBody>
      </p:sp>
      <p:sp>
        <p:nvSpPr>
          <p:cNvPr id="3" name="Subtitle 2">
            <a:extLst>
              <a:ext uri="{FF2B5EF4-FFF2-40B4-BE49-F238E27FC236}">
                <a16:creationId xmlns:a16="http://schemas.microsoft.com/office/drawing/2014/main" id="{71CDCB0E-C7CE-879B-8E95-78FC04D9FC48}"/>
              </a:ext>
            </a:extLst>
          </p:cNvPr>
          <p:cNvSpPr>
            <a:spLocks noGrp="1"/>
          </p:cNvSpPr>
          <p:nvPr>
            <p:ph type="subTitle" idx="1"/>
          </p:nvPr>
        </p:nvSpPr>
        <p:spPr/>
        <p:txBody>
          <a:bodyPr/>
          <a:lstStyle/>
          <a:p>
            <a:r>
              <a:rPr lang="en-US" dirty="0"/>
              <a:t>1</a:t>
            </a:r>
            <a:r>
              <a:rPr lang="en-US" baseline="30000" dirty="0"/>
              <a:t>st</a:t>
            </a:r>
            <a:r>
              <a:rPr lang="en-US" dirty="0"/>
              <a:t> Lt Kim, Taeklim</a:t>
            </a:r>
          </a:p>
        </p:txBody>
      </p:sp>
    </p:spTree>
    <p:extLst>
      <p:ext uri="{BB962C8B-B14F-4D97-AF65-F5344CB8AC3E}">
        <p14:creationId xmlns:p14="http://schemas.microsoft.com/office/powerpoint/2010/main" val="746281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1AAFC0-164D-43C2-304F-46A7C09D59F5}"/>
              </a:ext>
            </a:extLst>
          </p:cNvPr>
          <p:cNvSpPr>
            <a:spLocks noGrp="1"/>
          </p:cNvSpPr>
          <p:nvPr>
            <p:ph type="title"/>
          </p:nvPr>
        </p:nvSpPr>
        <p:spPr/>
        <p:txBody>
          <a:bodyPr/>
          <a:lstStyle/>
          <a:p>
            <a:r>
              <a:rPr lang="en-US"/>
              <a:t>Question 1</a:t>
            </a:r>
          </a:p>
        </p:txBody>
      </p:sp>
      <p:sp>
        <p:nvSpPr>
          <p:cNvPr id="6" name="Text Placeholder 5">
            <a:extLst>
              <a:ext uri="{FF2B5EF4-FFF2-40B4-BE49-F238E27FC236}">
                <a16:creationId xmlns:a16="http://schemas.microsoft.com/office/drawing/2014/main" id="{A93244F9-0A49-607E-DEF1-A2757B2A3E59}"/>
              </a:ext>
            </a:extLst>
          </p:cNvPr>
          <p:cNvSpPr>
            <a:spLocks noGrp="1"/>
          </p:cNvSpPr>
          <p:nvPr>
            <p:ph type="body" idx="1"/>
          </p:nvPr>
        </p:nvSpPr>
        <p:spPr/>
        <p:txBody>
          <a:bodyPr>
            <a:normAutofit/>
          </a:bodyPr>
          <a:lstStyle/>
          <a:p>
            <a:r>
              <a:rPr lang="en-US" sz="1600"/>
              <a:t>NASA 5019A</a:t>
            </a:r>
          </a:p>
          <a:p>
            <a:pPr lvl="1"/>
            <a:r>
              <a:rPr lang="en-US" sz="1200"/>
              <a:t>Fracture control standards for human spaceflight; anything human involved comes with more stringent requirements</a:t>
            </a:r>
          </a:p>
          <a:p>
            <a:pPr lvl="1"/>
            <a:r>
              <a:rPr lang="en-US" sz="1200"/>
              <a:t>1</a:t>
            </a:r>
            <a:r>
              <a:rPr lang="en-US" sz="1200" baseline="30000"/>
              <a:t>st</a:t>
            </a:r>
            <a:r>
              <a:rPr lang="en-US" sz="1200"/>
              <a:t> point made regards to fracture, like all other potential failures, is setup of proper issue containment and mitigation plan</a:t>
            </a:r>
          </a:p>
          <a:p>
            <a:pPr lvl="1"/>
            <a:r>
              <a:rPr lang="en-US" sz="1200"/>
              <a:t>NFC parts based on NASA testing; these are parts where other failure modes take them out before fracture</a:t>
            </a:r>
          </a:p>
          <a:p>
            <a:pPr lvl="1"/>
            <a:r>
              <a:rPr lang="en-US" sz="1200"/>
              <a:t>Pressure vessels always fracture critical</a:t>
            </a:r>
          </a:p>
          <a:p>
            <a:pPr lvl="1"/>
            <a:r>
              <a:rPr lang="en-US" sz="1200"/>
              <a:t>General metaling loading FOS</a:t>
            </a:r>
          </a:p>
          <a:p>
            <a:pPr lvl="2"/>
            <a:r>
              <a:rPr lang="en-US" sz="1067"/>
              <a:t>4x service life factor</a:t>
            </a:r>
          </a:p>
          <a:p>
            <a:pPr lvl="2"/>
            <a:r>
              <a:rPr lang="en-US" sz="1067"/>
              <a:t>1.4 FOS on single loading event</a:t>
            </a:r>
          </a:p>
          <a:p>
            <a:pPr lvl="1"/>
            <a:r>
              <a:rPr lang="en-US" sz="1200"/>
              <a:t>NASGRO guidelines</a:t>
            </a:r>
          </a:p>
          <a:p>
            <a:pPr lvl="2"/>
            <a:r>
              <a:rPr lang="en-US" sz="1067"/>
              <a:t>Choose B</a:t>
            </a:r>
            <a:r>
              <a:rPr lang="en-US" sz="1067" baseline="-25000"/>
              <a:t>k </a:t>
            </a:r>
            <a:r>
              <a:rPr lang="en-US" sz="1067"/>
              <a:t>as zero or value so that K</a:t>
            </a:r>
            <a:r>
              <a:rPr lang="en-US" sz="1067" baseline="-25000"/>
              <a:t>c </a:t>
            </a:r>
            <a:r>
              <a:rPr lang="en-US" sz="1067"/>
              <a:t>at part thickness is less than or equal to K</a:t>
            </a:r>
            <a:r>
              <a:rPr lang="en-US" sz="1067" baseline="-25000"/>
              <a:t>1C</a:t>
            </a:r>
            <a:endParaRPr lang="en-US" sz="1067"/>
          </a:p>
          <a:p>
            <a:pPr lvl="2"/>
            <a:r>
              <a:rPr lang="en-US" sz="1067"/>
              <a:t>If we need to set B</a:t>
            </a:r>
            <a:r>
              <a:rPr lang="en-US" sz="1067" baseline="-25000"/>
              <a:t>k</a:t>
            </a:r>
            <a:r>
              <a:rPr lang="en-US" sz="1067"/>
              <a:t> as something else, further understanding of constraints required</a:t>
            </a:r>
          </a:p>
          <a:p>
            <a:pPr lvl="1"/>
            <a:r>
              <a:rPr lang="en-US" sz="1200"/>
              <a:t>Determining flaw size using process control is unusual, need to be approved by RFCB</a:t>
            </a:r>
          </a:p>
          <a:p>
            <a:pPr lvl="1"/>
            <a:r>
              <a:rPr lang="en-US" sz="1200"/>
              <a:t>flaw size determination is based on 90/95 flaw detection capability</a:t>
            </a:r>
          </a:p>
          <a:p>
            <a:pPr lvl="1"/>
            <a:r>
              <a:rPr lang="en-US" sz="1200"/>
              <a:t>NDE should take the conservative estimates if unclear</a:t>
            </a:r>
          </a:p>
          <a:p>
            <a:pPr lvl="2"/>
            <a:r>
              <a:rPr lang="en-US" sz="1067"/>
              <a:t>Work experience tells me NDE can be often unclear</a:t>
            </a:r>
          </a:p>
        </p:txBody>
      </p:sp>
      <p:sp>
        <p:nvSpPr>
          <p:cNvPr id="7" name="Text Placeholder 6">
            <a:extLst>
              <a:ext uri="{FF2B5EF4-FFF2-40B4-BE49-F238E27FC236}">
                <a16:creationId xmlns:a16="http://schemas.microsoft.com/office/drawing/2014/main" id="{9571E2C2-A4DC-6173-2D8E-180DD1390A89}"/>
              </a:ext>
            </a:extLst>
          </p:cNvPr>
          <p:cNvSpPr>
            <a:spLocks noGrp="1"/>
          </p:cNvSpPr>
          <p:nvPr>
            <p:ph type="body" idx="2"/>
          </p:nvPr>
        </p:nvSpPr>
        <p:spPr/>
        <p:txBody>
          <a:bodyPr/>
          <a:lstStyle/>
          <a:p>
            <a:r>
              <a:rPr lang="en-US" sz="1600"/>
              <a:t>NASA 5009</a:t>
            </a:r>
          </a:p>
          <a:p>
            <a:pPr lvl="1"/>
            <a:r>
              <a:rPr lang="en-US" sz="1200"/>
              <a:t>All detected cracks, crack-like flaws to be rejected</a:t>
            </a:r>
          </a:p>
          <a:p>
            <a:pPr lvl="2"/>
            <a:r>
              <a:rPr lang="en-US" sz="1200"/>
              <a:t>Accepting these flaws needs to undergo full engineering review</a:t>
            </a:r>
          </a:p>
          <a:p>
            <a:pPr lvl="1"/>
            <a:r>
              <a:rPr lang="en-US" sz="1200"/>
              <a:t>NDE methods must be certified using known flaw specimens</a:t>
            </a:r>
          </a:p>
          <a:p>
            <a:pPr lvl="1"/>
            <a:r>
              <a:rPr lang="en-US" sz="1200"/>
              <a:t>Standard flaw size tables provided based on shuttle test data</a:t>
            </a:r>
          </a:p>
          <a:p>
            <a:pPr lvl="2"/>
            <a:r>
              <a:rPr lang="en-US" sz="1067"/>
              <a:t>Used as minimum detectable flaw </a:t>
            </a:r>
            <a:r>
              <a:rPr lang="en-US" sz="1067" err="1"/>
              <a:t>siz</a:t>
            </a:r>
            <a:endParaRPr lang="en-US" sz="1067"/>
          </a:p>
          <a:p>
            <a:pPr lvl="1"/>
            <a:r>
              <a:rPr lang="en-US" sz="1200"/>
              <a:t>Eddy current doesn’t work on composites</a:t>
            </a:r>
          </a:p>
          <a:p>
            <a:pPr lvl="1"/>
            <a:r>
              <a:rPr lang="en-US" sz="1200"/>
              <a:t>Special NDE called when standard methods can’t be applied properly (complex geometry) or critical flaw size is smaller than standard flaw size</a:t>
            </a:r>
          </a:p>
          <a:p>
            <a:pPr lvl="1"/>
            <a:r>
              <a:rPr lang="en-US" sz="1200"/>
              <a:t>PT, RT, ultrasound, and Eddy current for NDE</a:t>
            </a:r>
          </a:p>
          <a:p>
            <a:pPr lvl="1"/>
            <a:r>
              <a:rPr lang="en-US" sz="1200"/>
              <a:t>Special NDE also needs to certify that NDE method used can achieve 90/95 flaw detection capability</a:t>
            </a:r>
          </a:p>
          <a:p>
            <a:pPr lvl="1"/>
            <a:r>
              <a:rPr lang="en-US" sz="1200"/>
              <a:t>2 methods of certifying minimum detectable flaw size</a:t>
            </a:r>
          </a:p>
          <a:p>
            <a:pPr lvl="2"/>
            <a:r>
              <a:rPr lang="en-US" sz="1067"/>
              <a:t>Point estimate</a:t>
            </a:r>
          </a:p>
          <a:p>
            <a:pPr lvl="2"/>
            <a:r>
              <a:rPr lang="en-US" sz="1067"/>
              <a:t>POD</a:t>
            </a:r>
          </a:p>
          <a:p>
            <a:pPr marL="812780" lvl="1" indent="0">
              <a:buNone/>
            </a:pPr>
            <a:endParaRPr lang="en-US" sz="1200"/>
          </a:p>
          <a:p>
            <a:pPr lvl="1"/>
            <a:endParaRPr lang="en-US" sz="1200"/>
          </a:p>
        </p:txBody>
      </p:sp>
    </p:spTree>
    <p:extLst>
      <p:ext uri="{BB962C8B-B14F-4D97-AF65-F5344CB8AC3E}">
        <p14:creationId xmlns:p14="http://schemas.microsoft.com/office/powerpoint/2010/main" val="3223865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69DA5-2085-E17E-CB36-6226675DADDA}"/>
              </a:ext>
            </a:extLst>
          </p:cNvPr>
          <p:cNvSpPr>
            <a:spLocks noGrp="1"/>
          </p:cNvSpPr>
          <p:nvPr>
            <p:ph type="title"/>
          </p:nvPr>
        </p:nvSpPr>
        <p:spPr/>
        <p:txBody>
          <a:bodyPr/>
          <a:lstStyle/>
          <a:p>
            <a:r>
              <a:rPr lang="en-US"/>
              <a:t>Question 2</a:t>
            </a:r>
          </a:p>
        </p:txBody>
      </p:sp>
      <p:sp>
        <p:nvSpPr>
          <p:cNvPr id="3" name="Text Placeholder 2">
            <a:extLst>
              <a:ext uri="{FF2B5EF4-FFF2-40B4-BE49-F238E27FC236}">
                <a16:creationId xmlns:a16="http://schemas.microsoft.com/office/drawing/2014/main" id="{965A2E17-E2EC-3012-07E5-530FB941CB35}"/>
              </a:ext>
            </a:extLst>
          </p:cNvPr>
          <p:cNvSpPr>
            <a:spLocks noGrp="1"/>
          </p:cNvSpPr>
          <p:nvPr>
            <p:ph type="body" idx="1"/>
          </p:nvPr>
        </p:nvSpPr>
        <p:spPr/>
        <p:txBody>
          <a:bodyPr>
            <a:normAutofit/>
          </a:bodyPr>
          <a:lstStyle/>
          <a:p>
            <a:r>
              <a:rPr lang="en-US" sz="1600"/>
              <a:t>NASGRO Setup</a:t>
            </a:r>
          </a:p>
          <a:p>
            <a:pPr lvl="1"/>
            <a:r>
              <a:rPr lang="en-US" sz="1200"/>
              <a:t>Geometry = TC07</a:t>
            </a:r>
          </a:p>
          <a:p>
            <a:pPr lvl="1"/>
            <a:r>
              <a:rPr lang="en-US" sz="1200"/>
              <a:t>Use case: pipe under pressure</a:t>
            </a:r>
          </a:p>
          <a:p>
            <a:pPr lvl="2"/>
            <a:r>
              <a:rPr lang="en-US" sz="1200"/>
              <a:t>Pressure = 5550 psi</a:t>
            </a:r>
          </a:p>
          <a:p>
            <a:pPr lvl="2"/>
            <a:r>
              <a:rPr lang="en-US" sz="1200"/>
              <a:t>Radius = 2 in</a:t>
            </a:r>
          </a:p>
          <a:p>
            <a:pPr lvl="2"/>
            <a:r>
              <a:rPr lang="en-US" sz="1200"/>
              <a:t>Thickness = 0.1 in</a:t>
            </a:r>
          </a:p>
          <a:p>
            <a:pPr lvl="2"/>
            <a:r>
              <a:rPr lang="en-US" sz="1200"/>
              <a:t>Material  = Al 2024-T3</a:t>
            </a:r>
          </a:p>
          <a:p>
            <a:pPr lvl="1"/>
            <a:r>
              <a:rPr lang="en-US" sz="1200" err="1"/>
              <a:t>FoS</a:t>
            </a:r>
            <a:r>
              <a:rPr lang="en-US" sz="1200"/>
              <a:t> = 1.4</a:t>
            </a:r>
          </a:p>
          <a:p>
            <a:pPr lvl="2"/>
            <a:r>
              <a:rPr lang="en-US" sz="1200"/>
              <a:t>Apply to K</a:t>
            </a:r>
            <a:r>
              <a:rPr lang="en-US" sz="1200" baseline="-25000"/>
              <a:t>1C</a:t>
            </a:r>
          </a:p>
          <a:p>
            <a:pPr lvl="1"/>
            <a:r>
              <a:rPr lang="en-US" sz="1200"/>
              <a:t>Objective: find acceptable flaw size</a:t>
            </a:r>
          </a:p>
          <a:p>
            <a:pPr lvl="2"/>
            <a:r>
              <a:rPr lang="en-US" sz="1200"/>
              <a:t>Need to find critical flaw size where failure occurs</a:t>
            </a:r>
          </a:p>
          <a:p>
            <a:pPr lvl="2"/>
            <a:r>
              <a:rPr lang="en-US" sz="1200"/>
              <a:t>NASCCS used for this</a:t>
            </a:r>
          </a:p>
          <a:p>
            <a:pPr lvl="2"/>
            <a:r>
              <a:rPr lang="en-US" sz="1200"/>
              <a:t>Fatigue not considered since we’re not solving for service life in this problem</a:t>
            </a:r>
          </a:p>
          <a:p>
            <a:pPr lvl="1"/>
            <a:r>
              <a:rPr lang="en-US" sz="1333"/>
              <a:t>Al 2024-T3</a:t>
            </a:r>
          </a:p>
          <a:p>
            <a:pPr lvl="2"/>
            <a:r>
              <a:rPr lang="en-US" sz="1067"/>
              <a:t>Fracture toughness (K</a:t>
            </a:r>
            <a:r>
              <a:rPr lang="en-US" sz="1067" baseline="-25000"/>
              <a:t>1C</a:t>
            </a:r>
            <a:r>
              <a:rPr lang="en-US" sz="1067"/>
              <a:t>) = 22e3 psi-in</a:t>
            </a:r>
            <a:r>
              <a:rPr lang="en-US" sz="1067" baseline="30000"/>
              <a:t>1/2</a:t>
            </a:r>
            <a:endParaRPr lang="en-US" sz="1067"/>
          </a:p>
          <a:p>
            <a:pPr lvl="3"/>
            <a:r>
              <a:rPr lang="en-US" sz="800"/>
              <a:t>Applying FOS of 1.4 = 15714 psi-in</a:t>
            </a:r>
            <a:r>
              <a:rPr lang="en-US" sz="800" baseline="30000"/>
              <a:t>1/2</a:t>
            </a:r>
            <a:endParaRPr lang="en-US" sz="800"/>
          </a:p>
          <a:p>
            <a:pPr lvl="2"/>
            <a:r>
              <a:rPr lang="en-US" sz="1067"/>
              <a:t>Yield Strength = 47e3 psi</a:t>
            </a:r>
          </a:p>
          <a:p>
            <a:pPr lvl="1"/>
            <a:r>
              <a:rPr lang="en-US" sz="1200"/>
              <a:t>S</a:t>
            </a:r>
            <a:r>
              <a:rPr lang="en-US" sz="1200" baseline="-25000"/>
              <a:t>0 </a:t>
            </a:r>
            <a:r>
              <a:rPr lang="en-US" sz="1200"/>
              <a:t> = </a:t>
            </a:r>
            <a:r>
              <a:rPr lang="en-US" sz="1200" err="1"/>
              <a:t>pR</a:t>
            </a:r>
            <a:r>
              <a:rPr lang="en-US" sz="1200"/>
              <a:t>/t</a:t>
            </a:r>
          </a:p>
          <a:p>
            <a:pPr lvl="2"/>
            <a:r>
              <a:rPr lang="en-US" sz="934"/>
              <a:t>(5550*1.95)/0.1</a:t>
            </a:r>
          </a:p>
          <a:p>
            <a:pPr lvl="2"/>
            <a:r>
              <a:rPr lang="en-US" sz="934"/>
              <a:t>108225 psi</a:t>
            </a:r>
          </a:p>
          <a:p>
            <a:pPr lvl="1"/>
            <a:r>
              <a:rPr lang="en-US" sz="1067"/>
              <a:t>Units</a:t>
            </a:r>
          </a:p>
          <a:p>
            <a:pPr lvl="2"/>
            <a:r>
              <a:rPr lang="en-US" sz="934"/>
              <a:t>Length as in</a:t>
            </a:r>
          </a:p>
          <a:p>
            <a:pPr lvl="2"/>
            <a:r>
              <a:rPr lang="en-US" sz="934"/>
              <a:t>Force as </a:t>
            </a:r>
            <a:r>
              <a:rPr lang="en-US" sz="934" err="1"/>
              <a:t>Ibs</a:t>
            </a:r>
            <a:endParaRPr lang="en-US" sz="934"/>
          </a:p>
          <a:p>
            <a:pPr lvl="2"/>
            <a:r>
              <a:rPr lang="en-US" sz="934"/>
              <a:t>Pressure as psi</a:t>
            </a:r>
          </a:p>
          <a:p>
            <a:pPr lvl="2"/>
            <a:r>
              <a:rPr lang="en-US" sz="934"/>
              <a:t>Fracture toughness as </a:t>
            </a:r>
            <a:r>
              <a:rPr lang="en-US" sz="1000"/>
              <a:t>psi-in</a:t>
            </a:r>
            <a:r>
              <a:rPr lang="en-US" sz="1000" baseline="30000"/>
              <a:t>1/2</a:t>
            </a:r>
            <a:endParaRPr lang="en-US" sz="934"/>
          </a:p>
          <a:p>
            <a:pPr lvl="2"/>
            <a:endParaRPr lang="en-US" sz="934"/>
          </a:p>
          <a:p>
            <a:pPr marL="186262" indent="0">
              <a:buNone/>
            </a:pPr>
            <a:endParaRPr lang="en-US" sz="1467"/>
          </a:p>
        </p:txBody>
      </p:sp>
      <p:pic>
        <p:nvPicPr>
          <p:cNvPr id="8" name="Picture 7">
            <a:extLst>
              <a:ext uri="{FF2B5EF4-FFF2-40B4-BE49-F238E27FC236}">
                <a16:creationId xmlns:a16="http://schemas.microsoft.com/office/drawing/2014/main" id="{C1635364-8AAD-48B9-74C0-866CDE0FC3D0}"/>
              </a:ext>
            </a:extLst>
          </p:cNvPr>
          <p:cNvPicPr>
            <a:picLocks noChangeAspect="1"/>
          </p:cNvPicPr>
          <p:nvPr/>
        </p:nvPicPr>
        <p:blipFill>
          <a:blip r:embed="rId3"/>
          <a:stretch>
            <a:fillRect/>
          </a:stretch>
        </p:blipFill>
        <p:spPr>
          <a:xfrm>
            <a:off x="7183940" y="1030813"/>
            <a:ext cx="3475877" cy="5001156"/>
          </a:xfrm>
          <a:prstGeom prst="rect">
            <a:avLst/>
          </a:prstGeom>
        </p:spPr>
      </p:pic>
    </p:spTree>
    <p:extLst>
      <p:ext uri="{BB962C8B-B14F-4D97-AF65-F5344CB8AC3E}">
        <p14:creationId xmlns:p14="http://schemas.microsoft.com/office/powerpoint/2010/main" val="1570729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1267A-4F2C-42CB-4852-18C95625292F}"/>
              </a:ext>
            </a:extLst>
          </p:cNvPr>
          <p:cNvSpPr>
            <a:spLocks noGrp="1"/>
          </p:cNvSpPr>
          <p:nvPr>
            <p:ph type="title"/>
          </p:nvPr>
        </p:nvSpPr>
        <p:spPr/>
        <p:txBody>
          <a:bodyPr/>
          <a:lstStyle/>
          <a:p>
            <a:r>
              <a:rPr lang="en-US"/>
              <a:t>Question 2</a:t>
            </a:r>
          </a:p>
        </p:txBody>
      </p:sp>
      <p:sp>
        <p:nvSpPr>
          <p:cNvPr id="3" name="Text Placeholder 2">
            <a:extLst>
              <a:ext uri="{FF2B5EF4-FFF2-40B4-BE49-F238E27FC236}">
                <a16:creationId xmlns:a16="http://schemas.microsoft.com/office/drawing/2014/main" id="{E1A196A6-6A17-759B-E10A-903C29B88908}"/>
              </a:ext>
            </a:extLst>
          </p:cNvPr>
          <p:cNvSpPr>
            <a:spLocks noGrp="1"/>
          </p:cNvSpPr>
          <p:nvPr>
            <p:ph type="body" idx="1"/>
          </p:nvPr>
        </p:nvSpPr>
        <p:spPr/>
        <p:txBody>
          <a:bodyPr/>
          <a:lstStyle/>
          <a:p>
            <a:pPr marL="608965" indent="-422910"/>
            <a:r>
              <a:rPr lang="en-US" sz="1850"/>
              <a:t>Analysis</a:t>
            </a:r>
          </a:p>
          <a:p>
            <a:pPr marL="1218565" lvl="1" indent="-405765"/>
            <a:r>
              <a:rPr lang="en-US"/>
              <a:t>Overall stress induced on pipe over Al alloy yield stress, failure via yielding expected to occur before fracture</a:t>
            </a:r>
          </a:p>
          <a:p>
            <a:pPr marL="1218565" lvl="1" indent="-405765"/>
            <a:r>
              <a:rPr lang="en-US"/>
              <a:t>If we are only considering the adjusted fracture toughness, then maximum acceptable flaw size is 6.642 e-3 in * 2 (flaw size is 2c)</a:t>
            </a:r>
          </a:p>
          <a:p>
            <a:pPr marL="1828165" lvl="2" indent="-397510"/>
            <a:r>
              <a:rPr lang="en-US" sz="1450"/>
              <a:t>0.012 in max flaw size allowed</a:t>
            </a:r>
          </a:p>
          <a:p>
            <a:pPr marL="1218565" lvl="1" indent="-405765"/>
            <a:endParaRPr lang="en-US"/>
          </a:p>
        </p:txBody>
      </p:sp>
      <p:pic>
        <p:nvPicPr>
          <p:cNvPr id="4" name="Picture 3" descr="A screenshot of a computer&#10;&#10;AI-generated content may be incorrect.">
            <a:extLst>
              <a:ext uri="{FF2B5EF4-FFF2-40B4-BE49-F238E27FC236}">
                <a16:creationId xmlns:a16="http://schemas.microsoft.com/office/drawing/2014/main" id="{B95F105D-F683-8344-4ED8-1AB7F5393598}"/>
              </a:ext>
            </a:extLst>
          </p:cNvPr>
          <p:cNvPicPr>
            <a:picLocks noChangeAspect="1"/>
          </p:cNvPicPr>
          <p:nvPr/>
        </p:nvPicPr>
        <p:blipFill>
          <a:blip r:embed="rId2"/>
          <a:stretch>
            <a:fillRect/>
          </a:stretch>
        </p:blipFill>
        <p:spPr>
          <a:xfrm>
            <a:off x="6342023" y="1078992"/>
            <a:ext cx="5193313" cy="4693920"/>
          </a:xfrm>
          <a:prstGeom prst="rect">
            <a:avLst/>
          </a:prstGeom>
        </p:spPr>
      </p:pic>
    </p:spTree>
    <p:extLst>
      <p:ext uri="{BB962C8B-B14F-4D97-AF65-F5344CB8AC3E}">
        <p14:creationId xmlns:p14="http://schemas.microsoft.com/office/powerpoint/2010/main" val="260956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5B74E-B374-12C3-1E88-23C4ACEF46C4}"/>
              </a:ext>
            </a:extLst>
          </p:cNvPr>
          <p:cNvSpPr>
            <a:spLocks noGrp="1"/>
          </p:cNvSpPr>
          <p:nvPr>
            <p:ph type="title"/>
          </p:nvPr>
        </p:nvSpPr>
        <p:spPr/>
        <p:txBody>
          <a:bodyPr/>
          <a:lstStyle/>
          <a:p>
            <a:r>
              <a:rPr lang="en-US"/>
              <a:t>Question 3</a:t>
            </a:r>
          </a:p>
        </p:txBody>
      </p:sp>
      <p:sp>
        <p:nvSpPr>
          <p:cNvPr id="3" name="Text Placeholder 2">
            <a:extLst>
              <a:ext uri="{FF2B5EF4-FFF2-40B4-BE49-F238E27FC236}">
                <a16:creationId xmlns:a16="http://schemas.microsoft.com/office/drawing/2014/main" id="{ED8F8DED-C516-8C8D-0AA1-F6AC5E0B8FD9}"/>
              </a:ext>
            </a:extLst>
          </p:cNvPr>
          <p:cNvSpPr>
            <a:spLocks noGrp="1"/>
          </p:cNvSpPr>
          <p:nvPr>
            <p:ph type="body" idx="1"/>
          </p:nvPr>
        </p:nvSpPr>
        <p:spPr/>
        <p:txBody>
          <a:bodyPr>
            <a:normAutofit lnSpcReduction="10000"/>
          </a:bodyPr>
          <a:lstStyle/>
          <a:p>
            <a:r>
              <a:rPr lang="en-US" sz="1600" dirty="0"/>
              <a:t>Setup</a:t>
            </a:r>
          </a:p>
          <a:p>
            <a:pPr lvl="1"/>
            <a:r>
              <a:rPr lang="en-US" sz="1200" dirty="0"/>
              <a:t>Surface flaw = a/c = 0.5</a:t>
            </a:r>
          </a:p>
          <a:p>
            <a:pPr lvl="1"/>
            <a:r>
              <a:rPr lang="en-US" sz="1200" dirty="0"/>
              <a:t>C = 0.5</a:t>
            </a:r>
          </a:p>
          <a:p>
            <a:pPr lvl="1"/>
            <a:r>
              <a:rPr lang="en-US" sz="1200" dirty="0"/>
              <a:t>Geometry SC11</a:t>
            </a:r>
          </a:p>
          <a:p>
            <a:pPr lvl="1"/>
            <a:r>
              <a:rPr lang="en-US" sz="1200" dirty="0"/>
              <a:t>Plate</a:t>
            </a:r>
          </a:p>
          <a:p>
            <a:pPr lvl="2"/>
            <a:r>
              <a:rPr lang="en-US" sz="1200" dirty="0"/>
              <a:t>Width = 20 in</a:t>
            </a:r>
          </a:p>
          <a:p>
            <a:pPr lvl="2"/>
            <a:r>
              <a:rPr lang="en-US" sz="1200" dirty="0"/>
              <a:t>Thickness = 0.1 in</a:t>
            </a:r>
          </a:p>
          <a:p>
            <a:pPr lvl="2"/>
            <a:r>
              <a:rPr lang="en-US" sz="1200" dirty="0"/>
              <a:t>Hole diameter = 0.5 in</a:t>
            </a:r>
          </a:p>
          <a:p>
            <a:pPr lvl="3"/>
            <a:r>
              <a:rPr lang="en-US" sz="1050" dirty="0"/>
              <a:t>Change diameter to 0.2 in to fit in NASGRO</a:t>
            </a:r>
          </a:p>
          <a:p>
            <a:pPr lvl="3"/>
            <a:r>
              <a:rPr lang="en-US" sz="1050" dirty="0"/>
              <a:t>Hand calcs show smaller hole results in greater stress concentration, smaller hole should work as an enveloping case against larger hole</a:t>
            </a:r>
          </a:p>
          <a:p>
            <a:pPr lvl="1"/>
            <a:r>
              <a:rPr lang="en-US" sz="1200" dirty="0"/>
              <a:t>S</a:t>
            </a:r>
            <a:r>
              <a:rPr lang="en-US" sz="1200" baseline="-25000" dirty="0"/>
              <a:t>0 </a:t>
            </a:r>
            <a:r>
              <a:rPr lang="en-US" sz="1200" dirty="0"/>
              <a:t>= 20ksi = 20e3 psi</a:t>
            </a:r>
          </a:p>
          <a:p>
            <a:pPr lvl="1"/>
            <a:r>
              <a:rPr lang="en-US" sz="1200" dirty="0"/>
              <a:t>S</a:t>
            </a:r>
            <a:r>
              <a:rPr lang="en-US" sz="1200" baseline="-25000" dirty="0"/>
              <a:t>3 </a:t>
            </a:r>
            <a:r>
              <a:rPr lang="en-US" sz="1200" dirty="0"/>
              <a:t>= P/Dt</a:t>
            </a:r>
          </a:p>
          <a:p>
            <a:pPr lvl="2"/>
            <a:r>
              <a:rPr lang="en-US" sz="1200" dirty="0"/>
              <a:t>1000/(0.5*0.1) = 20000 psi</a:t>
            </a:r>
          </a:p>
          <a:p>
            <a:pPr lvl="2"/>
            <a:r>
              <a:rPr lang="en-US" sz="1200" dirty="0"/>
              <a:t>1000/(0.2*0.1) = 50000 psi</a:t>
            </a:r>
          </a:p>
          <a:p>
            <a:pPr lvl="2"/>
            <a:r>
              <a:rPr lang="en-US" sz="1200" dirty="0"/>
              <a:t>Using the adjusted diameter S</a:t>
            </a:r>
            <a:r>
              <a:rPr lang="en-US" sz="1200" baseline="-25000" dirty="0"/>
              <a:t>3 </a:t>
            </a:r>
            <a:r>
              <a:rPr lang="en-US" sz="1200" dirty="0"/>
              <a:t>for conservatism</a:t>
            </a:r>
          </a:p>
          <a:p>
            <a:pPr lvl="1"/>
            <a:r>
              <a:rPr lang="en-US" sz="1100" dirty="0"/>
              <a:t>Material = Al 2024-T3</a:t>
            </a:r>
          </a:p>
          <a:p>
            <a:pPr lvl="2"/>
            <a:r>
              <a:rPr lang="en-US" sz="1000" dirty="0"/>
              <a:t>Fracture toughness (K</a:t>
            </a:r>
            <a:r>
              <a:rPr lang="en-US" sz="1000" baseline="-25000" dirty="0"/>
              <a:t>1C</a:t>
            </a:r>
            <a:r>
              <a:rPr lang="en-US" sz="1000" dirty="0"/>
              <a:t>) = 22e3 psi-in</a:t>
            </a:r>
            <a:r>
              <a:rPr lang="en-US" sz="1000" baseline="30000" dirty="0"/>
              <a:t>1/2</a:t>
            </a:r>
            <a:endParaRPr lang="en-US" sz="1000" dirty="0"/>
          </a:p>
          <a:p>
            <a:pPr lvl="3"/>
            <a:r>
              <a:rPr lang="en-US" sz="600" dirty="0"/>
              <a:t>Applying FOS of 1.4 = 15714 psi-in</a:t>
            </a:r>
            <a:r>
              <a:rPr lang="en-US" sz="600" baseline="30000" dirty="0"/>
              <a:t>1/2</a:t>
            </a:r>
            <a:endParaRPr lang="en-US" sz="600" dirty="0"/>
          </a:p>
          <a:p>
            <a:pPr lvl="2"/>
            <a:r>
              <a:rPr lang="en-US" sz="1000" dirty="0"/>
              <a:t>Yield Strength = 47e3 psi</a:t>
            </a:r>
          </a:p>
          <a:p>
            <a:pPr lvl="2"/>
            <a:r>
              <a:rPr lang="en-US" sz="1000" dirty="0"/>
              <a:t>Hand calculations show that yielding will not occur, but NASGRO limitations would artificially show yielding</a:t>
            </a:r>
          </a:p>
          <a:p>
            <a:pPr lvl="3"/>
            <a:r>
              <a:rPr lang="en-US" sz="733" dirty="0"/>
              <a:t>Critical flaw size will only be based on fracture toughness due to this</a:t>
            </a:r>
          </a:p>
          <a:p>
            <a:pPr lvl="1"/>
            <a:r>
              <a:rPr lang="en-US" sz="1000" dirty="0"/>
              <a:t>Units</a:t>
            </a:r>
          </a:p>
          <a:p>
            <a:pPr lvl="2"/>
            <a:r>
              <a:rPr lang="en-US" sz="800" dirty="0"/>
              <a:t>Length as in</a:t>
            </a:r>
          </a:p>
          <a:p>
            <a:pPr lvl="2"/>
            <a:r>
              <a:rPr lang="en-US" sz="800" dirty="0"/>
              <a:t>Force as </a:t>
            </a:r>
            <a:r>
              <a:rPr lang="en-US" sz="800" dirty="0" err="1"/>
              <a:t>Ibs</a:t>
            </a:r>
            <a:endParaRPr lang="en-US" sz="800" dirty="0"/>
          </a:p>
          <a:p>
            <a:pPr lvl="2"/>
            <a:r>
              <a:rPr lang="en-US" sz="800" dirty="0"/>
              <a:t>Pressure as psi</a:t>
            </a:r>
          </a:p>
          <a:p>
            <a:pPr lvl="2"/>
            <a:r>
              <a:rPr lang="en-US" sz="800" dirty="0"/>
              <a:t>Fracture toughness as psi-in</a:t>
            </a:r>
            <a:r>
              <a:rPr lang="en-US" sz="800" baseline="30000" dirty="0"/>
              <a:t>1/2</a:t>
            </a:r>
            <a:endParaRPr lang="en-US" sz="800" dirty="0"/>
          </a:p>
          <a:p>
            <a:pPr lvl="1"/>
            <a:endParaRPr lang="en-US" dirty="0"/>
          </a:p>
        </p:txBody>
      </p:sp>
      <p:pic>
        <p:nvPicPr>
          <p:cNvPr id="6" name="Picture 5">
            <a:extLst>
              <a:ext uri="{FF2B5EF4-FFF2-40B4-BE49-F238E27FC236}">
                <a16:creationId xmlns:a16="http://schemas.microsoft.com/office/drawing/2014/main" id="{9DBCE9F4-A63C-540E-D761-646F18AE1575}"/>
              </a:ext>
            </a:extLst>
          </p:cNvPr>
          <p:cNvPicPr>
            <a:picLocks noChangeAspect="1"/>
          </p:cNvPicPr>
          <p:nvPr/>
        </p:nvPicPr>
        <p:blipFill>
          <a:blip r:embed="rId2"/>
          <a:stretch>
            <a:fillRect/>
          </a:stretch>
        </p:blipFill>
        <p:spPr>
          <a:xfrm>
            <a:off x="7306104" y="1242000"/>
            <a:ext cx="3029373" cy="3048425"/>
          </a:xfrm>
          <a:prstGeom prst="rect">
            <a:avLst/>
          </a:prstGeom>
        </p:spPr>
      </p:pic>
      <p:pic>
        <p:nvPicPr>
          <p:cNvPr id="8" name="Picture 7">
            <a:extLst>
              <a:ext uri="{FF2B5EF4-FFF2-40B4-BE49-F238E27FC236}">
                <a16:creationId xmlns:a16="http://schemas.microsoft.com/office/drawing/2014/main" id="{162247A3-767F-9511-F67B-A80C2965672F}"/>
              </a:ext>
            </a:extLst>
          </p:cNvPr>
          <p:cNvPicPr>
            <a:picLocks noChangeAspect="1"/>
          </p:cNvPicPr>
          <p:nvPr/>
        </p:nvPicPr>
        <p:blipFill>
          <a:blip r:embed="rId3"/>
          <a:stretch>
            <a:fillRect/>
          </a:stretch>
        </p:blipFill>
        <p:spPr>
          <a:xfrm>
            <a:off x="7634762" y="4513834"/>
            <a:ext cx="2372056" cy="1267002"/>
          </a:xfrm>
          <a:prstGeom prst="rect">
            <a:avLst/>
          </a:prstGeom>
        </p:spPr>
      </p:pic>
    </p:spTree>
    <p:extLst>
      <p:ext uri="{BB962C8B-B14F-4D97-AF65-F5344CB8AC3E}">
        <p14:creationId xmlns:p14="http://schemas.microsoft.com/office/powerpoint/2010/main" val="3619547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6C2E-4726-D457-6E39-9EDDFA7424F9}"/>
              </a:ext>
            </a:extLst>
          </p:cNvPr>
          <p:cNvSpPr>
            <a:spLocks noGrp="1"/>
          </p:cNvSpPr>
          <p:nvPr>
            <p:ph type="title"/>
          </p:nvPr>
        </p:nvSpPr>
        <p:spPr/>
        <p:txBody>
          <a:bodyPr/>
          <a:lstStyle/>
          <a:p>
            <a:r>
              <a:rPr lang="en-US"/>
              <a:t>Question 3</a:t>
            </a:r>
          </a:p>
        </p:txBody>
      </p:sp>
      <p:sp>
        <p:nvSpPr>
          <p:cNvPr id="3" name="Text Placeholder 2">
            <a:extLst>
              <a:ext uri="{FF2B5EF4-FFF2-40B4-BE49-F238E27FC236}">
                <a16:creationId xmlns:a16="http://schemas.microsoft.com/office/drawing/2014/main" id="{461635E4-25D1-150A-52F0-518F8081D979}"/>
              </a:ext>
            </a:extLst>
          </p:cNvPr>
          <p:cNvSpPr>
            <a:spLocks noGrp="1"/>
          </p:cNvSpPr>
          <p:nvPr>
            <p:ph type="body" idx="1"/>
          </p:nvPr>
        </p:nvSpPr>
        <p:spPr/>
        <p:txBody>
          <a:bodyPr/>
          <a:lstStyle/>
          <a:p>
            <a:r>
              <a:rPr lang="en-US"/>
              <a:t>Analysis</a:t>
            </a:r>
          </a:p>
          <a:p>
            <a:pPr lvl="1"/>
            <a:r>
              <a:rPr lang="en-US"/>
              <a:t>Geometry changed to fit in NASGRO, following most conservative approach</a:t>
            </a:r>
          </a:p>
          <a:p>
            <a:pPr lvl="2"/>
            <a:r>
              <a:rPr lang="en-US"/>
              <a:t>Hand stress calculation show that original part will not yield during operation</a:t>
            </a:r>
          </a:p>
          <a:p>
            <a:pPr lvl="2"/>
            <a:r>
              <a:rPr lang="en-US"/>
              <a:t>Decreasing diameter is more conservative than increasing thickness in terms of preserving stress</a:t>
            </a:r>
          </a:p>
          <a:p>
            <a:pPr lvl="2"/>
            <a:r>
              <a:rPr lang="en-US"/>
              <a:t>Decreasing the diameter results in artificial yielding in analysis, hence only using fracture toughness and forcing NASGRO to assume no yielding</a:t>
            </a:r>
          </a:p>
          <a:p>
            <a:pPr lvl="1"/>
            <a:r>
              <a:rPr lang="en-US"/>
              <a:t>Current flaw size showing c = 0.5 in</a:t>
            </a:r>
          </a:p>
          <a:p>
            <a:pPr lvl="2"/>
            <a:r>
              <a:rPr lang="en-US"/>
              <a:t>Bigger than critical flaw size for c = 0.025 in</a:t>
            </a:r>
          </a:p>
          <a:p>
            <a:pPr lvl="1"/>
            <a:r>
              <a:rPr lang="en-US"/>
              <a:t>Considering the found flaw size is 20x the critical flaw size, part should be deemed unsafe for flight</a:t>
            </a:r>
          </a:p>
          <a:p>
            <a:pPr lvl="2"/>
            <a:r>
              <a:rPr lang="en-US"/>
              <a:t>Even with the conservative adjustments made to fit in NASGRO, a 20x difference clearly indicates fracture failure occurring</a:t>
            </a:r>
          </a:p>
          <a:p>
            <a:pPr marL="812780" lvl="1" indent="0">
              <a:buNone/>
            </a:pPr>
            <a:endParaRPr lang="en-US"/>
          </a:p>
          <a:p>
            <a:pPr lvl="1"/>
            <a:endParaRPr lang="en-US"/>
          </a:p>
        </p:txBody>
      </p:sp>
      <p:pic>
        <p:nvPicPr>
          <p:cNvPr id="6" name="Picture 5">
            <a:extLst>
              <a:ext uri="{FF2B5EF4-FFF2-40B4-BE49-F238E27FC236}">
                <a16:creationId xmlns:a16="http://schemas.microsoft.com/office/drawing/2014/main" id="{26050763-4B46-295C-2C52-182674C794B5}"/>
              </a:ext>
            </a:extLst>
          </p:cNvPr>
          <p:cNvPicPr>
            <a:picLocks noChangeAspect="1"/>
          </p:cNvPicPr>
          <p:nvPr/>
        </p:nvPicPr>
        <p:blipFill>
          <a:blip r:embed="rId2"/>
          <a:stretch>
            <a:fillRect/>
          </a:stretch>
        </p:blipFill>
        <p:spPr>
          <a:xfrm>
            <a:off x="6324237" y="883527"/>
            <a:ext cx="5668166" cy="5153744"/>
          </a:xfrm>
          <a:prstGeom prst="rect">
            <a:avLst/>
          </a:prstGeom>
        </p:spPr>
      </p:pic>
    </p:spTree>
    <p:extLst>
      <p:ext uri="{BB962C8B-B14F-4D97-AF65-F5344CB8AC3E}">
        <p14:creationId xmlns:p14="http://schemas.microsoft.com/office/powerpoint/2010/main" val="1710814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4167-167F-D222-0FFD-1B4C9E3EF405}"/>
              </a:ext>
            </a:extLst>
          </p:cNvPr>
          <p:cNvSpPr>
            <a:spLocks noGrp="1"/>
          </p:cNvSpPr>
          <p:nvPr>
            <p:ph type="title"/>
          </p:nvPr>
        </p:nvSpPr>
        <p:spPr/>
        <p:txBody>
          <a:bodyPr/>
          <a:lstStyle/>
          <a:p>
            <a:r>
              <a:rPr lang="en-US"/>
              <a:t>Question 4</a:t>
            </a:r>
          </a:p>
        </p:txBody>
      </p:sp>
      <p:sp>
        <p:nvSpPr>
          <p:cNvPr id="3" name="Text Placeholder 2">
            <a:extLst>
              <a:ext uri="{FF2B5EF4-FFF2-40B4-BE49-F238E27FC236}">
                <a16:creationId xmlns:a16="http://schemas.microsoft.com/office/drawing/2014/main" id="{1936B6D2-07EA-3CC3-D68F-5FBBBDC6D14D}"/>
              </a:ext>
            </a:extLst>
          </p:cNvPr>
          <p:cNvSpPr>
            <a:spLocks noGrp="1"/>
          </p:cNvSpPr>
          <p:nvPr>
            <p:ph type="body" idx="1"/>
          </p:nvPr>
        </p:nvSpPr>
        <p:spPr/>
        <p:txBody>
          <a:bodyPr/>
          <a:lstStyle/>
          <a:p>
            <a:r>
              <a:rPr lang="en-US" sz="1600"/>
              <a:t>Setup</a:t>
            </a:r>
          </a:p>
          <a:p>
            <a:pPr lvl="1"/>
            <a:r>
              <a:rPr lang="en-US" sz="1200"/>
              <a:t>EC01 geometry</a:t>
            </a:r>
          </a:p>
          <a:p>
            <a:pPr lvl="1"/>
            <a:r>
              <a:rPr lang="en-US" sz="1200"/>
              <a:t>Material = AL 7075-T6[12AB1]</a:t>
            </a:r>
          </a:p>
          <a:p>
            <a:pPr lvl="2"/>
            <a:r>
              <a:rPr lang="en-US" sz="1200"/>
              <a:t>NASGRO library contains this material</a:t>
            </a:r>
          </a:p>
          <a:p>
            <a:pPr lvl="1"/>
            <a:r>
              <a:rPr lang="en-US" sz="1200"/>
              <a:t>Flaw size: min detectable flaw size per NASA 5009, RT</a:t>
            </a:r>
          </a:p>
          <a:p>
            <a:pPr lvl="1"/>
            <a:r>
              <a:rPr lang="en-US" sz="1200"/>
              <a:t>Testing</a:t>
            </a:r>
          </a:p>
          <a:p>
            <a:pPr lvl="2"/>
            <a:r>
              <a:rPr lang="en-US" sz="1200"/>
              <a:t>Proof at 1.5 * MEOP = 30 </a:t>
            </a:r>
            <a:r>
              <a:rPr lang="en-US" sz="1200" err="1"/>
              <a:t>ksi</a:t>
            </a:r>
            <a:endParaRPr lang="en-US" sz="1200"/>
          </a:p>
          <a:p>
            <a:pPr lvl="2"/>
            <a:r>
              <a:rPr lang="en-US" sz="1200"/>
              <a:t>Leak test at 20 </a:t>
            </a:r>
            <a:r>
              <a:rPr lang="en-US" sz="1200" err="1"/>
              <a:t>ksi</a:t>
            </a:r>
            <a:endParaRPr lang="en-US" sz="1200"/>
          </a:p>
          <a:p>
            <a:pPr lvl="3"/>
            <a:r>
              <a:rPr lang="en-US" sz="1050"/>
              <a:t>Assume leak test is done at MEOP</a:t>
            </a:r>
          </a:p>
          <a:p>
            <a:pPr lvl="1"/>
            <a:r>
              <a:rPr lang="en-US" sz="1200"/>
              <a:t>Thickness = 0.1 in</a:t>
            </a:r>
          </a:p>
          <a:p>
            <a:pPr lvl="1"/>
            <a:r>
              <a:rPr lang="en-US" sz="1200"/>
              <a:t>Width not provided</a:t>
            </a:r>
          </a:p>
          <a:p>
            <a:pPr lvl="2"/>
            <a:r>
              <a:rPr lang="en-US" sz="1200"/>
              <a:t>NASA data shows 2c = 0.14 in</a:t>
            </a:r>
          </a:p>
          <a:p>
            <a:pPr lvl="2"/>
            <a:r>
              <a:rPr lang="en-US" sz="1200"/>
              <a:t>NASGRO limitation: 2c/W &lt;= 0.5</a:t>
            </a:r>
          </a:p>
          <a:p>
            <a:pPr lvl="3"/>
            <a:r>
              <a:rPr lang="en-US" sz="1050"/>
              <a:t>W &gt;= 4c</a:t>
            </a:r>
          </a:p>
          <a:p>
            <a:pPr lvl="3"/>
            <a:r>
              <a:rPr lang="en-US" sz="1050"/>
              <a:t>Fatigue fracture gets worse with smaller width</a:t>
            </a:r>
          </a:p>
          <a:p>
            <a:pPr lvl="2"/>
            <a:r>
              <a:rPr lang="en-US" sz="1200"/>
              <a:t>W = 4c = 4*0.14 = 0.56 in</a:t>
            </a:r>
          </a:p>
          <a:p>
            <a:pPr lvl="3"/>
            <a:r>
              <a:rPr lang="en-US" sz="1050"/>
              <a:t>We assume worst case allowed in NASGRO for conservative approach</a:t>
            </a:r>
          </a:p>
          <a:p>
            <a:pPr lvl="1"/>
            <a:r>
              <a:rPr lang="en-US" sz="1450"/>
              <a:t>Cycles</a:t>
            </a:r>
          </a:p>
          <a:p>
            <a:pPr lvl="2"/>
            <a:r>
              <a:rPr lang="en-US" sz="1317"/>
              <a:t>Added arbitrary service cycle to see where fatigue fracture happens</a:t>
            </a:r>
          </a:p>
          <a:p>
            <a:pPr lvl="3"/>
            <a:r>
              <a:rPr lang="en-US" sz="1050"/>
              <a:t>Assumed that valve fails before 10</a:t>
            </a:r>
            <a:r>
              <a:rPr lang="en-US" sz="1050" baseline="30000"/>
              <a:t>6 </a:t>
            </a:r>
            <a:r>
              <a:rPr lang="en-US" sz="1050"/>
              <a:t>cycles</a:t>
            </a:r>
          </a:p>
          <a:p>
            <a:pPr lvl="3"/>
            <a:r>
              <a:rPr lang="en-US" sz="1050"/>
              <a:t>Assumed that valve will cycle from ambient to MEOP</a:t>
            </a:r>
          </a:p>
          <a:p>
            <a:pPr lvl="2"/>
            <a:r>
              <a:rPr lang="en-US" sz="1317"/>
              <a:t>This approach should envelop worst case scenario for valve during use</a:t>
            </a:r>
          </a:p>
          <a:p>
            <a:pPr lvl="2"/>
            <a:endParaRPr lang="en-US"/>
          </a:p>
          <a:p>
            <a:pPr lvl="1"/>
            <a:endParaRPr lang="en-US"/>
          </a:p>
          <a:p>
            <a:pPr lvl="1"/>
            <a:endParaRPr lang="en-US"/>
          </a:p>
        </p:txBody>
      </p:sp>
      <p:pic>
        <p:nvPicPr>
          <p:cNvPr id="6" name="Picture 5">
            <a:extLst>
              <a:ext uri="{FF2B5EF4-FFF2-40B4-BE49-F238E27FC236}">
                <a16:creationId xmlns:a16="http://schemas.microsoft.com/office/drawing/2014/main" id="{4B85320C-FD46-52CF-6734-CF27ED01F0A9}"/>
              </a:ext>
            </a:extLst>
          </p:cNvPr>
          <p:cNvPicPr>
            <a:picLocks noChangeAspect="1"/>
          </p:cNvPicPr>
          <p:nvPr/>
        </p:nvPicPr>
        <p:blipFill>
          <a:blip r:embed="rId2"/>
          <a:stretch>
            <a:fillRect/>
          </a:stretch>
        </p:blipFill>
        <p:spPr>
          <a:xfrm>
            <a:off x="8106376" y="967945"/>
            <a:ext cx="2190095" cy="2057553"/>
          </a:xfrm>
          <a:prstGeom prst="rect">
            <a:avLst/>
          </a:prstGeom>
        </p:spPr>
      </p:pic>
      <p:pic>
        <p:nvPicPr>
          <p:cNvPr id="8" name="Picture 7">
            <a:extLst>
              <a:ext uri="{FF2B5EF4-FFF2-40B4-BE49-F238E27FC236}">
                <a16:creationId xmlns:a16="http://schemas.microsoft.com/office/drawing/2014/main" id="{BFA62D05-EB36-F49A-5326-21BF0DB9FDF7}"/>
              </a:ext>
            </a:extLst>
          </p:cNvPr>
          <p:cNvPicPr>
            <a:picLocks noChangeAspect="1"/>
          </p:cNvPicPr>
          <p:nvPr/>
        </p:nvPicPr>
        <p:blipFill>
          <a:blip r:embed="rId3"/>
          <a:stretch>
            <a:fillRect/>
          </a:stretch>
        </p:blipFill>
        <p:spPr>
          <a:xfrm>
            <a:off x="7408768" y="3109916"/>
            <a:ext cx="3579604" cy="3185059"/>
          </a:xfrm>
          <a:prstGeom prst="rect">
            <a:avLst/>
          </a:prstGeom>
        </p:spPr>
      </p:pic>
    </p:spTree>
    <p:extLst>
      <p:ext uri="{BB962C8B-B14F-4D97-AF65-F5344CB8AC3E}">
        <p14:creationId xmlns:p14="http://schemas.microsoft.com/office/powerpoint/2010/main" val="1379157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45AC9-2A50-CFED-2C26-05CFACEE2775}"/>
              </a:ext>
            </a:extLst>
          </p:cNvPr>
          <p:cNvSpPr>
            <a:spLocks noGrp="1"/>
          </p:cNvSpPr>
          <p:nvPr>
            <p:ph type="title"/>
          </p:nvPr>
        </p:nvSpPr>
        <p:spPr/>
        <p:txBody>
          <a:bodyPr/>
          <a:lstStyle/>
          <a:p>
            <a:r>
              <a:rPr lang="en-US"/>
              <a:t>Question 4</a:t>
            </a:r>
          </a:p>
        </p:txBody>
      </p:sp>
      <p:sp>
        <p:nvSpPr>
          <p:cNvPr id="3" name="Text Placeholder 2">
            <a:extLst>
              <a:ext uri="{FF2B5EF4-FFF2-40B4-BE49-F238E27FC236}">
                <a16:creationId xmlns:a16="http://schemas.microsoft.com/office/drawing/2014/main" id="{2CF63D84-A57C-7502-DB8A-88756ECDCD3B}"/>
              </a:ext>
            </a:extLst>
          </p:cNvPr>
          <p:cNvSpPr>
            <a:spLocks noGrp="1"/>
          </p:cNvSpPr>
          <p:nvPr>
            <p:ph type="body" idx="1"/>
          </p:nvPr>
        </p:nvSpPr>
        <p:spPr/>
        <p:txBody>
          <a:bodyPr/>
          <a:lstStyle/>
          <a:p>
            <a:r>
              <a:rPr lang="en-US" dirty="0"/>
              <a:t>Analysis</a:t>
            </a:r>
          </a:p>
          <a:p>
            <a:pPr lvl="1"/>
            <a:r>
              <a:rPr lang="en-US" dirty="0"/>
              <a:t>NASGRO predicts failure during cycle # 10511</a:t>
            </a:r>
          </a:p>
          <a:p>
            <a:pPr lvl="1"/>
            <a:r>
              <a:rPr lang="en-US" dirty="0"/>
              <a:t>Valve service life is at 10000 cycles</a:t>
            </a:r>
          </a:p>
          <a:p>
            <a:pPr lvl="2"/>
            <a:r>
              <a:rPr lang="en-US" dirty="0"/>
              <a:t>This does not consider operating environment, which may negatively impact service life</a:t>
            </a:r>
          </a:p>
          <a:p>
            <a:pPr lvl="2"/>
            <a:r>
              <a:rPr lang="en-US" dirty="0"/>
              <a:t>This does not consider bigger flaw sizes caused in manufacturing/install/handling</a:t>
            </a:r>
          </a:p>
          <a:p>
            <a:pPr lvl="1"/>
            <a:r>
              <a:rPr lang="en-US" dirty="0"/>
              <a:t>FOS considerations</a:t>
            </a:r>
          </a:p>
          <a:p>
            <a:pPr lvl="2"/>
            <a:r>
              <a:rPr lang="en-US" dirty="0"/>
              <a:t>FOS should envelop human error and operating environment</a:t>
            </a:r>
          </a:p>
          <a:p>
            <a:pPr lvl="2"/>
            <a:r>
              <a:rPr lang="en-US" dirty="0"/>
              <a:t>4x life usually recommended for part cycle life</a:t>
            </a:r>
          </a:p>
          <a:p>
            <a:pPr lvl="1"/>
            <a:r>
              <a:rPr lang="en-US" dirty="0"/>
              <a:t>Adjusted valve service life</a:t>
            </a:r>
          </a:p>
          <a:p>
            <a:pPr lvl="2"/>
            <a:r>
              <a:rPr lang="en-US" dirty="0"/>
              <a:t>10000/4 = 2500</a:t>
            </a:r>
          </a:p>
          <a:p>
            <a:pPr lvl="2"/>
            <a:r>
              <a:rPr lang="en-US" dirty="0"/>
              <a:t>Adjusted service life recommendation = 2500 cycles</a:t>
            </a:r>
          </a:p>
        </p:txBody>
      </p:sp>
      <p:pic>
        <p:nvPicPr>
          <p:cNvPr id="6" name="Picture 5">
            <a:extLst>
              <a:ext uri="{FF2B5EF4-FFF2-40B4-BE49-F238E27FC236}">
                <a16:creationId xmlns:a16="http://schemas.microsoft.com/office/drawing/2014/main" id="{9E891A74-B90D-2E65-D5A7-B7581C17027E}"/>
              </a:ext>
            </a:extLst>
          </p:cNvPr>
          <p:cNvPicPr>
            <a:picLocks noChangeAspect="1"/>
          </p:cNvPicPr>
          <p:nvPr/>
        </p:nvPicPr>
        <p:blipFill>
          <a:blip r:embed="rId2"/>
          <a:stretch>
            <a:fillRect/>
          </a:stretch>
        </p:blipFill>
        <p:spPr>
          <a:xfrm>
            <a:off x="7150152" y="883527"/>
            <a:ext cx="3693773" cy="2768819"/>
          </a:xfrm>
          <a:prstGeom prst="rect">
            <a:avLst/>
          </a:prstGeom>
        </p:spPr>
      </p:pic>
    </p:spTree>
    <p:extLst>
      <p:ext uri="{BB962C8B-B14F-4D97-AF65-F5344CB8AC3E}">
        <p14:creationId xmlns:p14="http://schemas.microsoft.com/office/powerpoint/2010/main" val="487006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603BE-8CC4-8E09-A6C6-05715A021ABE}"/>
              </a:ext>
            </a:extLst>
          </p:cNvPr>
          <p:cNvSpPr>
            <a:spLocks noGrp="1"/>
          </p:cNvSpPr>
          <p:nvPr>
            <p:ph type="title"/>
          </p:nvPr>
        </p:nvSpPr>
        <p:spPr/>
        <p:txBody>
          <a:bodyPr/>
          <a:lstStyle/>
          <a:p>
            <a:r>
              <a:rPr lang="en-US"/>
              <a:t>Question 5</a:t>
            </a:r>
          </a:p>
        </p:txBody>
      </p:sp>
      <p:sp>
        <p:nvSpPr>
          <p:cNvPr id="3" name="Text Placeholder 2">
            <a:extLst>
              <a:ext uri="{FF2B5EF4-FFF2-40B4-BE49-F238E27FC236}">
                <a16:creationId xmlns:a16="http://schemas.microsoft.com/office/drawing/2014/main" id="{15110EBB-CBE4-9EB3-F469-F7DF3FC21BF4}"/>
              </a:ext>
            </a:extLst>
          </p:cNvPr>
          <p:cNvSpPr>
            <a:spLocks noGrp="1"/>
          </p:cNvSpPr>
          <p:nvPr>
            <p:ph type="body" idx="1"/>
          </p:nvPr>
        </p:nvSpPr>
        <p:spPr/>
        <p:txBody>
          <a:bodyPr>
            <a:normAutofit lnSpcReduction="10000"/>
          </a:bodyPr>
          <a:lstStyle/>
          <a:p>
            <a:r>
              <a:rPr lang="en-US" sz="1200"/>
              <a:t>Setup</a:t>
            </a:r>
          </a:p>
          <a:p>
            <a:pPr lvl="1"/>
            <a:r>
              <a:rPr lang="en-US" sz="1050"/>
              <a:t>TC16 geometry</a:t>
            </a:r>
          </a:p>
          <a:p>
            <a:pPr lvl="1"/>
            <a:r>
              <a:rPr lang="en-US" sz="1050"/>
              <a:t>Material = Al 7075-T6[12AB1]</a:t>
            </a:r>
          </a:p>
          <a:p>
            <a:pPr lvl="1"/>
            <a:r>
              <a:rPr lang="en-US" sz="1050"/>
              <a:t>Airplane skin</a:t>
            </a:r>
          </a:p>
          <a:p>
            <a:pPr lvl="2"/>
            <a:r>
              <a:rPr lang="en-US" sz="1050"/>
              <a:t>Flying at 40000 ft, cabin pressurized to 7000 ft</a:t>
            </a:r>
          </a:p>
          <a:p>
            <a:pPr lvl="3"/>
            <a:r>
              <a:rPr lang="en-US" sz="900"/>
              <a:t>P = 11.34 – 2.72 = 8.62 psi</a:t>
            </a:r>
          </a:p>
          <a:p>
            <a:pPr lvl="3"/>
            <a:r>
              <a:rPr lang="en-US" sz="900"/>
              <a:t>S</a:t>
            </a:r>
            <a:r>
              <a:rPr lang="en-US" sz="900" baseline="-25000"/>
              <a:t>0  </a:t>
            </a:r>
            <a:r>
              <a:rPr lang="en-US" sz="900"/>
              <a:t>= PR/t = (8.62*75)/0.1 = 6.47 </a:t>
            </a:r>
            <a:r>
              <a:rPr lang="en-US" sz="900" err="1"/>
              <a:t>ksi</a:t>
            </a:r>
            <a:endParaRPr lang="en-US" sz="900"/>
          </a:p>
          <a:p>
            <a:pPr lvl="2"/>
            <a:r>
              <a:rPr lang="en-US" sz="1050"/>
              <a:t>1-bay stiffened</a:t>
            </a:r>
          </a:p>
          <a:p>
            <a:pPr lvl="2"/>
            <a:r>
              <a:rPr lang="en-US" sz="1050"/>
              <a:t>Radius = 75 in</a:t>
            </a:r>
          </a:p>
          <a:p>
            <a:pPr lvl="2"/>
            <a:r>
              <a:rPr lang="en-US" sz="1050"/>
              <a:t>Thickness = 0.15 in</a:t>
            </a:r>
          </a:p>
          <a:p>
            <a:pPr lvl="3"/>
            <a:r>
              <a:rPr lang="en-US" sz="783"/>
              <a:t>Adjusted to 0.1 in</a:t>
            </a:r>
          </a:p>
          <a:p>
            <a:pPr lvl="2"/>
            <a:r>
              <a:rPr lang="en-US" sz="1050"/>
              <a:t>Stiffener spacing = 24 in</a:t>
            </a:r>
          </a:p>
          <a:p>
            <a:pPr lvl="2"/>
            <a:r>
              <a:rPr lang="en-US" sz="1050"/>
              <a:t>Rivet spacing ratio = 2/24 = 0.0833</a:t>
            </a:r>
          </a:p>
          <a:p>
            <a:pPr lvl="2"/>
            <a:r>
              <a:rPr lang="en-US" sz="1050"/>
              <a:t>Dampening ratio = 0</a:t>
            </a:r>
          </a:p>
          <a:p>
            <a:pPr lvl="2"/>
            <a:r>
              <a:rPr lang="en-US" sz="1050"/>
              <a:t>Biaxial load ratio = 0.5</a:t>
            </a:r>
          </a:p>
          <a:p>
            <a:r>
              <a:rPr lang="en-US" sz="1200"/>
              <a:t>Requirement</a:t>
            </a:r>
          </a:p>
          <a:p>
            <a:pPr lvl="1"/>
            <a:r>
              <a:rPr lang="en-US" sz="1050"/>
              <a:t>3000 takeoff and landing = 3000 cycles</a:t>
            </a:r>
          </a:p>
          <a:p>
            <a:r>
              <a:rPr lang="en-US" sz="1200"/>
              <a:t>Assumptions</a:t>
            </a:r>
          </a:p>
          <a:p>
            <a:pPr lvl="1"/>
            <a:r>
              <a:rPr lang="en-US" sz="1050"/>
              <a:t>Stiffener is made of Al 7075-T6 as well</a:t>
            </a:r>
          </a:p>
          <a:p>
            <a:pPr lvl="2"/>
            <a:r>
              <a:rPr lang="en-US" sz="1050"/>
              <a:t>Elastic modulus = 10400 </a:t>
            </a:r>
            <a:r>
              <a:rPr lang="en-US" sz="1050" err="1"/>
              <a:t>ksi</a:t>
            </a:r>
            <a:endParaRPr lang="en-US" sz="1100"/>
          </a:p>
          <a:p>
            <a:r>
              <a:rPr lang="en-US" sz="1200"/>
              <a:t>Units</a:t>
            </a:r>
          </a:p>
          <a:p>
            <a:pPr lvl="1"/>
            <a:r>
              <a:rPr lang="en-US" sz="1100"/>
              <a:t>NASGRO material library uses the following</a:t>
            </a:r>
          </a:p>
          <a:p>
            <a:pPr lvl="2"/>
            <a:r>
              <a:rPr lang="en-US" sz="1050" err="1"/>
              <a:t>Ksi</a:t>
            </a:r>
            <a:r>
              <a:rPr lang="en-US" sz="1050"/>
              <a:t> for pressure</a:t>
            </a:r>
          </a:p>
          <a:p>
            <a:pPr lvl="2"/>
            <a:r>
              <a:rPr lang="en-US" sz="1050"/>
              <a:t>In for length</a:t>
            </a:r>
          </a:p>
          <a:p>
            <a:r>
              <a:rPr lang="en-US" sz="1450"/>
              <a:t>Adjustments</a:t>
            </a:r>
          </a:p>
          <a:p>
            <a:pPr lvl="1"/>
            <a:r>
              <a:rPr lang="en-US" sz="1183"/>
              <a:t>NASGRO warns of inaccuracy if thickness above 0.1 in</a:t>
            </a:r>
          </a:p>
          <a:p>
            <a:pPr lvl="1"/>
            <a:r>
              <a:rPr lang="en-US" sz="1183"/>
              <a:t>Thinner wall experiences worse fatigue, should envelop original dimensions</a:t>
            </a:r>
          </a:p>
        </p:txBody>
      </p:sp>
      <p:pic>
        <p:nvPicPr>
          <p:cNvPr id="8" name="Picture 7">
            <a:extLst>
              <a:ext uri="{FF2B5EF4-FFF2-40B4-BE49-F238E27FC236}">
                <a16:creationId xmlns:a16="http://schemas.microsoft.com/office/drawing/2014/main" id="{9A51DF7A-AD0C-3AAC-94FE-659398C5C2F4}"/>
              </a:ext>
            </a:extLst>
          </p:cNvPr>
          <p:cNvPicPr>
            <a:picLocks noChangeAspect="1"/>
          </p:cNvPicPr>
          <p:nvPr/>
        </p:nvPicPr>
        <p:blipFill>
          <a:blip r:embed="rId2"/>
          <a:stretch>
            <a:fillRect/>
          </a:stretch>
        </p:blipFill>
        <p:spPr>
          <a:xfrm>
            <a:off x="6512704" y="883527"/>
            <a:ext cx="4693300" cy="3665180"/>
          </a:xfrm>
          <a:prstGeom prst="rect">
            <a:avLst/>
          </a:prstGeom>
        </p:spPr>
      </p:pic>
      <p:pic>
        <p:nvPicPr>
          <p:cNvPr id="10" name="Picture 9">
            <a:extLst>
              <a:ext uri="{FF2B5EF4-FFF2-40B4-BE49-F238E27FC236}">
                <a16:creationId xmlns:a16="http://schemas.microsoft.com/office/drawing/2014/main" id="{99C45005-1461-F0BC-8CC7-FF6603A0FEAA}"/>
              </a:ext>
            </a:extLst>
          </p:cNvPr>
          <p:cNvPicPr>
            <a:picLocks noChangeAspect="1"/>
          </p:cNvPicPr>
          <p:nvPr/>
        </p:nvPicPr>
        <p:blipFill>
          <a:blip r:embed="rId3"/>
          <a:stretch>
            <a:fillRect/>
          </a:stretch>
        </p:blipFill>
        <p:spPr>
          <a:xfrm>
            <a:off x="7054114" y="4710485"/>
            <a:ext cx="3610479" cy="1524213"/>
          </a:xfrm>
          <a:prstGeom prst="rect">
            <a:avLst/>
          </a:prstGeom>
        </p:spPr>
      </p:pic>
    </p:spTree>
    <p:extLst>
      <p:ext uri="{BB962C8B-B14F-4D97-AF65-F5344CB8AC3E}">
        <p14:creationId xmlns:p14="http://schemas.microsoft.com/office/powerpoint/2010/main" val="2322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5EE44-B340-0564-504E-D126ABA2423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CE1F034-4527-D436-7EF5-784CC3851FFC}"/>
              </a:ext>
            </a:extLst>
          </p:cNvPr>
          <p:cNvSpPr txBox="1"/>
          <p:nvPr/>
        </p:nvSpPr>
        <p:spPr>
          <a:xfrm>
            <a:off x="1148282" y="319142"/>
            <a:ext cx="11506954" cy="307777"/>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Question 2</a:t>
            </a:r>
          </a:p>
        </p:txBody>
      </p:sp>
      <p:sp>
        <p:nvSpPr>
          <p:cNvPr id="5" name="TextBox 4">
            <a:extLst>
              <a:ext uri="{FF2B5EF4-FFF2-40B4-BE49-F238E27FC236}">
                <a16:creationId xmlns:a16="http://schemas.microsoft.com/office/drawing/2014/main" id="{279C1A4D-2638-1D9D-2896-CAC8D94A28E2}"/>
              </a:ext>
            </a:extLst>
          </p:cNvPr>
          <p:cNvSpPr txBox="1"/>
          <p:nvPr/>
        </p:nvSpPr>
        <p:spPr>
          <a:xfrm>
            <a:off x="641545" y="2042732"/>
            <a:ext cx="3064152" cy="24622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Input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 = 2”; D = 4”</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 = 0.1”</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K</a:t>
            </a:r>
            <a:r>
              <a:rPr lang="en-US" baseline="-25000" dirty="0">
                <a:latin typeface="Arial" panose="020B0604020202020204" pitchFamily="34" charset="0"/>
                <a:cs typeface="Arial" panose="020B0604020202020204" pitchFamily="34" charset="0"/>
              </a:rPr>
              <a:t>IC</a:t>
            </a:r>
            <a:r>
              <a:rPr lang="en-US" dirty="0">
                <a:latin typeface="Arial" panose="020B0604020202020204" pitchFamily="34" charset="0"/>
                <a:cs typeface="Arial" panose="020B0604020202020204" pitchFamily="34" charset="0"/>
              </a:rPr>
              <a:t> = 22000 (Al 2024-T3)</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FS = 1.4</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K</a:t>
            </a:r>
            <a:r>
              <a:rPr lang="en-US" baseline="-25000" dirty="0">
                <a:latin typeface="Arial" panose="020B0604020202020204" pitchFamily="34" charset="0"/>
                <a:cs typeface="Arial" panose="020B0604020202020204" pitchFamily="34" charset="0"/>
              </a:rPr>
              <a:t>IC</a:t>
            </a:r>
            <a:r>
              <a:rPr lang="en-US" dirty="0">
                <a:latin typeface="Arial" panose="020B0604020202020204" pitchFamily="34" charset="0"/>
                <a:cs typeface="Arial" panose="020B0604020202020204" pitchFamily="34" charset="0"/>
              </a:rPr>
              <a:t> = 22000/1.4 = 15714</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 = 5500 psi</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σ</a:t>
            </a:r>
            <a:r>
              <a:rPr lang="en-US" baseline="-25000" dirty="0">
                <a:latin typeface="Arial" panose="020B0604020202020204" pitchFamily="34" charset="0"/>
                <a:cs typeface="Arial" panose="020B0604020202020204" pitchFamily="34" charset="0"/>
              </a:rPr>
              <a:t>hoop</a:t>
            </a:r>
            <a:r>
              <a:rPr lang="en-US" dirty="0">
                <a:latin typeface="Arial" panose="020B0604020202020204" pitchFamily="34" charset="0"/>
                <a:cs typeface="Arial" panose="020B0604020202020204" pitchFamily="34" charset="0"/>
              </a:rPr>
              <a:t> = PR/t = 110,000 psi</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Results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Crack = 2c = </a:t>
            </a:r>
            <a:r>
              <a:rPr lang="en-US" b="1" u="sng" dirty="0">
                <a:latin typeface="Arial" panose="020B0604020202020204" pitchFamily="34" charset="0"/>
                <a:cs typeface="Arial" panose="020B0604020202020204" pitchFamily="34" charset="0"/>
              </a:rPr>
              <a:t>0.0133”</a:t>
            </a:r>
          </a:p>
        </p:txBody>
      </p:sp>
      <p:pic>
        <p:nvPicPr>
          <p:cNvPr id="9" name="Picture 8">
            <a:extLst>
              <a:ext uri="{FF2B5EF4-FFF2-40B4-BE49-F238E27FC236}">
                <a16:creationId xmlns:a16="http://schemas.microsoft.com/office/drawing/2014/main" id="{7AF963F6-D5E8-E1B8-F8A7-B1581770A0F3}"/>
              </a:ext>
            </a:extLst>
          </p:cNvPr>
          <p:cNvPicPr>
            <a:picLocks noChangeAspect="1"/>
          </p:cNvPicPr>
          <p:nvPr/>
        </p:nvPicPr>
        <p:blipFill>
          <a:blip r:embed="rId2"/>
          <a:stretch>
            <a:fillRect/>
          </a:stretch>
        </p:blipFill>
        <p:spPr>
          <a:xfrm>
            <a:off x="4300312" y="2026888"/>
            <a:ext cx="1922436" cy="3300011"/>
          </a:xfrm>
          <a:prstGeom prst="rect">
            <a:avLst/>
          </a:prstGeom>
        </p:spPr>
      </p:pic>
      <p:pic>
        <p:nvPicPr>
          <p:cNvPr id="11" name="Picture 10">
            <a:extLst>
              <a:ext uri="{FF2B5EF4-FFF2-40B4-BE49-F238E27FC236}">
                <a16:creationId xmlns:a16="http://schemas.microsoft.com/office/drawing/2014/main" id="{F686F35E-B0AE-090D-C515-EBA669880B51}"/>
              </a:ext>
            </a:extLst>
          </p:cNvPr>
          <p:cNvPicPr>
            <a:picLocks noChangeAspect="1"/>
          </p:cNvPicPr>
          <p:nvPr/>
        </p:nvPicPr>
        <p:blipFill>
          <a:blip r:embed="rId3"/>
          <a:stretch>
            <a:fillRect/>
          </a:stretch>
        </p:blipFill>
        <p:spPr>
          <a:xfrm>
            <a:off x="7015288" y="1050202"/>
            <a:ext cx="4483949" cy="5253384"/>
          </a:xfrm>
          <a:prstGeom prst="rect">
            <a:avLst/>
          </a:prstGeom>
        </p:spPr>
      </p:pic>
    </p:spTree>
    <p:extLst>
      <p:ext uri="{BB962C8B-B14F-4D97-AF65-F5344CB8AC3E}">
        <p14:creationId xmlns:p14="http://schemas.microsoft.com/office/powerpoint/2010/main" val="2064834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31A35-F9E6-08E0-A929-7CE601B7A2B0}"/>
              </a:ext>
            </a:extLst>
          </p:cNvPr>
          <p:cNvSpPr>
            <a:spLocks noGrp="1"/>
          </p:cNvSpPr>
          <p:nvPr>
            <p:ph type="title"/>
          </p:nvPr>
        </p:nvSpPr>
        <p:spPr/>
        <p:txBody>
          <a:bodyPr/>
          <a:lstStyle/>
          <a:p>
            <a:r>
              <a:rPr lang="en-US"/>
              <a:t>Question 5</a:t>
            </a:r>
          </a:p>
        </p:txBody>
      </p:sp>
      <p:sp>
        <p:nvSpPr>
          <p:cNvPr id="3" name="Text Placeholder 2">
            <a:extLst>
              <a:ext uri="{FF2B5EF4-FFF2-40B4-BE49-F238E27FC236}">
                <a16:creationId xmlns:a16="http://schemas.microsoft.com/office/drawing/2014/main" id="{09F94F99-9763-F6A0-24F3-60E990A402C3}"/>
              </a:ext>
            </a:extLst>
          </p:cNvPr>
          <p:cNvSpPr>
            <a:spLocks noGrp="1"/>
          </p:cNvSpPr>
          <p:nvPr>
            <p:ph type="body" idx="1"/>
          </p:nvPr>
        </p:nvSpPr>
        <p:spPr/>
        <p:txBody>
          <a:bodyPr/>
          <a:lstStyle/>
          <a:p>
            <a:r>
              <a:rPr lang="en-US" sz="1800"/>
              <a:t>Analysis</a:t>
            </a:r>
          </a:p>
          <a:p>
            <a:pPr lvl="1"/>
            <a:r>
              <a:rPr lang="en-US" sz="1400"/>
              <a:t>3000 cycles threw error that target life is too low</a:t>
            </a:r>
          </a:p>
          <a:p>
            <a:pPr lvl="1"/>
            <a:r>
              <a:rPr lang="en-US" sz="1400"/>
              <a:t>Setting more realistic target</a:t>
            </a:r>
          </a:p>
          <a:p>
            <a:pPr lvl="2"/>
            <a:r>
              <a:rPr lang="en-US" sz="1400"/>
              <a:t>Using southwest as example</a:t>
            </a:r>
          </a:p>
          <a:p>
            <a:pPr lvl="2"/>
            <a:r>
              <a:rPr lang="en-US" sz="1400"/>
              <a:t>Assume 3 flights/day, operating 300 days a year on average</a:t>
            </a:r>
          </a:p>
          <a:p>
            <a:pPr lvl="2"/>
            <a:r>
              <a:rPr lang="en-US" sz="1400"/>
              <a:t>Quick search of airliner service life = 30 years</a:t>
            </a:r>
          </a:p>
          <a:p>
            <a:pPr lvl="2"/>
            <a:r>
              <a:rPr lang="en-US" sz="1400"/>
              <a:t>3 flights = 3 cycles</a:t>
            </a:r>
          </a:p>
          <a:p>
            <a:pPr lvl="3"/>
            <a:r>
              <a:rPr lang="en-US" sz="1100"/>
              <a:t>3*300 = 900 cycle/year</a:t>
            </a:r>
          </a:p>
          <a:p>
            <a:pPr lvl="3"/>
            <a:r>
              <a:rPr lang="en-US" sz="1100"/>
              <a:t>900*30 = 27000 cycle/lifetime</a:t>
            </a:r>
          </a:p>
          <a:p>
            <a:pPr lvl="1"/>
            <a:r>
              <a:rPr lang="en-US" sz="1400"/>
              <a:t>27000 cycle results</a:t>
            </a:r>
          </a:p>
          <a:p>
            <a:pPr lvl="2"/>
            <a:r>
              <a:rPr lang="en-US" sz="1400"/>
              <a:t>C = 3.5687 in</a:t>
            </a:r>
          </a:p>
          <a:p>
            <a:pPr lvl="3"/>
            <a:r>
              <a:rPr lang="en-US" sz="1100"/>
              <a:t>Round to 3.56 in</a:t>
            </a:r>
          </a:p>
          <a:p>
            <a:pPr lvl="2"/>
            <a:r>
              <a:rPr lang="en-US" sz="1400"/>
              <a:t>Geometry shows that total crack length is 2c</a:t>
            </a:r>
          </a:p>
          <a:p>
            <a:pPr lvl="3"/>
            <a:r>
              <a:rPr lang="en-US" sz="1100"/>
              <a:t>2*3.56 = 7.12 in</a:t>
            </a:r>
          </a:p>
          <a:p>
            <a:r>
              <a:rPr lang="en-US" sz="1800"/>
              <a:t>Conclusion</a:t>
            </a:r>
          </a:p>
          <a:p>
            <a:pPr lvl="1"/>
            <a:r>
              <a:rPr lang="en-US" sz="1400"/>
              <a:t>3000 takeoff/landing cycle is way too little considering modern airliners</a:t>
            </a:r>
          </a:p>
          <a:p>
            <a:pPr lvl="1"/>
            <a:r>
              <a:rPr lang="en-US" sz="1400"/>
              <a:t>Using quick estimate using Southwest, critical flaw size for the expected flight cycles (27000 cycles) for of an airliner is 7.12 in</a:t>
            </a:r>
          </a:p>
          <a:p>
            <a:pPr lvl="2"/>
            <a:r>
              <a:rPr lang="en-US" sz="1050"/>
              <a:t>This is a conservative estimate due to reduction of thickness to avoid NASGRO inaccuracies</a:t>
            </a:r>
          </a:p>
          <a:p>
            <a:pPr lvl="2"/>
            <a:r>
              <a:rPr lang="en-US" sz="1050"/>
              <a:t>With crack that big, fatigue fracture should not be the dominant failure mode for the skin </a:t>
            </a:r>
          </a:p>
          <a:p>
            <a:pPr lvl="1"/>
            <a:endParaRPr lang="en-US"/>
          </a:p>
          <a:p>
            <a:pPr marL="2057349" lvl="3" indent="0">
              <a:buNone/>
            </a:pPr>
            <a:endParaRPr lang="en-US"/>
          </a:p>
          <a:p>
            <a:pPr lvl="1"/>
            <a:endParaRPr lang="en-US"/>
          </a:p>
          <a:p>
            <a:pPr lvl="1"/>
            <a:endParaRPr lang="en-US"/>
          </a:p>
        </p:txBody>
      </p:sp>
      <p:pic>
        <p:nvPicPr>
          <p:cNvPr id="6" name="Picture 5">
            <a:extLst>
              <a:ext uri="{FF2B5EF4-FFF2-40B4-BE49-F238E27FC236}">
                <a16:creationId xmlns:a16="http://schemas.microsoft.com/office/drawing/2014/main" id="{B95B7391-A76F-3BAD-B5A5-0E8EC053F73B}"/>
              </a:ext>
            </a:extLst>
          </p:cNvPr>
          <p:cNvPicPr>
            <a:picLocks noChangeAspect="1"/>
          </p:cNvPicPr>
          <p:nvPr/>
        </p:nvPicPr>
        <p:blipFill>
          <a:blip r:embed="rId2"/>
          <a:stretch>
            <a:fillRect/>
          </a:stretch>
        </p:blipFill>
        <p:spPr>
          <a:xfrm>
            <a:off x="6514211" y="883527"/>
            <a:ext cx="5410955" cy="1209844"/>
          </a:xfrm>
          <a:prstGeom prst="rect">
            <a:avLst/>
          </a:prstGeom>
        </p:spPr>
      </p:pic>
      <p:sp>
        <p:nvSpPr>
          <p:cNvPr id="7" name="TextBox 6">
            <a:extLst>
              <a:ext uri="{FF2B5EF4-FFF2-40B4-BE49-F238E27FC236}">
                <a16:creationId xmlns:a16="http://schemas.microsoft.com/office/drawing/2014/main" id="{16FC44CB-7B93-2B77-82DF-93A8F1BCE94F}"/>
              </a:ext>
            </a:extLst>
          </p:cNvPr>
          <p:cNvSpPr txBox="1"/>
          <p:nvPr/>
        </p:nvSpPr>
        <p:spPr>
          <a:xfrm>
            <a:off x="6566497" y="2166330"/>
            <a:ext cx="5358669" cy="307777"/>
          </a:xfrm>
          <a:prstGeom prst="rect">
            <a:avLst/>
          </a:prstGeom>
          <a:noFill/>
        </p:spPr>
        <p:txBody>
          <a:bodyPr wrap="square" rtlCol="0">
            <a:spAutoFit/>
          </a:bodyPr>
          <a:lstStyle/>
          <a:p>
            <a:pPr algn="ctr"/>
            <a:r>
              <a:rPr lang="en-US"/>
              <a:t>3000 cycle result</a:t>
            </a:r>
          </a:p>
        </p:txBody>
      </p:sp>
      <p:pic>
        <p:nvPicPr>
          <p:cNvPr id="9" name="Picture 8">
            <a:extLst>
              <a:ext uri="{FF2B5EF4-FFF2-40B4-BE49-F238E27FC236}">
                <a16:creationId xmlns:a16="http://schemas.microsoft.com/office/drawing/2014/main" id="{CBCA3F56-6AF3-369B-7239-0445D9410071}"/>
              </a:ext>
            </a:extLst>
          </p:cNvPr>
          <p:cNvPicPr>
            <a:picLocks noChangeAspect="1"/>
          </p:cNvPicPr>
          <p:nvPr/>
        </p:nvPicPr>
        <p:blipFill>
          <a:blip r:embed="rId3"/>
          <a:stretch>
            <a:fillRect/>
          </a:stretch>
        </p:blipFill>
        <p:spPr>
          <a:xfrm>
            <a:off x="6621327" y="2547066"/>
            <a:ext cx="5249008" cy="1724266"/>
          </a:xfrm>
          <a:prstGeom prst="rect">
            <a:avLst/>
          </a:prstGeom>
        </p:spPr>
      </p:pic>
      <p:sp>
        <p:nvSpPr>
          <p:cNvPr id="10" name="TextBox 9">
            <a:extLst>
              <a:ext uri="{FF2B5EF4-FFF2-40B4-BE49-F238E27FC236}">
                <a16:creationId xmlns:a16="http://schemas.microsoft.com/office/drawing/2014/main" id="{BCD8C1C5-751F-37F9-EEA4-56F8AF92791D}"/>
              </a:ext>
            </a:extLst>
          </p:cNvPr>
          <p:cNvSpPr txBox="1"/>
          <p:nvPr/>
        </p:nvSpPr>
        <p:spPr>
          <a:xfrm>
            <a:off x="6540353" y="4271332"/>
            <a:ext cx="5358669" cy="307777"/>
          </a:xfrm>
          <a:prstGeom prst="rect">
            <a:avLst/>
          </a:prstGeom>
          <a:noFill/>
        </p:spPr>
        <p:txBody>
          <a:bodyPr wrap="square" rtlCol="0">
            <a:spAutoFit/>
          </a:bodyPr>
          <a:lstStyle/>
          <a:p>
            <a:pPr algn="ctr"/>
            <a:r>
              <a:rPr lang="en-US"/>
              <a:t>27000 cycle result</a:t>
            </a:r>
          </a:p>
        </p:txBody>
      </p:sp>
    </p:spTree>
    <p:extLst>
      <p:ext uri="{BB962C8B-B14F-4D97-AF65-F5344CB8AC3E}">
        <p14:creationId xmlns:p14="http://schemas.microsoft.com/office/powerpoint/2010/main" val="200860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EF7CC-C3C3-C272-68A7-88B2B3D4D571}"/>
              </a:ext>
            </a:extLst>
          </p:cNvPr>
          <p:cNvSpPr>
            <a:spLocks noGrp="1"/>
          </p:cNvSpPr>
          <p:nvPr>
            <p:ph type="title"/>
          </p:nvPr>
        </p:nvSpPr>
        <p:spPr/>
        <p:txBody>
          <a:bodyPr/>
          <a:lstStyle/>
          <a:p>
            <a:r>
              <a:rPr lang="en-US"/>
              <a:t>Question 6</a:t>
            </a:r>
          </a:p>
        </p:txBody>
      </p:sp>
      <p:sp>
        <p:nvSpPr>
          <p:cNvPr id="3" name="Text Placeholder 2">
            <a:extLst>
              <a:ext uri="{FF2B5EF4-FFF2-40B4-BE49-F238E27FC236}">
                <a16:creationId xmlns:a16="http://schemas.microsoft.com/office/drawing/2014/main" id="{9A68F352-68DD-CC22-F836-0237374AF443}"/>
              </a:ext>
            </a:extLst>
          </p:cNvPr>
          <p:cNvSpPr>
            <a:spLocks noGrp="1"/>
          </p:cNvSpPr>
          <p:nvPr>
            <p:ph type="body" idx="1"/>
          </p:nvPr>
        </p:nvSpPr>
        <p:spPr/>
        <p:txBody>
          <a:bodyPr>
            <a:normAutofit/>
          </a:bodyPr>
          <a:lstStyle/>
          <a:p>
            <a:r>
              <a:rPr lang="en-US"/>
              <a:t>Setup</a:t>
            </a:r>
          </a:p>
          <a:p>
            <a:pPr lvl="1"/>
            <a:r>
              <a:rPr lang="en-US"/>
              <a:t>Assume bond will fail before the metal</a:t>
            </a:r>
          </a:p>
          <a:p>
            <a:pPr lvl="1"/>
            <a:r>
              <a:rPr lang="en-US"/>
              <a:t>We can control bond overlap length and wall thickness</a:t>
            </a:r>
          </a:p>
          <a:p>
            <a:pPr lvl="2"/>
            <a:r>
              <a:rPr lang="en-US"/>
              <a:t>Wall thickness drives bond thickness</a:t>
            </a:r>
          </a:p>
          <a:p>
            <a:pPr lvl="2"/>
            <a:r>
              <a:rPr lang="en-US"/>
              <a:t>Bond thickness = 0.3</a:t>
            </a:r>
          </a:p>
          <a:p>
            <a:pPr lvl="2"/>
            <a:r>
              <a:rPr lang="en-US"/>
              <a:t>Length = overlap length</a:t>
            </a:r>
          </a:p>
          <a:p>
            <a:pPr lvl="2"/>
            <a:r>
              <a:rPr lang="en-US"/>
              <a:t>Thickness= bond thickness</a:t>
            </a:r>
          </a:p>
          <a:p>
            <a:r>
              <a:rPr lang="en-US"/>
              <a:t>Requirement</a:t>
            </a:r>
          </a:p>
          <a:p>
            <a:pPr lvl="1"/>
            <a:r>
              <a:rPr lang="en-US"/>
              <a:t>System must hold 400 psi internal pressure</a:t>
            </a:r>
          </a:p>
          <a:p>
            <a:pPr lvl="1"/>
            <a:r>
              <a:rPr lang="en-US"/>
              <a:t>Fatigue not considered for problem</a:t>
            </a:r>
          </a:p>
          <a:p>
            <a:r>
              <a:rPr lang="en-US"/>
              <a:t>Assumptions</a:t>
            </a:r>
          </a:p>
          <a:p>
            <a:pPr lvl="1"/>
            <a:r>
              <a:rPr lang="en-US"/>
              <a:t>Assume radius given is midpoint radius</a:t>
            </a:r>
          </a:p>
          <a:p>
            <a:pPr lvl="1"/>
            <a:r>
              <a:rPr lang="en-US"/>
              <a:t>Bond material property taken from diagram</a:t>
            </a:r>
          </a:p>
          <a:p>
            <a:pPr lvl="2"/>
            <a:r>
              <a:rPr lang="en-US"/>
              <a:t>E = 300 </a:t>
            </a:r>
            <a:r>
              <a:rPr lang="en-US" err="1"/>
              <a:t>ksi</a:t>
            </a:r>
            <a:endParaRPr lang="en-US"/>
          </a:p>
          <a:p>
            <a:pPr lvl="2"/>
            <a:r>
              <a:rPr lang="en-US"/>
              <a:t>V = 0.4</a:t>
            </a:r>
          </a:p>
          <a:p>
            <a:pPr lvl="1"/>
            <a:endParaRPr lang="en-US"/>
          </a:p>
        </p:txBody>
      </p:sp>
      <p:pic>
        <p:nvPicPr>
          <p:cNvPr id="5" name="Picture 4" descr="A diagram of a problem statement&#10;&#10;Description automatically generated">
            <a:extLst>
              <a:ext uri="{FF2B5EF4-FFF2-40B4-BE49-F238E27FC236}">
                <a16:creationId xmlns:a16="http://schemas.microsoft.com/office/drawing/2014/main" id="{5839B89B-50CF-B6A4-CF00-0B0A7217AC83}"/>
              </a:ext>
            </a:extLst>
          </p:cNvPr>
          <p:cNvPicPr>
            <a:picLocks noChangeAspect="1"/>
          </p:cNvPicPr>
          <p:nvPr/>
        </p:nvPicPr>
        <p:blipFill>
          <a:blip r:embed="rId2"/>
          <a:stretch>
            <a:fillRect/>
          </a:stretch>
        </p:blipFill>
        <p:spPr>
          <a:xfrm>
            <a:off x="7170167" y="1172150"/>
            <a:ext cx="3886574" cy="2773885"/>
          </a:xfrm>
          <a:prstGeom prst="rect">
            <a:avLst/>
          </a:prstGeom>
        </p:spPr>
      </p:pic>
    </p:spTree>
    <p:extLst>
      <p:ext uri="{BB962C8B-B14F-4D97-AF65-F5344CB8AC3E}">
        <p14:creationId xmlns:p14="http://schemas.microsoft.com/office/powerpoint/2010/main" val="1217329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DA3E-B70A-423D-EDEA-CE68846F4056}"/>
              </a:ext>
            </a:extLst>
          </p:cNvPr>
          <p:cNvSpPr>
            <a:spLocks noGrp="1"/>
          </p:cNvSpPr>
          <p:nvPr>
            <p:ph type="title"/>
          </p:nvPr>
        </p:nvSpPr>
        <p:spPr/>
        <p:txBody>
          <a:bodyPr/>
          <a:lstStyle/>
          <a:p>
            <a:r>
              <a:rPr lang="en-US"/>
              <a:t>Question 6</a:t>
            </a:r>
          </a:p>
        </p:txBody>
      </p:sp>
      <p:sp>
        <p:nvSpPr>
          <p:cNvPr id="3" name="Text Placeholder 2">
            <a:extLst>
              <a:ext uri="{FF2B5EF4-FFF2-40B4-BE49-F238E27FC236}">
                <a16:creationId xmlns:a16="http://schemas.microsoft.com/office/drawing/2014/main" id="{A569625C-1803-7A14-04F2-008A5ED41032}"/>
              </a:ext>
            </a:extLst>
          </p:cNvPr>
          <p:cNvSpPr>
            <a:spLocks noGrp="1"/>
          </p:cNvSpPr>
          <p:nvPr>
            <p:ph type="body" idx="1"/>
          </p:nvPr>
        </p:nvSpPr>
        <p:spPr/>
        <p:txBody>
          <a:bodyPr/>
          <a:lstStyle/>
          <a:p>
            <a:r>
              <a:rPr lang="en-US"/>
              <a:t>Analysis</a:t>
            </a:r>
          </a:p>
          <a:p>
            <a:pPr lvl="1"/>
            <a:r>
              <a:rPr lang="en-US"/>
              <a:t>Debonding can be characterized as a crack on the bond ring</a:t>
            </a:r>
          </a:p>
          <a:p>
            <a:pPr lvl="2"/>
            <a:r>
              <a:rPr lang="en-US"/>
              <a:t>Crack is axial, on the edge of the cylinder</a:t>
            </a:r>
          </a:p>
          <a:p>
            <a:pPr lvl="1"/>
            <a:r>
              <a:rPr lang="en-US"/>
              <a:t>Question to ask is, at how much debonding does the bond fail?</a:t>
            </a:r>
          </a:p>
          <a:p>
            <a:pPr lvl="2"/>
            <a:r>
              <a:rPr lang="en-US"/>
              <a:t>This length should represent minimum overlap required, assuming perfect bond</a:t>
            </a:r>
          </a:p>
          <a:p>
            <a:pPr lvl="1"/>
            <a:r>
              <a:rPr lang="en-US"/>
              <a:t>Load on the bond can the characterized into the following</a:t>
            </a:r>
          </a:p>
          <a:p>
            <a:pPr lvl="2"/>
            <a:r>
              <a:rPr lang="en-US"/>
              <a:t>Hoop stress experienced by the bond</a:t>
            </a:r>
          </a:p>
          <a:p>
            <a:pPr lvl="2"/>
            <a:r>
              <a:rPr lang="en-US"/>
              <a:t>Shear experienced due to different hoop stresses between inner and outer cylinders</a:t>
            </a:r>
          </a:p>
          <a:p>
            <a:pPr lvl="1"/>
            <a:r>
              <a:rPr lang="en-US"/>
              <a:t>Peeling stress and axial stress not considered</a:t>
            </a:r>
          </a:p>
          <a:p>
            <a:pPr lvl="1"/>
            <a:endParaRPr lang="en-US"/>
          </a:p>
          <a:p>
            <a:pPr lvl="2"/>
            <a:endParaRPr lang="en-US"/>
          </a:p>
        </p:txBody>
      </p:sp>
      <p:sp>
        <p:nvSpPr>
          <p:cNvPr id="4" name="Text Placeholder 3">
            <a:extLst>
              <a:ext uri="{FF2B5EF4-FFF2-40B4-BE49-F238E27FC236}">
                <a16:creationId xmlns:a16="http://schemas.microsoft.com/office/drawing/2014/main" id="{20125F15-2184-1052-8FE4-27B00A90397A}"/>
              </a:ext>
            </a:extLst>
          </p:cNvPr>
          <p:cNvSpPr>
            <a:spLocks noGrp="1"/>
          </p:cNvSpPr>
          <p:nvPr>
            <p:ph type="body" idx="2"/>
          </p:nvPr>
        </p:nvSpPr>
        <p:spPr/>
        <p:txBody>
          <a:bodyPr/>
          <a:lstStyle/>
          <a:p>
            <a:r>
              <a:rPr lang="en-US" dirty="0"/>
              <a:t>Test #1</a:t>
            </a:r>
          </a:p>
          <a:p>
            <a:pPr lvl="1"/>
            <a:r>
              <a:rPr lang="en-US" dirty="0"/>
              <a:t>Debonding characterized as surface crack</a:t>
            </a:r>
          </a:p>
          <a:p>
            <a:pPr lvl="1"/>
            <a:r>
              <a:rPr lang="en-US" dirty="0"/>
              <a:t>Based on Al 7075-T6 yield strength, we set cylinder thickness to 0.022 in</a:t>
            </a:r>
          </a:p>
          <a:p>
            <a:pPr lvl="1"/>
            <a:r>
              <a:rPr lang="en-US" dirty="0"/>
              <a:t>Bond thickness = 0.3-0.022 = 0.278 in</a:t>
            </a:r>
          </a:p>
          <a:p>
            <a:pPr lvl="1"/>
            <a:r>
              <a:rPr lang="en-US" dirty="0"/>
              <a:t>Bond outer diameter = 4-(0.5*0.022) = 3.989 in</a:t>
            </a:r>
          </a:p>
          <a:p>
            <a:pPr lvl="1"/>
            <a:r>
              <a:rPr lang="en-US" dirty="0"/>
              <a:t>Bond hoop stress = (400*3.85)/0.278 = 5540 psi</a:t>
            </a:r>
          </a:p>
          <a:p>
            <a:pPr lvl="1"/>
            <a:r>
              <a:rPr lang="en-US" dirty="0"/>
              <a:t>Inner cylinder hoop stress = (400*3.7)/0.022 = 67273 psi</a:t>
            </a:r>
          </a:p>
          <a:p>
            <a:pPr lvl="1"/>
            <a:r>
              <a:rPr lang="en-US" dirty="0"/>
              <a:t>Outer cylinder hoop stress = (400*4)/0.022 = 72728 psi</a:t>
            </a:r>
          </a:p>
          <a:p>
            <a:pPr lvl="1"/>
            <a:r>
              <a:rPr lang="en-US" dirty="0"/>
              <a:t>Shear caused by cylinders = 5455 psi</a:t>
            </a:r>
          </a:p>
          <a:p>
            <a:pPr lvl="1"/>
            <a:r>
              <a:rPr lang="en-US" dirty="0"/>
              <a:t>Fracture toughness = K = sqrt(GE)</a:t>
            </a:r>
          </a:p>
          <a:p>
            <a:pPr lvl="2"/>
            <a:r>
              <a:rPr lang="en-US" dirty="0"/>
              <a:t>Sqrt(2*300e3) = 774.59 psi-in</a:t>
            </a:r>
            <a:r>
              <a:rPr lang="en-US" baseline="30000" dirty="0"/>
              <a:t>1/2</a:t>
            </a:r>
          </a:p>
          <a:p>
            <a:pPr lvl="1"/>
            <a:r>
              <a:rPr lang="en-US" dirty="0"/>
              <a:t>a/c set to maximum allowed (1.2)</a:t>
            </a:r>
          </a:p>
          <a:p>
            <a:pPr lvl="2"/>
            <a:r>
              <a:rPr lang="en-US" dirty="0"/>
              <a:t>Deeper crack has higher stress concentration, which will drive catastrophic failure faster</a:t>
            </a:r>
          </a:p>
          <a:p>
            <a:pPr lvl="2"/>
            <a:r>
              <a:rPr lang="en-US" dirty="0"/>
              <a:t>Gives me shortest critical flaw size</a:t>
            </a:r>
          </a:p>
          <a:p>
            <a:pPr lvl="1"/>
            <a:r>
              <a:rPr lang="en-US" dirty="0"/>
              <a:t>Default units for NASGRO is Kips, in</a:t>
            </a:r>
          </a:p>
          <a:p>
            <a:pPr lvl="2"/>
            <a:endParaRPr lang="en-US" dirty="0"/>
          </a:p>
          <a:p>
            <a:pPr lvl="2"/>
            <a:endParaRPr lang="en-US" dirty="0"/>
          </a:p>
        </p:txBody>
      </p:sp>
      <p:pic>
        <p:nvPicPr>
          <p:cNvPr id="6" name="Picture 5">
            <a:extLst>
              <a:ext uri="{FF2B5EF4-FFF2-40B4-BE49-F238E27FC236}">
                <a16:creationId xmlns:a16="http://schemas.microsoft.com/office/drawing/2014/main" id="{FFDD4CA2-9A9E-EC4F-5321-5BE9760E62C2}"/>
              </a:ext>
            </a:extLst>
          </p:cNvPr>
          <p:cNvPicPr>
            <a:picLocks noChangeAspect="1"/>
          </p:cNvPicPr>
          <p:nvPr/>
        </p:nvPicPr>
        <p:blipFill>
          <a:blip r:embed="rId2"/>
          <a:stretch>
            <a:fillRect/>
          </a:stretch>
        </p:blipFill>
        <p:spPr>
          <a:xfrm>
            <a:off x="2718988" y="4664053"/>
            <a:ext cx="1834602" cy="1782321"/>
          </a:xfrm>
          <a:prstGeom prst="rect">
            <a:avLst/>
          </a:prstGeom>
        </p:spPr>
      </p:pic>
    </p:spTree>
    <p:extLst>
      <p:ext uri="{BB962C8B-B14F-4D97-AF65-F5344CB8AC3E}">
        <p14:creationId xmlns:p14="http://schemas.microsoft.com/office/powerpoint/2010/main" val="2894956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750D-424F-6892-169D-FBCEF2CF651F}"/>
              </a:ext>
            </a:extLst>
          </p:cNvPr>
          <p:cNvSpPr>
            <a:spLocks noGrp="1"/>
          </p:cNvSpPr>
          <p:nvPr>
            <p:ph type="title"/>
          </p:nvPr>
        </p:nvSpPr>
        <p:spPr/>
        <p:txBody>
          <a:bodyPr/>
          <a:lstStyle/>
          <a:p>
            <a:r>
              <a:rPr lang="en-US"/>
              <a:t>Question 6</a:t>
            </a:r>
          </a:p>
        </p:txBody>
      </p:sp>
      <p:sp>
        <p:nvSpPr>
          <p:cNvPr id="3" name="Text Placeholder 2">
            <a:extLst>
              <a:ext uri="{FF2B5EF4-FFF2-40B4-BE49-F238E27FC236}">
                <a16:creationId xmlns:a16="http://schemas.microsoft.com/office/drawing/2014/main" id="{6DCC13CA-6767-C183-31AC-EBA3EA2CFA33}"/>
              </a:ext>
            </a:extLst>
          </p:cNvPr>
          <p:cNvSpPr>
            <a:spLocks noGrp="1"/>
          </p:cNvSpPr>
          <p:nvPr>
            <p:ph type="body" idx="1"/>
          </p:nvPr>
        </p:nvSpPr>
        <p:spPr/>
        <p:txBody>
          <a:bodyPr>
            <a:normAutofit/>
          </a:bodyPr>
          <a:lstStyle/>
          <a:p>
            <a:r>
              <a:rPr lang="en-US" sz="1600"/>
              <a:t>Test #1</a:t>
            </a:r>
          </a:p>
          <a:p>
            <a:pPr lvl="1"/>
            <a:r>
              <a:rPr lang="en-US" sz="1200"/>
              <a:t>Using SC04 to map bond geometry, external flaw</a:t>
            </a:r>
          </a:p>
          <a:p>
            <a:pPr lvl="1"/>
            <a:r>
              <a:rPr lang="en-US" sz="1200"/>
              <a:t>Based on geometry, we can take the axial length of the critical crack size to be 2c = 2*5.294e-3 = 0.01 in</a:t>
            </a:r>
          </a:p>
          <a:p>
            <a:pPr lvl="1"/>
            <a:r>
              <a:rPr lang="en-US" sz="1200"/>
              <a:t>Current understanding is that this would be the minimum overlap required to avoid failure</a:t>
            </a:r>
          </a:p>
          <a:p>
            <a:pPr lvl="1"/>
            <a:r>
              <a:rPr lang="en-US" sz="1200"/>
              <a:t>Decreasing thickness of bond decreases bond’s ability to withstand fracture</a:t>
            </a:r>
          </a:p>
          <a:p>
            <a:pPr lvl="2"/>
            <a:r>
              <a:rPr lang="en-US" sz="1200"/>
              <a:t>Careful balance required for Aluminum thickness</a:t>
            </a:r>
          </a:p>
          <a:p>
            <a:r>
              <a:rPr lang="en-US" sz="1600"/>
              <a:t>Test Result Considerations</a:t>
            </a:r>
          </a:p>
          <a:p>
            <a:pPr lvl="1"/>
            <a:r>
              <a:rPr lang="en-US" sz="1200"/>
              <a:t>What critical flaw size do we say that the flaw is undetectable?</a:t>
            </a:r>
          </a:p>
          <a:p>
            <a:pPr lvl="2"/>
            <a:r>
              <a:rPr lang="en-US" sz="1200"/>
              <a:t>Crack is on the edge of bond, hidden inside outer cylinder</a:t>
            </a:r>
          </a:p>
          <a:p>
            <a:pPr lvl="2"/>
            <a:r>
              <a:rPr lang="en-US" sz="1200"/>
              <a:t>Most realistic NDE approach is RT or ultrasound</a:t>
            </a:r>
          </a:p>
          <a:p>
            <a:pPr lvl="2"/>
            <a:r>
              <a:rPr lang="en-US" sz="1200"/>
              <a:t>Assuming we can have the same fidelity for ultrasound as the standard NDE level as shown in NASA-STD-5009</a:t>
            </a:r>
          </a:p>
          <a:p>
            <a:pPr lvl="3"/>
            <a:r>
              <a:rPr lang="en-US" sz="666"/>
              <a:t>a = 0.030 in</a:t>
            </a:r>
          </a:p>
          <a:p>
            <a:pPr lvl="3"/>
            <a:r>
              <a:rPr lang="en-US" sz="933"/>
              <a:t>a/c = 0.2</a:t>
            </a:r>
          </a:p>
          <a:p>
            <a:pPr marL="2437765" lvl="3" indent="-380365"/>
            <a:r>
              <a:rPr lang="en-US" sz="933"/>
              <a:t>Use these as minimum detectable flaw size</a:t>
            </a:r>
          </a:p>
          <a:p>
            <a:pPr marL="1828165" lvl="2" indent="-397510">
              <a:buSzPts val="900"/>
            </a:pPr>
            <a:r>
              <a:rPr lang="en-US" sz="1200"/>
              <a:t>I assumed that the standard would hold for our case due to how thin the cylinders are, and with proper test setup can achieve the same fidelity as the standard written in early 2000s</a:t>
            </a:r>
            <a:endParaRPr lang="en-US" sz="1150"/>
          </a:p>
          <a:p>
            <a:pPr lvl="1"/>
            <a:r>
              <a:rPr lang="en-US" sz="1333"/>
              <a:t>Different approach is needed</a:t>
            </a:r>
          </a:p>
          <a:p>
            <a:pPr lvl="2"/>
            <a:r>
              <a:rPr lang="en-US" sz="1200"/>
              <a:t>Try modeling bond as a plate with surface crack or through crack</a:t>
            </a:r>
          </a:p>
          <a:p>
            <a:pPr lvl="2"/>
            <a:r>
              <a:rPr lang="en-US" sz="1200"/>
              <a:t>Plate can then be set with a width to specify the overlap length</a:t>
            </a:r>
          </a:p>
          <a:p>
            <a:pPr lvl="2"/>
            <a:r>
              <a:rPr lang="en-US" sz="1200"/>
              <a:t>Modelled using SC02 and TC12 for each cases</a:t>
            </a:r>
          </a:p>
          <a:p>
            <a:pPr marL="2057349" lvl="3" indent="0">
              <a:buNone/>
            </a:pPr>
            <a:endParaRPr lang="en-US" sz="933"/>
          </a:p>
          <a:p>
            <a:pPr lvl="2"/>
            <a:endParaRPr lang="en-US" sz="1200"/>
          </a:p>
          <a:p>
            <a:pPr lvl="2"/>
            <a:endParaRPr lang="en-US" sz="1200"/>
          </a:p>
          <a:p>
            <a:pPr lvl="1"/>
            <a:endParaRPr lang="en-US" sz="1333"/>
          </a:p>
        </p:txBody>
      </p:sp>
      <p:pic>
        <p:nvPicPr>
          <p:cNvPr id="10" name="Picture 9">
            <a:extLst>
              <a:ext uri="{FF2B5EF4-FFF2-40B4-BE49-F238E27FC236}">
                <a16:creationId xmlns:a16="http://schemas.microsoft.com/office/drawing/2014/main" id="{C7A21243-F046-BF72-EC1F-487BB5989252}"/>
              </a:ext>
            </a:extLst>
          </p:cNvPr>
          <p:cNvPicPr>
            <a:picLocks noChangeAspect="1"/>
          </p:cNvPicPr>
          <p:nvPr/>
        </p:nvPicPr>
        <p:blipFill>
          <a:blip r:embed="rId2"/>
          <a:stretch>
            <a:fillRect/>
          </a:stretch>
        </p:blipFill>
        <p:spPr>
          <a:xfrm>
            <a:off x="7419332" y="883527"/>
            <a:ext cx="3074790" cy="3060707"/>
          </a:xfrm>
          <a:prstGeom prst="rect">
            <a:avLst/>
          </a:prstGeom>
        </p:spPr>
      </p:pic>
      <p:pic>
        <p:nvPicPr>
          <p:cNvPr id="12" name="Picture 11">
            <a:extLst>
              <a:ext uri="{FF2B5EF4-FFF2-40B4-BE49-F238E27FC236}">
                <a16:creationId xmlns:a16="http://schemas.microsoft.com/office/drawing/2014/main" id="{2DA47638-D231-671E-2B5D-4819A57B466C}"/>
              </a:ext>
            </a:extLst>
          </p:cNvPr>
          <p:cNvPicPr>
            <a:picLocks noChangeAspect="1"/>
          </p:cNvPicPr>
          <p:nvPr/>
        </p:nvPicPr>
        <p:blipFill>
          <a:blip r:embed="rId3"/>
          <a:stretch>
            <a:fillRect/>
          </a:stretch>
        </p:blipFill>
        <p:spPr>
          <a:xfrm>
            <a:off x="7032902" y="3944234"/>
            <a:ext cx="4024991" cy="2216247"/>
          </a:xfrm>
          <a:prstGeom prst="rect">
            <a:avLst/>
          </a:prstGeom>
        </p:spPr>
      </p:pic>
    </p:spTree>
    <p:extLst>
      <p:ext uri="{BB962C8B-B14F-4D97-AF65-F5344CB8AC3E}">
        <p14:creationId xmlns:p14="http://schemas.microsoft.com/office/powerpoint/2010/main" val="2190646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96CF-A209-58A0-803A-5F2F14CCFC64}"/>
              </a:ext>
            </a:extLst>
          </p:cNvPr>
          <p:cNvSpPr>
            <a:spLocks noGrp="1"/>
          </p:cNvSpPr>
          <p:nvPr>
            <p:ph type="title"/>
          </p:nvPr>
        </p:nvSpPr>
        <p:spPr/>
        <p:txBody>
          <a:bodyPr/>
          <a:lstStyle/>
          <a:p>
            <a:r>
              <a:rPr lang="en-US"/>
              <a:t>Question 6</a:t>
            </a:r>
          </a:p>
        </p:txBody>
      </p:sp>
      <p:sp>
        <p:nvSpPr>
          <p:cNvPr id="3" name="Text Placeholder 2">
            <a:extLst>
              <a:ext uri="{FF2B5EF4-FFF2-40B4-BE49-F238E27FC236}">
                <a16:creationId xmlns:a16="http://schemas.microsoft.com/office/drawing/2014/main" id="{B5001D02-CEBE-E57E-02D2-70FF2B87F842}"/>
              </a:ext>
            </a:extLst>
          </p:cNvPr>
          <p:cNvSpPr>
            <a:spLocks noGrp="1"/>
          </p:cNvSpPr>
          <p:nvPr>
            <p:ph type="body" idx="1"/>
          </p:nvPr>
        </p:nvSpPr>
        <p:spPr/>
        <p:txBody>
          <a:bodyPr/>
          <a:lstStyle/>
          <a:p>
            <a:r>
              <a:rPr lang="en-US"/>
              <a:t>Test #2</a:t>
            </a:r>
          </a:p>
          <a:p>
            <a:pPr lvl="1"/>
            <a:r>
              <a:rPr lang="en-US"/>
              <a:t>Using SC02 for critical flaw size</a:t>
            </a:r>
          </a:p>
          <a:p>
            <a:pPr lvl="1"/>
            <a:r>
              <a:rPr lang="en-US"/>
              <a:t>Al thickness = 0.03 in</a:t>
            </a:r>
          </a:p>
          <a:p>
            <a:pPr lvl="2"/>
            <a:r>
              <a:rPr lang="en-US"/>
              <a:t>Slight increase to ensure both cylinders stay in elastic region with some margin</a:t>
            </a:r>
          </a:p>
          <a:p>
            <a:pPr lvl="1"/>
            <a:r>
              <a:rPr lang="en-US"/>
              <a:t>Bond thickness = 0.27 in</a:t>
            </a:r>
          </a:p>
          <a:p>
            <a:pPr lvl="1"/>
            <a:r>
              <a:rPr lang="en-US"/>
              <a:t>a/c = 0.2; keep with NASA STD being referenced</a:t>
            </a:r>
          </a:p>
          <a:p>
            <a:pPr lvl="1"/>
            <a:r>
              <a:rPr lang="en-US"/>
              <a:t>Width: overlap length, variable we change to see what happens</a:t>
            </a:r>
          </a:p>
          <a:p>
            <a:pPr lvl="1"/>
            <a:r>
              <a:rPr lang="en-US"/>
              <a:t>See image to shear modelling</a:t>
            </a:r>
          </a:p>
          <a:p>
            <a:pPr lvl="2"/>
            <a:r>
              <a:rPr lang="en-US"/>
              <a:t>S0 represents hoop stress on the bond</a:t>
            </a:r>
          </a:p>
          <a:p>
            <a:pPr lvl="2"/>
            <a:r>
              <a:rPr lang="en-US"/>
              <a:t>S1 represents shear stress caused by cylinders</a:t>
            </a:r>
          </a:p>
          <a:p>
            <a:pPr lvl="1"/>
            <a:r>
              <a:rPr lang="en-US"/>
              <a:t>Bond hoop stress = (400*3.85)/0.27 = 5704 psi</a:t>
            </a:r>
          </a:p>
          <a:p>
            <a:pPr lvl="1"/>
            <a:r>
              <a:rPr lang="en-US"/>
              <a:t>Inner cylinder hoop stress = (400*3.7)/0.03 = 49334 psi</a:t>
            </a:r>
          </a:p>
          <a:p>
            <a:pPr lvl="1"/>
            <a:r>
              <a:rPr lang="en-US"/>
              <a:t>Outer cylinder hoop stress = (400*4)/0.03 = 53334 psi</a:t>
            </a:r>
          </a:p>
          <a:p>
            <a:pPr lvl="1"/>
            <a:r>
              <a:rPr lang="en-US"/>
              <a:t>Shear caused by cylinders = 4000 psi</a:t>
            </a:r>
          </a:p>
          <a:p>
            <a:pPr lvl="1"/>
            <a:r>
              <a:rPr lang="en-US"/>
              <a:t>Fracture toughness = K = sqrt(GE)</a:t>
            </a:r>
          </a:p>
          <a:p>
            <a:pPr lvl="2"/>
            <a:r>
              <a:rPr lang="en-US"/>
              <a:t>Sqrt(2*300e3) = 774.59 psi-in</a:t>
            </a:r>
            <a:r>
              <a:rPr lang="en-US" baseline="30000"/>
              <a:t>1/2</a:t>
            </a:r>
          </a:p>
          <a:p>
            <a:pPr lvl="1"/>
            <a:endParaRPr lang="en-US"/>
          </a:p>
          <a:p>
            <a:pPr lvl="1"/>
            <a:endParaRPr lang="en-US"/>
          </a:p>
          <a:p>
            <a:pPr lvl="1"/>
            <a:endParaRPr lang="en-US"/>
          </a:p>
        </p:txBody>
      </p:sp>
      <p:pic>
        <p:nvPicPr>
          <p:cNvPr id="8" name="Picture 7">
            <a:extLst>
              <a:ext uri="{FF2B5EF4-FFF2-40B4-BE49-F238E27FC236}">
                <a16:creationId xmlns:a16="http://schemas.microsoft.com/office/drawing/2014/main" id="{356DD1EE-42BF-DED2-58FE-B35034575982}"/>
              </a:ext>
            </a:extLst>
          </p:cNvPr>
          <p:cNvPicPr>
            <a:picLocks noChangeAspect="1"/>
          </p:cNvPicPr>
          <p:nvPr/>
        </p:nvPicPr>
        <p:blipFill>
          <a:blip r:embed="rId2"/>
          <a:stretch>
            <a:fillRect/>
          </a:stretch>
        </p:blipFill>
        <p:spPr>
          <a:xfrm>
            <a:off x="6806736" y="1362393"/>
            <a:ext cx="4267812" cy="3977879"/>
          </a:xfrm>
          <a:prstGeom prst="rect">
            <a:avLst/>
          </a:prstGeom>
        </p:spPr>
      </p:pic>
    </p:spTree>
    <p:extLst>
      <p:ext uri="{BB962C8B-B14F-4D97-AF65-F5344CB8AC3E}">
        <p14:creationId xmlns:p14="http://schemas.microsoft.com/office/powerpoint/2010/main" val="1245559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F734-B583-E171-EE88-D1E43A5C6197}"/>
              </a:ext>
            </a:extLst>
          </p:cNvPr>
          <p:cNvSpPr>
            <a:spLocks noGrp="1"/>
          </p:cNvSpPr>
          <p:nvPr>
            <p:ph type="title"/>
          </p:nvPr>
        </p:nvSpPr>
        <p:spPr/>
        <p:txBody>
          <a:bodyPr/>
          <a:lstStyle/>
          <a:p>
            <a:r>
              <a:rPr lang="en-US"/>
              <a:t>Question 6</a:t>
            </a:r>
          </a:p>
        </p:txBody>
      </p:sp>
      <p:sp>
        <p:nvSpPr>
          <p:cNvPr id="3" name="Text Placeholder 2">
            <a:extLst>
              <a:ext uri="{FF2B5EF4-FFF2-40B4-BE49-F238E27FC236}">
                <a16:creationId xmlns:a16="http://schemas.microsoft.com/office/drawing/2014/main" id="{ABC8BC3B-7249-2148-2214-E9FF6652586B}"/>
              </a:ext>
            </a:extLst>
          </p:cNvPr>
          <p:cNvSpPr>
            <a:spLocks noGrp="1"/>
          </p:cNvSpPr>
          <p:nvPr>
            <p:ph type="body" idx="1"/>
          </p:nvPr>
        </p:nvSpPr>
        <p:spPr/>
        <p:txBody>
          <a:bodyPr/>
          <a:lstStyle/>
          <a:p>
            <a:pPr marL="608965" indent="-422910"/>
            <a:r>
              <a:rPr lang="en-US" sz="1850"/>
              <a:t>Test 2 Results</a:t>
            </a:r>
          </a:p>
          <a:p>
            <a:pPr marL="1218565" lvl="1" indent="-405765"/>
            <a:r>
              <a:rPr lang="en-US"/>
              <a:t>We need to find a setup where the critical flaw size is greater than what’s detectable by NASA STD NDE ultrasound</a:t>
            </a:r>
          </a:p>
          <a:p>
            <a:pPr marL="1828165" lvl="2" indent="-397510"/>
            <a:r>
              <a:rPr lang="en-US" sz="1450"/>
              <a:t>a = 0.03 in = 3 e-2 in</a:t>
            </a:r>
          </a:p>
          <a:p>
            <a:pPr marL="1828165" lvl="2" indent="-397510"/>
            <a:r>
              <a:rPr lang="en-US" sz="1450"/>
              <a:t>a/c = 0.2</a:t>
            </a:r>
          </a:p>
          <a:p>
            <a:pPr marL="1218565" lvl="1" indent="-405765"/>
            <a:r>
              <a:rPr lang="en-US"/>
              <a:t>Keeping the a/c the same as the Standard, we approach the minimum detectable flaw size when the width = 0.5 in</a:t>
            </a:r>
          </a:p>
          <a:p>
            <a:pPr marL="1218565" lvl="1" indent="-405765"/>
            <a:r>
              <a:rPr lang="en-US"/>
              <a:t>Alternative modelling using TC12 also shows that critical flaw size stays above detection range</a:t>
            </a:r>
          </a:p>
          <a:p>
            <a:pPr marL="1828165" lvl="2" indent="-397510"/>
            <a:r>
              <a:rPr lang="en-US" sz="1450"/>
              <a:t>Through crack case examined to see if the bond itself would fail instead of delamination</a:t>
            </a:r>
          </a:p>
          <a:p>
            <a:pPr marL="608965" indent="-422910"/>
            <a:r>
              <a:rPr lang="en-US" sz="1850"/>
              <a:t>Aluminum Recommendation</a:t>
            </a:r>
          </a:p>
          <a:p>
            <a:pPr marL="1218565" lvl="1" indent="-405765"/>
            <a:r>
              <a:rPr lang="en-US"/>
              <a:t>Al thickness = 0.03 in</a:t>
            </a:r>
          </a:p>
          <a:p>
            <a:pPr marL="1218565" lvl="1" indent="-405765"/>
            <a:r>
              <a:rPr lang="en-US"/>
              <a:t>Overlap length = 0.5 in</a:t>
            </a:r>
          </a:p>
          <a:p>
            <a:pPr marL="1218565" lvl="1" indent="-405765"/>
            <a:r>
              <a:rPr lang="en-US"/>
              <a:t>Further optimization may be possible, but at current level of analysis is deemed impractical</a:t>
            </a:r>
          </a:p>
          <a:p>
            <a:pPr marL="1218565" lvl="1" indent="-405765"/>
            <a:r>
              <a:rPr lang="en-US"/>
              <a:t>This will be the basis for the Abaqus setup</a:t>
            </a:r>
          </a:p>
        </p:txBody>
      </p:sp>
      <p:pic>
        <p:nvPicPr>
          <p:cNvPr id="6" name="Picture 5">
            <a:extLst>
              <a:ext uri="{FF2B5EF4-FFF2-40B4-BE49-F238E27FC236}">
                <a16:creationId xmlns:a16="http://schemas.microsoft.com/office/drawing/2014/main" id="{0B9B4E49-29BC-E5BE-52BE-A9B28A0CA013}"/>
              </a:ext>
            </a:extLst>
          </p:cNvPr>
          <p:cNvPicPr>
            <a:picLocks noChangeAspect="1"/>
          </p:cNvPicPr>
          <p:nvPr/>
        </p:nvPicPr>
        <p:blipFill>
          <a:blip r:embed="rId2"/>
          <a:stretch>
            <a:fillRect/>
          </a:stretch>
        </p:blipFill>
        <p:spPr>
          <a:xfrm>
            <a:off x="7280425" y="883527"/>
            <a:ext cx="2483404" cy="2278727"/>
          </a:xfrm>
          <a:prstGeom prst="rect">
            <a:avLst/>
          </a:prstGeom>
        </p:spPr>
      </p:pic>
      <p:pic>
        <p:nvPicPr>
          <p:cNvPr id="8" name="Picture 7">
            <a:extLst>
              <a:ext uri="{FF2B5EF4-FFF2-40B4-BE49-F238E27FC236}">
                <a16:creationId xmlns:a16="http://schemas.microsoft.com/office/drawing/2014/main" id="{D7288F97-D052-0F21-AF95-D9DFDD4016F8}"/>
              </a:ext>
            </a:extLst>
          </p:cNvPr>
          <p:cNvPicPr>
            <a:picLocks noChangeAspect="1"/>
          </p:cNvPicPr>
          <p:nvPr/>
        </p:nvPicPr>
        <p:blipFill>
          <a:blip r:embed="rId3"/>
          <a:stretch>
            <a:fillRect/>
          </a:stretch>
        </p:blipFill>
        <p:spPr>
          <a:xfrm>
            <a:off x="7412203" y="3716968"/>
            <a:ext cx="2351626" cy="2306315"/>
          </a:xfrm>
          <a:prstGeom prst="rect">
            <a:avLst/>
          </a:prstGeom>
        </p:spPr>
      </p:pic>
      <p:sp>
        <p:nvSpPr>
          <p:cNvPr id="9" name="TextBox 8">
            <a:extLst>
              <a:ext uri="{FF2B5EF4-FFF2-40B4-BE49-F238E27FC236}">
                <a16:creationId xmlns:a16="http://schemas.microsoft.com/office/drawing/2014/main" id="{DCB3DBD0-67C7-27F4-BA2B-29D2863312FF}"/>
              </a:ext>
            </a:extLst>
          </p:cNvPr>
          <p:cNvSpPr txBox="1"/>
          <p:nvPr/>
        </p:nvSpPr>
        <p:spPr>
          <a:xfrm>
            <a:off x="7505444" y="3313933"/>
            <a:ext cx="2258385" cy="307777"/>
          </a:xfrm>
          <a:prstGeom prst="rect">
            <a:avLst/>
          </a:prstGeom>
          <a:noFill/>
        </p:spPr>
        <p:txBody>
          <a:bodyPr wrap="square" rtlCol="0">
            <a:spAutoFit/>
          </a:bodyPr>
          <a:lstStyle/>
          <a:p>
            <a:pPr algn="ctr"/>
            <a:r>
              <a:rPr lang="en-US"/>
              <a:t>SC02 result (a = 3.15e-2)</a:t>
            </a:r>
          </a:p>
        </p:txBody>
      </p:sp>
      <p:sp>
        <p:nvSpPr>
          <p:cNvPr id="10" name="TextBox 9">
            <a:extLst>
              <a:ext uri="{FF2B5EF4-FFF2-40B4-BE49-F238E27FC236}">
                <a16:creationId xmlns:a16="http://schemas.microsoft.com/office/drawing/2014/main" id="{31347DB5-7BCD-6D21-9620-DE188059FB1B}"/>
              </a:ext>
            </a:extLst>
          </p:cNvPr>
          <p:cNvSpPr txBox="1"/>
          <p:nvPr/>
        </p:nvSpPr>
        <p:spPr>
          <a:xfrm>
            <a:off x="7392934" y="6023283"/>
            <a:ext cx="2258385" cy="307777"/>
          </a:xfrm>
          <a:prstGeom prst="rect">
            <a:avLst/>
          </a:prstGeom>
          <a:noFill/>
        </p:spPr>
        <p:txBody>
          <a:bodyPr wrap="square" rtlCol="0">
            <a:spAutoFit/>
          </a:bodyPr>
          <a:lstStyle/>
          <a:p>
            <a:pPr algn="ctr"/>
            <a:r>
              <a:rPr lang="en-US"/>
              <a:t>TC12 result (c = 3.45e-2)</a:t>
            </a:r>
          </a:p>
        </p:txBody>
      </p:sp>
    </p:spTree>
    <p:extLst>
      <p:ext uri="{BB962C8B-B14F-4D97-AF65-F5344CB8AC3E}">
        <p14:creationId xmlns:p14="http://schemas.microsoft.com/office/powerpoint/2010/main" val="1928170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FACD-4200-F71A-C48E-06FDCD97A53F}"/>
              </a:ext>
            </a:extLst>
          </p:cNvPr>
          <p:cNvSpPr>
            <a:spLocks noGrp="1"/>
          </p:cNvSpPr>
          <p:nvPr>
            <p:ph type="title"/>
          </p:nvPr>
        </p:nvSpPr>
        <p:spPr/>
        <p:txBody>
          <a:bodyPr/>
          <a:lstStyle/>
          <a:p>
            <a:r>
              <a:rPr lang="en-US"/>
              <a:t>Question 6</a:t>
            </a:r>
          </a:p>
        </p:txBody>
      </p:sp>
      <p:sp>
        <p:nvSpPr>
          <p:cNvPr id="3" name="Text Placeholder 2">
            <a:extLst>
              <a:ext uri="{FF2B5EF4-FFF2-40B4-BE49-F238E27FC236}">
                <a16:creationId xmlns:a16="http://schemas.microsoft.com/office/drawing/2014/main" id="{D565FAB5-AFFC-FD8D-47CD-F85F8D7D1AE5}"/>
              </a:ext>
            </a:extLst>
          </p:cNvPr>
          <p:cNvSpPr>
            <a:spLocks noGrp="1"/>
          </p:cNvSpPr>
          <p:nvPr>
            <p:ph type="body" idx="1"/>
          </p:nvPr>
        </p:nvSpPr>
        <p:spPr/>
        <p:txBody>
          <a:bodyPr/>
          <a:lstStyle/>
          <a:p>
            <a:pPr marL="608965" indent="-422910"/>
            <a:r>
              <a:rPr lang="en-US" sz="1850" dirty="0"/>
              <a:t>Abaqus Setup</a:t>
            </a:r>
          </a:p>
          <a:p>
            <a:pPr marL="1218565" lvl="1" indent="-405765">
              <a:buSzPts val="1400"/>
              <a:buFont typeface="Courier New"/>
              <a:buChar char="o"/>
            </a:pPr>
            <a:r>
              <a:rPr lang="en-US" b="1" dirty="0"/>
              <a:t>For the length and height of the model, we use the same one given in the image</a:t>
            </a:r>
          </a:p>
          <a:p>
            <a:pPr marL="1218565" lvl="1" indent="-405765">
              <a:buSzPts val="1400"/>
              <a:buFont typeface="Courier New"/>
              <a:buChar char="o"/>
            </a:pPr>
            <a:r>
              <a:rPr lang="en-US" b="1" dirty="0"/>
              <a:t>Changes</a:t>
            </a:r>
          </a:p>
          <a:p>
            <a:pPr marL="1828165" lvl="2" indent="-397510">
              <a:buSzPts val="1400"/>
              <a:buFont typeface="Wingdings"/>
              <a:buChar char="§"/>
            </a:pPr>
            <a:r>
              <a:rPr lang="en-US" sz="1450" b="1" dirty="0"/>
              <a:t>Given the problem statement calls for a joint, I do not make this into a cylinder</a:t>
            </a:r>
          </a:p>
          <a:p>
            <a:pPr marL="2437765" lvl="3" indent="-380365">
              <a:buSzPts val="1400"/>
              <a:buFont typeface="Arial"/>
              <a:buChar char="•"/>
            </a:pPr>
            <a:r>
              <a:rPr lang="en-US" b="1" dirty="0"/>
              <a:t>Assuming infinite length for the purposes of the FEA</a:t>
            </a:r>
          </a:p>
          <a:p>
            <a:pPr marL="1828180" lvl="2" indent="-380365">
              <a:buSzPts val="1400"/>
            </a:pPr>
            <a:r>
              <a:rPr lang="en-US" b="1" dirty="0"/>
              <a:t>We add a level of conservatism since NASGRO has its limitations</a:t>
            </a:r>
          </a:p>
          <a:p>
            <a:pPr marL="2437765" lvl="3" indent="-380365">
              <a:buSzPts val="1400"/>
            </a:pPr>
            <a:r>
              <a:rPr lang="en-US" b="1" dirty="0"/>
              <a:t>Overlap length double to 1 in</a:t>
            </a:r>
          </a:p>
          <a:p>
            <a:pPr marL="2437765" lvl="3" indent="-380365">
              <a:buSzPts val="1400"/>
            </a:pPr>
            <a:r>
              <a:rPr lang="en-US" b="1" dirty="0"/>
              <a:t>Al thickness increased to 0.1 in</a:t>
            </a:r>
          </a:p>
          <a:p>
            <a:pPr marL="1828180" lvl="2" indent="-380365">
              <a:buSzPts val="1400"/>
            </a:pPr>
            <a:r>
              <a:rPr lang="en-US" b="1" dirty="0"/>
              <a:t>Overlap length and thicknesses will be dimensioned for quick testing of multiple constructions</a:t>
            </a:r>
          </a:p>
          <a:p>
            <a:pPr marL="1828180" lvl="2" indent="-380365">
              <a:buSzPts val="1400"/>
            </a:pPr>
            <a:r>
              <a:rPr lang="en-US" b="1" dirty="0"/>
              <a:t>Recall we defined the given radius as midpoint radius</a:t>
            </a:r>
          </a:p>
          <a:p>
            <a:pPr marL="1218596" lvl="1" indent="-380365">
              <a:buSzPts val="1400"/>
            </a:pPr>
            <a:r>
              <a:rPr lang="en-US" b="1" dirty="0"/>
              <a:t>Units</a:t>
            </a:r>
          </a:p>
          <a:p>
            <a:pPr marL="1828180" lvl="2" indent="-380365">
              <a:buSzPts val="1400"/>
            </a:pPr>
            <a:r>
              <a:rPr lang="en-US" b="1" dirty="0"/>
              <a:t>Length as in</a:t>
            </a:r>
          </a:p>
          <a:p>
            <a:pPr marL="1828180" lvl="2" indent="-380365">
              <a:buSzPts val="1400"/>
            </a:pPr>
            <a:r>
              <a:rPr lang="en-US" b="1" dirty="0"/>
              <a:t>Force as </a:t>
            </a:r>
            <a:r>
              <a:rPr lang="en-US" b="1" dirty="0" err="1"/>
              <a:t>Ibs</a:t>
            </a:r>
            <a:endParaRPr lang="en-US" b="1" dirty="0"/>
          </a:p>
          <a:p>
            <a:pPr marL="1828180" lvl="2" indent="-380365">
              <a:buSzPts val="1400"/>
            </a:pPr>
            <a:endParaRPr lang="en-US" b="1" dirty="0"/>
          </a:p>
          <a:p>
            <a:pPr marL="838231" lvl="1" indent="0">
              <a:buSzPts val="1400"/>
              <a:buNone/>
            </a:pPr>
            <a:endParaRPr lang="en-US" b="1" dirty="0"/>
          </a:p>
          <a:p>
            <a:pPr marL="1828180" lvl="2" indent="-380365">
              <a:buSzPts val="1400"/>
            </a:pPr>
            <a:endParaRPr lang="en-US" b="1" dirty="0"/>
          </a:p>
        </p:txBody>
      </p:sp>
      <p:sp>
        <p:nvSpPr>
          <p:cNvPr id="4" name="Text Placeholder 3">
            <a:extLst>
              <a:ext uri="{FF2B5EF4-FFF2-40B4-BE49-F238E27FC236}">
                <a16:creationId xmlns:a16="http://schemas.microsoft.com/office/drawing/2014/main" id="{3D15F272-D510-125C-155F-9F9E213B9B31}"/>
              </a:ext>
            </a:extLst>
          </p:cNvPr>
          <p:cNvSpPr>
            <a:spLocks noGrp="1"/>
          </p:cNvSpPr>
          <p:nvPr>
            <p:ph type="body" idx="2"/>
          </p:nvPr>
        </p:nvSpPr>
        <p:spPr/>
        <p:txBody>
          <a:bodyPr/>
          <a:lstStyle/>
          <a:p>
            <a:r>
              <a:rPr lang="en-US" dirty="0"/>
              <a:t>Material Properties</a:t>
            </a:r>
          </a:p>
          <a:p>
            <a:pPr lvl="1"/>
            <a:r>
              <a:rPr lang="en-US" dirty="0"/>
              <a:t>Aluminum</a:t>
            </a:r>
          </a:p>
          <a:p>
            <a:pPr lvl="2"/>
            <a:r>
              <a:rPr lang="en-US" dirty="0"/>
              <a:t>E = 10400 </a:t>
            </a:r>
            <a:r>
              <a:rPr lang="en-US" dirty="0" err="1"/>
              <a:t>ksi</a:t>
            </a:r>
            <a:r>
              <a:rPr lang="en-US" dirty="0"/>
              <a:t> = 10400e3 psi</a:t>
            </a:r>
          </a:p>
          <a:p>
            <a:pPr lvl="2"/>
            <a:r>
              <a:rPr lang="en-US" dirty="0"/>
              <a:t>V = 0.33</a:t>
            </a:r>
          </a:p>
          <a:p>
            <a:pPr lvl="1"/>
            <a:r>
              <a:rPr lang="en-US" dirty="0"/>
              <a:t>Bond</a:t>
            </a:r>
          </a:p>
          <a:p>
            <a:pPr lvl="2"/>
            <a:r>
              <a:rPr lang="en-US" dirty="0"/>
              <a:t>E = 300e3 </a:t>
            </a:r>
            <a:r>
              <a:rPr lang="en-US" dirty="0" err="1"/>
              <a:t>ksi</a:t>
            </a:r>
            <a:r>
              <a:rPr lang="en-US" dirty="0"/>
              <a:t> = 300e6 psi</a:t>
            </a:r>
          </a:p>
          <a:p>
            <a:pPr lvl="2"/>
            <a:r>
              <a:rPr lang="en-US" dirty="0"/>
              <a:t>V = 0.4</a:t>
            </a:r>
          </a:p>
          <a:p>
            <a:r>
              <a:rPr lang="en-US" dirty="0"/>
              <a:t>Differences between video and problem </a:t>
            </a:r>
          </a:p>
          <a:p>
            <a:pPr lvl="1"/>
            <a:r>
              <a:rPr lang="en-US" dirty="0"/>
              <a:t>We don’t worry about debonding since we’re just asked to design something to survive 400 psi internal pressure</a:t>
            </a:r>
          </a:p>
          <a:p>
            <a:pPr lvl="1"/>
            <a:endParaRPr lang="en-US" dirty="0"/>
          </a:p>
          <a:p>
            <a:r>
              <a:rPr lang="en-US" dirty="0"/>
              <a:t>Notes regarding building model</a:t>
            </a:r>
          </a:p>
          <a:p>
            <a:pPr lvl="1"/>
            <a:r>
              <a:rPr lang="en-US" dirty="0"/>
              <a:t>Using sketch to partition is much faster and less clunky than datum planes</a:t>
            </a:r>
          </a:p>
        </p:txBody>
      </p:sp>
    </p:spTree>
    <p:extLst>
      <p:ext uri="{BB962C8B-B14F-4D97-AF65-F5344CB8AC3E}">
        <p14:creationId xmlns:p14="http://schemas.microsoft.com/office/powerpoint/2010/main" val="2700758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23099-8518-E1BA-E72F-A414D08FF32C}"/>
              </a:ext>
            </a:extLst>
          </p:cNvPr>
          <p:cNvSpPr>
            <a:spLocks noGrp="1"/>
          </p:cNvSpPr>
          <p:nvPr>
            <p:ph type="title"/>
          </p:nvPr>
        </p:nvSpPr>
        <p:spPr/>
        <p:txBody>
          <a:bodyPr/>
          <a:lstStyle/>
          <a:p>
            <a:r>
              <a:rPr lang="en-US" dirty="0"/>
              <a:t>Question 6</a:t>
            </a:r>
          </a:p>
        </p:txBody>
      </p:sp>
      <p:sp>
        <p:nvSpPr>
          <p:cNvPr id="3" name="Text Placeholder 2">
            <a:extLst>
              <a:ext uri="{FF2B5EF4-FFF2-40B4-BE49-F238E27FC236}">
                <a16:creationId xmlns:a16="http://schemas.microsoft.com/office/drawing/2014/main" id="{DF770AD4-B5F8-7874-51DE-4585A43BEA4F}"/>
              </a:ext>
            </a:extLst>
          </p:cNvPr>
          <p:cNvSpPr>
            <a:spLocks noGrp="1"/>
          </p:cNvSpPr>
          <p:nvPr>
            <p:ph type="body" idx="1"/>
          </p:nvPr>
        </p:nvSpPr>
        <p:spPr/>
        <p:txBody>
          <a:bodyPr/>
          <a:lstStyle/>
          <a:p>
            <a:r>
              <a:rPr lang="en-US" dirty="0"/>
              <a:t>Test #1 results</a:t>
            </a:r>
          </a:p>
          <a:p>
            <a:pPr lvl="1"/>
            <a:r>
              <a:rPr lang="en-US" dirty="0"/>
              <a:t>Stress concentration at the bond edge captured</a:t>
            </a:r>
          </a:p>
          <a:p>
            <a:pPr lvl="1"/>
            <a:r>
              <a:rPr lang="en-US" dirty="0"/>
              <a:t>Without debonding, Abaqus was reporting an ENRPT values of 0 across the board</a:t>
            </a:r>
          </a:p>
          <a:p>
            <a:pPr lvl="1"/>
            <a:r>
              <a:rPr lang="en-US" dirty="0"/>
              <a:t>Added the following </a:t>
            </a:r>
            <a:r>
              <a:rPr lang="en-US" dirty="0" err="1"/>
              <a:t>debond</a:t>
            </a:r>
            <a:r>
              <a:rPr lang="en-US" dirty="0"/>
              <a:t> to capture energy release rate</a:t>
            </a:r>
          </a:p>
          <a:p>
            <a:pPr lvl="2"/>
            <a:r>
              <a:rPr lang="en-US" dirty="0"/>
              <a:t>0.25 in </a:t>
            </a:r>
            <a:r>
              <a:rPr lang="en-US" dirty="0" err="1"/>
              <a:t>debond</a:t>
            </a:r>
            <a:r>
              <a:rPr lang="en-US" dirty="0"/>
              <a:t> from the top and the bottom, respectively</a:t>
            </a:r>
          </a:p>
          <a:p>
            <a:r>
              <a:rPr lang="en-US" dirty="0"/>
              <a:t>Test #1-debond results</a:t>
            </a:r>
          </a:p>
          <a:p>
            <a:pPr lvl="1"/>
            <a:r>
              <a:rPr lang="en-US" dirty="0"/>
              <a:t>ENRRT max detected around the end of the </a:t>
            </a:r>
            <a:r>
              <a:rPr lang="en-US" dirty="0" err="1"/>
              <a:t>debond</a:t>
            </a:r>
            <a:r>
              <a:rPr lang="en-US" dirty="0"/>
              <a:t> as expected</a:t>
            </a:r>
          </a:p>
          <a:p>
            <a:pPr lvl="1"/>
            <a:endParaRPr lang="en-US" dirty="0"/>
          </a:p>
        </p:txBody>
      </p:sp>
      <p:pic>
        <p:nvPicPr>
          <p:cNvPr id="8" name="Picture 7">
            <a:extLst>
              <a:ext uri="{FF2B5EF4-FFF2-40B4-BE49-F238E27FC236}">
                <a16:creationId xmlns:a16="http://schemas.microsoft.com/office/drawing/2014/main" id="{C59DE3EA-49A0-87BF-5ACE-019A12AFCE58}"/>
              </a:ext>
            </a:extLst>
          </p:cNvPr>
          <p:cNvPicPr>
            <a:picLocks noChangeAspect="1"/>
          </p:cNvPicPr>
          <p:nvPr/>
        </p:nvPicPr>
        <p:blipFill>
          <a:blip r:embed="rId2"/>
          <a:stretch>
            <a:fillRect/>
          </a:stretch>
        </p:blipFill>
        <p:spPr>
          <a:xfrm>
            <a:off x="6958769" y="3829890"/>
            <a:ext cx="4207196" cy="2478855"/>
          </a:xfrm>
          <a:prstGeom prst="rect">
            <a:avLst/>
          </a:prstGeom>
        </p:spPr>
      </p:pic>
      <p:pic>
        <p:nvPicPr>
          <p:cNvPr id="10" name="Picture 9" descr="A screenshot of a computer&#10;&#10;AI-generated content may be incorrect.">
            <a:extLst>
              <a:ext uri="{FF2B5EF4-FFF2-40B4-BE49-F238E27FC236}">
                <a16:creationId xmlns:a16="http://schemas.microsoft.com/office/drawing/2014/main" id="{7C2D697C-9B60-916B-57A2-E0126FB91F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769" y="883527"/>
            <a:ext cx="4275863" cy="2714958"/>
          </a:xfrm>
          <a:prstGeom prst="rect">
            <a:avLst/>
          </a:prstGeom>
        </p:spPr>
      </p:pic>
    </p:spTree>
    <p:extLst>
      <p:ext uri="{BB962C8B-B14F-4D97-AF65-F5344CB8AC3E}">
        <p14:creationId xmlns:p14="http://schemas.microsoft.com/office/powerpoint/2010/main" val="1930456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23515-278C-64B7-2142-752660323304}"/>
              </a:ext>
            </a:extLst>
          </p:cNvPr>
          <p:cNvSpPr>
            <a:spLocks noGrp="1"/>
          </p:cNvSpPr>
          <p:nvPr>
            <p:ph type="title"/>
          </p:nvPr>
        </p:nvSpPr>
        <p:spPr/>
        <p:txBody>
          <a:bodyPr/>
          <a:lstStyle/>
          <a:p>
            <a:r>
              <a:rPr lang="en-US" dirty="0"/>
              <a:t>Question 6</a:t>
            </a:r>
          </a:p>
        </p:txBody>
      </p:sp>
      <p:pic>
        <p:nvPicPr>
          <p:cNvPr id="6" name="Picture 5">
            <a:extLst>
              <a:ext uri="{FF2B5EF4-FFF2-40B4-BE49-F238E27FC236}">
                <a16:creationId xmlns:a16="http://schemas.microsoft.com/office/drawing/2014/main" id="{FF04104E-2AAF-0698-82BB-7D9C6DD061F9}"/>
              </a:ext>
            </a:extLst>
          </p:cNvPr>
          <p:cNvPicPr>
            <a:picLocks noChangeAspect="1"/>
          </p:cNvPicPr>
          <p:nvPr/>
        </p:nvPicPr>
        <p:blipFill>
          <a:blip r:embed="rId2"/>
          <a:stretch>
            <a:fillRect/>
          </a:stretch>
        </p:blipFill>
        <p:spPr>
          <a:xfrm>
            <a:off x="7269403" y="1052741"/>
            <a:ext cx="3801587" cy="4879768"/>
          </a:xfrm>
          <a:prstGeom prst="rect">
            <a:avLst/>
          </a:prstGeom>
        </p:spPr>
      </p:pic>
      <p:pic>
        <p:nvPicPr>
          <p:cNvPr id="12" name="Picture 11">
            <a:extLst>
              <a:ext uri="{FF2B5EF4-FFF2-40B4-BE49-F238E27FC236}">
                <a16:creationId xmlns:a16="http://schemas.microsoft.com/office/drawing/2014/main" id="{4CAB993B-268D-CAB6-A8A4-F9CA5BC503C3}"/>
              </a:ext>
            </a:extLst>
          </p:cNvPr>
          <p:cNvPicPr>
            <a:picLocks noChangeAspect="1"/>
          </p:cNvPicPr>
          <p:nvPr/>
        </p:nvPicPr>
        <p:blipFill>
          <a:blip r:embed="rId3"/>
          <a:stretch>
            <a:fillRect/>
          </a:stretch>
        </p:blipFill>
        <p:spPr>
          <a:xfrm>
            <a:off x="1121010" y="1005855"/>
            <a:ext cx="4760306" cy="2614923"/>
          </a:xfrm>
          <a:prstGeom prst="rect">
            <a:avLst/>
          </a:prstGeom>
        </p:spPr>
      </p:pic>
      <p:pic>
        <p:nvPicPr>
          <p:cNvPr id="14" name="Picture 13" descr="A computer screen shot of a white rectangular object&#10;&#10;AI-generated content may be incorrect.">
            <a:extLst>
              <a:ext uri="{FF2B5EF4-FFF2-40B4-BE49-F238E27FC236}">
                <a16:creationId xmlns:a16="http://schemas.microsoft.com/office/drawing/2014/main" id="{4C03FA56-B4DC-1CF0-3DC1-1A01CAC721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010" y="3743106"/>
            <a:ext cx="4760306" cy="2751669"/>
          </a:xfrm>
          <a:prstGeom prst="rect">
            <a:avLst/>
          </a:prstGeom>
        </p:spPr>
      </p:pic>
    </p:spTree>
    <p:extLst>
      <p:ext uri="{BB962C8B-B14F-4D97-AF65-F5344CB8AC3E}">
        <p14:creationId xmlns:p14="http://schemas.microsoft.com/office/powerpoint/2010/main" val="2000704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7A95-389E-3B19-727B-258461A6657F}"/>
              </a:ext>
            </a:extLst>
          </p:cNvPr>
          <p:cNvSpPr>
            <a:spLocks noGrp="1"/>
          </p:cNvSpPr>
          <p:nvPr>
            <p:ph type="title"/>
          </p:nvPr>
        </p:nvSpPr>
        <p:spPr/>
        <p:txBody>
          <a:bodyPr/>
          <a:lstStyle/>
          <a:p>
            <a:r>
              <a:rPr lang="en-US" dirty="0"/>
              <a:t>Question 6</a:t>
            </a:r>
          </a:p>
        </p:txBody>
      </p:sp>
      <p:sp>
        <p:nvSpPr>
          <p:cNvPr id="3" name="Text Placeholder 2">
            <a:extLst>
              <a:ext uri="{FF2B5EF4-FFF2-40B4-BE49-F238E27FC236}">
                <a16:creationId xmlns:a16="http://schemas.microsoft.com/office/drawing/2014/main" id="{AC4A8037-3FEA-8BCA-DA69-186887ABE637}"/>
              </a:ext>
            </a:extLst>
          </p:cNvPr>
          <p:cNvSpPr>
            <a:spLocks noGrp="1"/>
          </p:cNvSpPr>
          <p:nvPr>
            <p:ph type="body" idx="1"/>
          </p:nvPr>
        </p:nvSpPr>
        <p:spPr/>
        <p:txBody>
          <a:bodyPr/>
          <a:lstStyle/>
          <a:p>
            <a:r>
              <a:rPr lang="en-US" dirty="0"/>
              <a:t>Analysis</a:t>
            </a:r>
          </a:p>
          <a:p>
            <a:pPr lvl="1"/>
            <a:r>
              <a:rPr lang="en-US" dirty="0"/>
              <a:t>G1 values for our </a:t>
            </a:r>
            <a:r>
              <a:rPr lang="en-US" dirty="0" err="1"/>
              <a:t>debonded</a:t>
            </a:r>
            <a:r>
              <a:rPr lang="en-US" dirty="0"/>
              <a:t> case are staying well below the bond limits</a:t>
            </a:r>
          </a:p>
          <a:p>
            <a:pPr lvl="2"/>
            <a:r>
              <a:rPr lang="en-US" dirty="0"/>
              <a:t>G1c = 2</a:t>
            </a:r>
          </a:p>
          <a:p>
            <a:pPr lvl="2"/>
            <a:r>
              <a:rPr lang="en-US" dirty="0"/>
              <a:t>As shown in the max value pointed in </a:t>
            </a:r>
            <a:r>
              <a:rPr lang="en-US" dirty="0" err="1"/>
              <a:t>abaqus</a:t>
            </a:r>
            <a:r>
              <a:rPr lang="en-US" dirty="0"/>
              <a:t>, the max G1 noticed is 2.798 e-1 on the outer layer</a:t>
            </a:r>
          </a:p>
          <a:p>
            <a:pPr lvl="1"/>
            <a:r>
              <a:rPr lang="en-US" dirty="0"/>
              <a:t>This shows that our current configuration will work under 400 psi internal pressure, even with internal pressure</a:t>
            </a:r>
          </a:p>
          <a:p>
            <a:r>
              <a:rPr lang="en-US" dirty="0"/>
              <a:t>Additional cases to consider</a:t>
            </a:r>
          </a:p>
          <a:p>
            <a:pPr lvl="1"/>
            <a:r>
              <a:rPr lang="en-US" dirty="0"/>
              <a:t>Original geometry found using NASGRO</a:t>
            </a:r>
          </a:p>
          <a:p>
            <a:pPr lvl="1"/>
            <a:r>
              <a:rPr lang="en-US" dirty="0"/>
              <a:t>Replace material with steel</a:t>
            </a:r>
          </a:p>
        </p:txBody>
      </p:sp>
      <p:sp>
        <p:nvSpPr>
          <p:cNvPr id="4" name="Text Placeholder 3">
            <a:extLst>
              <a:ext uri="{FF2B5EF4-FFF2-40B4-BE49-F238E27FC236}">
                <a16:creationId xmlns:a16="http://schemas.microsoft.com/office/drawing/2014/main" id="{222D4FC0-912A-EE22-57B9-60B2A9DA2473}"/>
              </a:ext>
            </a:extLst>
          </p:cNvPr>
          <p:cNvSpPr>
            <a:spLocks noGrp="1"/>
          </p:cNvSpPr>
          <p:nvPr>
            <p:ph type="body" idx="2"/>
          </p:nvPr>
        </p:nvSpPr>
        <p:spPr/>
        <p:txBody>
          <a:bodyPr/>
          <a:lstStyle/>
          <a:p>
            <a:r>
              <a:rPr lang="en-US" dirty="0"/>
              <a:t>Original Geometry case</a:t>
            </a:r>
          </a:p>
          <a:p>
            <a:pPr lvl="1"/>
            <a:r>
              <a:rPr lang="en-US" dirty="0"/>
              <a:t>Al thickness = 0.03 in</a:t>
            </a:r>
          </a:p>
          <a:p>
            <a:pPr lvl="1"/>
            <a:r>
              <a:rPr lang="en-US" dirty="0"/>
              <a:t>Overlap  = 0.5 in</a:t>
            </a:r>
          </a:p>
          <a:p>
            <a:pPr lvl="1"/>
            <a:r>
              <a:rPr lang="en-US" dirty="0"/>
              <a:t>For </a:t>
            </a:r>
            <a:r>
              <a:rPr lang="en-US" dirty="0" err="1"/>
              <a:t>debond</a:t>
            </a:r>
            <a:r>
              <a:rPr lang="en-US" dirty="0"/>
              <a:t> purposes, take off ¼ of the overlap on top and bottom respectively</a:t>
            </a:r>
          </a:p>
          <a:p>
            <a:r>
              <a:rPr lang="en-US" dirty="0"/>
              <a:t>Steel case</a:t>
            </a:r>
          </a:p>
          <a:p>
            <a:pPr lvl="1"/>
            <a:r>
              <a:rPr lang="en-US" dirty="0"/>
              <a:t>Steel material properties</a:t>
            </a:r>
          </a:p>
          <a:p>
            <a:pPr lvl="2"/>
            <a:r>
              <a:rPr lang="en-US" dirty="0"/>
              <a:t>E = 30 </a:t>
            </a:r>
            <a:r>
              <a:rPr lang="en-US" dirty="0" err="1"/>
              <a:t>Msi</a:t>
            </a:r>
            <a:r>
              <a:rPr lang="en-US" dirty="0"/>
              <a:t> = 30e6 psi</a:t>
            </a:r>
          </a:p>
          <a:p>
            <a:pPr lvl="2"/>
            <a:r>
              <a:rPr lang="en-US" dirty="0"/>
              <a:t>V = 0.3</a:t>
            </a:r>
          </a:p>
        </p:txBody>
      </p:sp>
    </p:spTree>
    <p:extLst>
      <p:ext uri="{BB962C8B-B14F-4D97-AF65-F5344CB8AC3E}">
        <p14:creationId xmlns:p14="http://schemas.microsoft.com/office/powerpoint/2010/main" val="123718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262A4-54A3-B0F4-C191-A1CE88B5EAE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C59127D-4ED9-B9AF-4B53-3E91EC79D69F}"/>
              </a:ext>
            </a:extLst>
          </p:cNvPr>
          <p:cNvSpPr txBox="1"/>
          <p:nvPr/>
        </p:nvSpPr>
        <p:spPr>
          <a:xfrm>
            <a:off x="1808331" y="221062"/>
            <a:ext cx="17044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Question 3</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A82E462-3C82-3279-6D63-944C5370E2FD}"/>
                  </a:ext>
                </a:extLst>
              </p:cNvPr>
              <p:cNvSpPr txBox="1"/>
              <p:nvPr/>
            </p:nvSpPr>
            <p:spPr>
              <a:xfrm>
                <a:off x="0" y="1761291"/>
                <a:ext cx="5686997" cy="385176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NASGRO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Surface flaw = a/c = 0.5</a:t>
                </a:r>
              </a:p>
              <a:p>
                <a:pPr marL="742950" lvl="1" indent="-285750">
                  <a:buFont typeface="Arial" panose="020B0604020202020204" pitchFamily="34" charset="0"/>
                  <a:buChar char="•"/>
                  <a:defRPr/>
                </a:pPr>
                <a14:m>
                  <m:oMath xmlns:m="http://schemas.openxmlformats.org/officeDocument/2006/math">
                    <m:sSub>
                      <m:sSubPr>
                        <m:ctrlPr>
                          <a:rPr lang="en-US" sz="1400" i="1" smtClean="0">
                            <a:solidFill>
                              <a:srgbClr val="000000"/>
                            </a:solidFill>
                            <a:latin typeface="Cambria Math" panose="02040503050406030204" pitchFamily="18" charset="0"/>
                            <a:cs typeface="Times New Roman"/>
                          </a:rPr>
                        </m:ctrlPr>
                      </m:sSubPr>
                      <m:e>
                        <m:r>
                          <a:rPr lang="en-US" sz="1400" b="0" i="1" smtClean="0">
                            <a:solidFill>
                              <a:srgbClr val="000000"/>
                            </a:solidFill>
                            <a:latin typeface="Cambria Math" panose="02040503050406030204" pitchFamily="18" charset="0"/>
                            <a:cs typeface="Times New Roman"/>
                          </a:rPr>
                          <m:t>𝑆</m:t>
                        </m:r>
                      </m:e>
                      <m:sub>
                        <m:r>
                          <a:rPr lang="en-US" sz="1400" b="0" i="1" smtClean="0">
                            <a:solidFill>
                              <a:srgbClr val="000000"/>
                            </a:solidFill>
                            <a:latin typeface="Cambria Math" panose="02040503050406030204" pitchFamily="18" charset="0"/>
                            <a:cs typeface="Times New Roman"/>
                          </a:rPr>
                          <m:t>0</m:t>
                        </m:r>
                      </m:sub>
                    </m:sSub>
                    <m:r>
                      <a:rPr lang="en-US" sz="1400" b="0" i="1" smtClean="0">
                        <a:solidFill>
                          <a:srgbClr val="000000"/>
                        </a:solidFill>
                        <a:latin typeface="Cambria Math" panose="02040503050406030204" pitchFamily="18" charset="0"/>
                        <a:cs typeface="Times New Roman"/>
                      </a:rPr>
                      <m:t>=20 </m:t>
                    </m:r>
                    <m:r>
                      <a:rPr lang="en-US" sz="1400" b="0" i="1" smtClean="0">
                        <a:solidFill>
                          <a:srgbClr val="000000"/>
                        </a:solidFill>
                        <a:latin typeface="Cambria Math" panose="02040503050406030204" pitchFamily="18" charset="0"/>
                        <a:cs typeface="Times New Roman"/>
                      </a:rPr>
                      <m:t>𝑘𝑠𝑖</m:t>
                    </m:r>
                    <m:r>
                      <a:rPr lang="en-US" sz="1400" b="0" i="0" smtClean="0">
                        <a:solidFill>
                          <a:srgbClr val="000000"/>
                        </a:solidFill>
                        <a:latin typeface="Cambria Math" panose="02040503050406030204" pitchFamily="18" charset="0"/>
                        <a:cs typeface="Times New Roman"/>
                      </a:rPr>
                      <m:t>=2</m:t>
                    </m:r>
                    <m:r>
                      <a:rPr lang="en-US" sz="1400" b="0" i="1" smtClean="0">
                        <a:solidFill>
                          <a:srgbClr val="000000"/>
                        </a:solidFill>
                        <a:latin typeface="Cambria Math" panose="02040503050406030204" pitchFamily="18" charset="0"/>
                        <a:cs typeface="Times New Roman"/>
                      </a:rPr>
                      <m:t>0</m:t>
                    </m:r>
                    <m:r>
                      <a:rPr lang="en-US" sz="1400" b="0" i="1" smtClean="0">
                        <a:solidFill>
                          <a:srgbClr val="000000"/>
                        </a:solidFill>
                        <a:latin typeface="Cambria Math" panose="02040503050406030204" pitchFamily="18" charset="0"/>
                        <a:ea typeface="Cambria Math" panose="02040503050406030204" pitchFamily="18" charset="0"/>
                        <a:cs typeface="Times New Roman"/>
                      </a:rPr>
                      <m:t>×</m:t>
                    </m:r>
                    <m:sSup>
                      <m:sSupPr>
                        <m:ctrlPr>
                          <a:rPr lang="en-US" sz="1400" b="0" i="1" smtClean="0">
                            <a:solidFill>
                              <a:srgbClr val="000000"/>
                            </a:solidFill>
                            <a:latin typeface="Cambria Math" panose="02040503050406030204" pitchFamily="18" charset="0"/>
                            <a:ea typeface="Cambria Math" panose="02040503050406030204" pitchFamily="18" charset="0"/>
                            <a:cs typeface="Times New Roman"/>
                          </a:rPr>
                        </m:ctrlPr>
                      </m:sSupPr>
                      <m:e>
                        <m:r>
                          <a:rPr lang="en-US" sz="1400" b="0" i="1" smtClean="0">
                            <a:solidFill>
                              <a:srgbClr val="000000"/>
                            </a:solidFill>
                            <a:latin typeface="Cambria Math" panose="02040503050406030204" pitchFamily="18" charset="0"/>
                            <a:ea typeface="Cambria Math" panose="02040503050406030204" pitchFamily="18" charset="0"/>
                            <a:cs typeface="Times New Roman"/>
                          </a:rPr>
                          <m:t>10</m:t>
                        </m:r>
                      </m:e>
                      <m:sup>
                        <m:r>
                          <a:rPr lang="en-US" sz="1400" b="0" i="1" smtClean="0">
                            <a:solidFill>
                              <a:srgbClr val="000000"/>
                            </a:solidFill>
                            <a:latin typeface="Cambria Math" panose="02040503050406030204" pitchFamily="18" charset="0"/>
                            <a:ea typeface="Cambria Math" panose="02040503050406030204" pitchFamily="18" charset="0"/>
                            <a:cs typeface="Times New Roman"/>
                          </a:rPr>
                          <m:t>3</m:t>
                        </m:r>
                      </m:sup>
                    </m:sSup>
                    <m:r>
                      <a:rPr lang="en-US" sz="1400" b="0" i="1" smtClean="0">
                        <a:solidFill>
                          <a:srgbClr val="000000"/>
                        </a:solidFill>
                        <a:latin typeface="Cambria Math" panose="02040503050406030204" pitchFamily="18" charset="0"/>
                        <a:ea typeface="Cambria Math" panose="02040503050406030204" pitchFamily="18" charset="0"/>
                        <a:cs typeface="Times New Roman"/>
                      </a:rPr>
                      <m:t> </m:t>
                    </m:r>
                    <m:r>
                      <a:rPr lang="en-US" sz="1400" b="0" i="1" smtClean="0">
                        <a:solidFill>
                          <a:srgbClr val="000000"/>
                        </a:solidFill>
                        <a:latin typeface="Cambria Math" panose="02040503050406030204" pitchFamily="18" charset="0"/>
                        <a:ea typeface="Cambria Math" panose="02040503050406030204" pitchFamily="18" charset="0"/>
                        <a:cs typeface="Times New Roman"/>
                      </a:rPr>
                      <m:t>𝑝𝑠𝑖</m:t>
                    </m:r>
                  </m:oMath>
                </a14:m>
                <a:r>
                  <a:rPr lang="en-US" sz="1400" b="0" dirty="0">
                    <a:solidFill>
                      <a:srgbClr val="000000"/>
                    </a:solidFill>
                    <a:latin typeface="Times New Roman"/>
                    <a:cs typeface="Times New Roman"/>
                  </a:rPr>
                  <a:t>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Geometry = SC11 </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Width = 20 in </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Thickness = 0.1 in</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Diameter = 0.5</a:t>
                </a:r>
              </a:p>
              <a:p>
                <a:pPr marL="1657350" lvl="3" indent="-285750">
                  <a:buFont typeface="Arial" panose="020B0604020202020204" pitchFamily="34" charset="0"/>
                  <a:buChar char="•"/>
                  <a:defRPr/>
                </a:pPr>
                <a:r>
                  <a:rPr lang="en-US" sz="1400" dirty="0">
                    <a:solidFill>
                      <a:srgbClr val="000000"/>
                    </a:solidFill>
                    <a:latin typeface="Times New Roman"/>
                    <a:ea typeface="Calibri"/>
                    <a:cs typeface="Times New Roman"/>
                  </a:rPr>
                  <a:t>Error occurred so changed diameter to 0.2</a:t>
                </a:r>
              </a:p>
              <a:p>
                <a:pPr marL="1657350" lvl="3" indent="-285750">
                  <a:buFont typeface="Arial" panose="020B0604020202020204" pitchFamily="34" charset="0"/>
                  <a:buChar char="•"/>
                  <a:defRPr/>
                </a:pPr>
                <a:r>
                  <a:rPr lang="en-US" sz="1400" dirty="0">
                    <a:solidFill>
                      <a:srgbClr val="000000"/>
                    </a:solidFill>
                    <a:latin typeface="Times New Roman"/>
                    <a:ea typeface="Calibri"/>
                    <a:cs typeface="Times New Roman"/>
                  </a:rPr>
                  <a:t>This is a conservative number, lets see what happens</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Bearing load = 1000 lbs. </a:t>
                </a:r>
              </a:p>
              <a:p>
                <a:pPr marL="1200150" lvl="2" indent="-285750">
                  <a:buFont typeface="Arial" panose="020B0604020202020204" pitchFamily="34" charset="0"/>
                  <a:buChar char="•"/>
                  <a:defRPr/>
                </a:pPr>
                <a14:m>
                  <m:oMath xmlns:m="http://schemas.openxmlformats.org/officeDocument/2006/math">
                    <m:f>
                      <m:fPr>
                        <m:ctrlPr>
                          <a:rPr lang="en-US" sz="1400" b="0" i="1" smtClean="0">
                            <a:solidFill>
                              <a:srgbClr val="000000"/>
                            </a:solidFill>
                            <a:latin typeface="Cambria Math" panose="02040503050406030204" pitchFamily="18" charset="0"/>
                            <a:ea typeface="Calibri"/>
                            <a:cs typeface="Times New Roman"/>
                          </a:rPr>
                        </m:ctrlPr>
                      </m:fPr>
                      <m:num>
                        <m:r>
                          <a:rPr lang="en-US" sz="1400" b="0" i="1" smtClean="0">
                            <a:solidFill>
                              <a:srgbClr val="000000"/>
                            </a:solidFill>
                            <a:latin typeface="Cambria Math" panose="02040503050406030204" pitchFamily="18" charset="0"/>
                            <a:ea typeface="Calibri"/>
                            <a:cs typeface="Times New Roman"/>
                          </a:rPr>
                          <m:t>𝑝</m:t>
                        </m:r>
                      </m:num>
                      <m:den>
                        <m:r>
                          <a:rPr lang="en-US" sz="1400" b="0" i="1" smtClean="0">
                            <a:solidFill>
                              <a:srgbClr val="000000"/>
                            </a:solidFill>
                            <a:latin typeface="Cambria Math" panose="02040503050406030204" pitchFamily="18" charset="0"/>
                            <a:ea typeface="Calibri"/>
                            <a:cs typeface="Times New Roman"/>
                          </a:rPr>
                          <m:t>𝐷</m:t>
                        </m:r>
                        <m:r>
                          <a:rPr lang="en-US" sz="1400" b="0" i="1" smtClean="0">
                            <a:solidFill>
                              <a:srgbClr val="000000"/>
                            </a:solidFill>
                            <a:latin typeface="Cambria Math" panose="02040503050406030204" pitchFamily="18" charset="0"/>
                            <a:ea typeface="Cambria Math" panose="02040503050406030204" pitchFamily="18" charset="0"/>
                            <a:cs typeface="Times New Roman"/>
                          </a:rPr>
                          <m:t>×</m:t>
                        </m:r>
                        <m:r>
                          <a:rPr lang="en-US" sz="1400" b="0" i="1" smtClean="0">
                            <a:solidFill>
                              <a:srgbClr val="000000"/>
                            </a:solidFill>
                            <a:latin typeface="Cambria Math" panose="02040503050406030204" pitchFamily="18" charset="0"/>
                            <a:ea typeface="Cambria Math" panose="02040503050406030204" pitchFamily="18" charset="0"/>
                            <a:cs typeface="Times New Roman"/>
                          </a:rPr>
                          <m:t>𝑡</m:t>
                        </m:r>
                      </m:den>
                    </m:f>
                  </m:oMath>
                </a14:m>
                <a:r>
                  <a:rPr lang="en-US" sz="1400" b="0" dirty="0">
                    <a:solidFill>
                      <a:srgbClr val="000000"/>
                    </a:solidFill>
                    <a:latin typeface="Times New Roman"/>
                    <a:ea typeface="Cambria Math" panose="02040503050406030204" pitchFamily="18" charset="0"/>
                    <a:cs typeface="Times New Roman"/>
                  </a:rPr>
                  <a:t> = 50000 psi</a:t>
                </a:r>
                <a:endParaRPr lang="en-US" sz="1400" dirty="0">
                  <a:solidFill>
                    <a:srgbClr val="000000"/>
                  </a:solidFill>
                  <a:latin typeface="Times New Roman"/>
                  <a:ea typeface="Calibri"/>
                  <a:cs typeface="Times New Roman"/>
                </a:endParaRP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Material = Aluminum 2024-T3</a:t>
                </a:r>
              </a:p>
              <a:p>
                <a:pPr marL="1200150" lvl="2" indent="-285750">
                  <a:buFont typeface="Arial" panose="020B0604020202020204" pitchFamily="34" charset="0"/>
                  <a:buChar char="•"/>
                  <a:defRPr/>
                </a:pPr>
                <a:r>
                  <a:rPr lang="en-US" sz="1400" dirty="0">
                    <a:solidFill>
                      <a:srgbClr val="000000"/>
                    </a:solidFill>
                    <a:latin typeface="Times New Roman" panose="02020603050405020304" pitchFamily="18" charset="0"/>
                    <a:cs typeface="Times New Roman" panose="02020603050405020304" pitchFamily="18" charset="0"/>
                  </a:rPr>
                  <a:t>Fracture Toughness = </a:t>
                </a:r>
                <a14:m>
                  <m:oMath xmlns:m="http://schemas.openxmlformats.org/officeDocument/2006/math">
                    <m:r>
                      <a:rPr lang="en-US" sz="1400" b="0" i="1" dirty="0" smtClean="0">
                        <a:solidFill>
                          <a:srgbClr val="000000"/>
                        </a:solidFill>
                        <a:latin typeface="Cambria Math" panose="02040503050406030204" pitchFamily="18" charset="0"/>
                        <a:cs typeface="Times New Roman"/>
                      </a:rPr>
                      <m:t>22</m:t>
                    </m:r>
                    <m:r>
                      <a:rPr lang="en-US" sz="1400" i="1" dirty="0">
                        <a:solidFill>
                          <a:srgbClr val="000000"/>
                        </a:solidFill>
                        <a:latin typeface="Cambria Math" panose="02040503050406030204" pitchFamily="18" charset="0"/>
                        <a:ea typeface="Cambria Math" panose="02040503050406030204" pitchFamily="18" charset="0"/>
                        <a:cs typeface="Times New Roman"/>
                      </a:rPr>
                      <m:t>×</m:t>
                    </m:r>
                    <m:sSup>
                      <m:sSupPr>
                        <m:ctrlPr>
                          <a:rPr lang="en-US" sz="1400" i="1" dirty="0" smtClean="0">
                            <a:solidFill>
                              <a:srgbClr val="000000"/>
                            </a:solidFill>
                            <a:latin typeface="Cambria Math" panose="02040503050406030204" pitchFamily="18" charset="0"/>
                            <a:cs typeface="Times New Roman"/>
                          </a:rPr>
                        </m:ctrlPr>
                      </m:sSupPr>
                      <m:e>
                        <m:r>
                          <a:rPr lang="en-US" sz="1400" b="0" i="1" dirty="0" smtClean="0">
                            <a:solidFill>
                              <a:srgbClr val="000000"/>
                            </a:solidFill>
                            <a:latin typeface="Cambria Math" panose="02040503050406030204" pitchFamily="18" charset="0"/>
                            <a:cs typeface="Times New Roman"/>
                          </a:rPr>
                          <m:t>10</m:t>
                        </m:r>
                      </m:e>
                      <m:sup>
                        <m:r>
                          <a:rPr lang="en-US" sz="1400" b="0" i="1" dirty="0" smtClean="0">
                            <a:solidFill>
                              <a:srgbClr val="000000"/>
                            </a:solidFill>
                            <a:latin typeface="Cambria Math" panose="02040503050406030204" pitchFamily="18" charset="0"/>
                            <a:cs typeface="Times New Roman"/>
                          </a:rPr>
                          <m:t>3</m:t>
                        </m:r>
                      </m:sup>
                    </m:sSup>
                    <m:r>
                      <a:rPr lang="en-US" sz="1400" b="0" i="1" dirty="0" smtClean="0">
                        <a:solidFill>
                          <a:srgbClr val="000000"/>
                        </a:solidFill>
                        <a:latin typeface="Cambria Math" panose="02040503050406030204" pitchFamily="18" charset="0"/>
                        <a:cs typeface="Times New Roman"/>
                      </a:rPr>
                      <m:t> </m:t>
                    </m:r>
                    <m:r>
                      <a:rPr lang="en-US" sz="1400" i="1" dirty="0" smtClean="0">
                        <a:solidFill>
                          <a:srgbClr val="000000"/>
                        </a:solidFill>
                        <a:latin typeface="Cambria Math" panose="02040503050406030204" pitchFamily="18" charset="0"/>
                        <a:ea typeface="Calibri"/>
                        <a:cs typeface="Times New Roman"/>
                      </a:rPr>
                      <m:t>𝑝𝑠𝑖</m:t>
                    </m:r>
                    <m:r>
                      <a:rPr lang="en-US" sz="1400" b="0" i="1" dirty="0" smtClean="0">
                        <a:solidFill>
                          <a:srgbClr val="000000"/>
                        </a:solidFill>
                        <a:latin typeface="Cambria Math" panose="02040503050406030204" pitchFamily="18" charset="0"/>
                        <a:ea typeface="Calibri"/>
                        <a:cs typeface="Times New Roman"/>
                      </a:rPr>
                      <m:t>−</m:t>
                    </m:r>
                    <m:sSup>
                      <m:sSupPr>
                        <m:ctrlPr>
                          <a:rPr lang="en-US" sz="1400" b="0" i="1" dirty="0" smtClean="0">
                            <a:solidFill>
                              <a:srgbClr val="000000"/>
                            </a:solidFill>
                            <a:latin typeface="Cambria Math" panose="02040503050406030204" pitchFamily="18" charset="0"/>
                            <a:cs typeface="Times New Roman"/>
                          </a:rPr>
                        </m:ctrlPr>
                      </m:sSupPr>
                      <m:e>
                        <m:r>
                          <a:rPr lang="en-US" sz="1400" b="0" i="1" dirty="0" smtClean="0">
                            <a:solidFill>
                              <a:srgbClr val="000000"/>
                            </a:solidFill>
                            <a:latin typeface="Cambria Math" panose="02040503050406030204" pitchFamily="18" charset="0"/>
                            <a:cs typeface="Times New Roman"/>
                          </a:rPr>
                          <m:t>𝑖𝑛</m:t>
                        </m:r>
                      </m:e>
                      <m:sup>
                        <m:r>
                          <a:rPr lang="en-US" sz="1400" b="0" i="1" dirty="0" smtClean="0">
                            <a:solidFill>
                              <a:srgbClr val="000000"/>
                            </a:solidFill>
                            <a:latin typeface="Cambria Math" panose="02040503050406030204" pitchFamily="18" charset="0"/>
                            <a:cs typeface="Times New Roman"/>
                          </a:rPr>
                          <m:t>1/2</m:t>
                        </m:r>
                      </m:sup>
                    </m:sSup>
                  </m:oMath>
                </a14:m>
                <a:endParaRPr lang="en-US" sz="1400" dirty="0">
                  <a:solidFill>
                    <a:srgbClr val="000000"/>
                  </a:solidFill>
                  <a:latin typeface="Times New Roman"/>
                  <a:ea typeface="Calibri"/>
                  <a:cs typeface="Times New Roman"/>
                </a:endParaRP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Yield strength = </a:t>
                </a:r>
                <a14:m>
                  <m:oMath xmlns:m="http://schemas.openxmlformats.org/officeDocument/2006/math">
                    <m:r>
                      <a:rPr lang="en-US" sz="1400" i="1" dirty="0">
                        <a:solidFill>
                          <a:srgbClr val="000000"/>
                        </a:solidFill>
                        <a:latin typeface="Cambria Math" panose="02040503050406030204" pitchFamily="18" charset="0"/>
                        <a:cs typeface="Times New Roman"/>
                      </a:rPr>
                      <m:t>4</m:t>
                    </m:r>
                    <m:r>
                      <a:rPr lang="en-US" sz="1400" b="0" i="1" dirty="0" smtClean="0">
                        <a:solidFill>
                          <a:srgbClr val="000000"/>
                        </a:solidFill>
                        <a:latin typeface="Cambria Math" panose="02040503050406030204" pitchFamily="18" charset="0"/>
                        <a:cs typeface="Times New Roman"/>
                      </a:rPr>
                      <m:t>7</m:t>
                    </m:r>
                    <m:r>
                      <a:rPr lang="en-US" sz="1400" i="1" dirty="0">
                        <a:solidFill>
                          <a:srgbClr val="000000"/>
                        </a:solidFill>
                        <a:latin typeface="Cambria Math" panose="02040503050406030204" pitchFamily="18" charset="0"/>
                        <a:ea typeface="Cambria Math" panose="02040503050406030204" pitchFamily="18" charset="0"/>
                        <a:cs typeface="Times New Roman"/>
                      </a:rPr>
                      <m:t>×</m:t>
                    </m:r>
                    <m:sSup>
                      <m:sSupPr>
                        <m:ctrlPr>
                          <a:rPr lang="en-US" sz="1400" i="1" dirty="0" smtClean="0">
                            <a:solidFill>
                              <a:srgbClr val="000000"/>
                            </a:solidFill>
                            <a:latin typeface="Cambria Math" panose="02040503050406030204" pitchFamily="18" charset="0"/>
                            <a:cs typeface="Times New Roman"/>
                          </a:rPr>
                        </m:ctrlPr>
                      </m:sSupPr>
                      <m:e>
                        <m:r>
                          <a:rPr lang="en-US" sz="1400" b="0" i="1" dirty="0" smtClean="0">
                            <a:solidFill>
                              <a:srgbClr val="000000"/>
                            </a:solidFill>
                            <a:latin typeface="Cambria Math" panose="02040503050406030204" pitchFamily="18" charset="0"/>
                            <a:cs typeface="Times New Roman"/>
                          </a:rPr>
                          <m:t>10</m:t>
                        </m:r>
                      </m:e>
                      <m:sup>
                        <m:r>
                          <a:rPr lang="en-US" sz="1400" b="0" i="1" dirty="0" smtClean="0">
                            <a:solidFill>
                              <a:srgbClr val="000000"/>
                            </a:solidFill>
                            <a:latin typeface="Cambria Math" panose="02040503050406030204" pitchFamily="18" charset="0"/>
                            <a:cs typeface="Times New Roman"/>
                          </a:rPr>
                          <m:t>3</m:t>
                        </m:r>
                      </m:sup>
                    </m:sSup>
                    <m:r>
                      <a:rPr lang="en-US" sz="1400" b="0" i="1" dirty="0" smtClean="0">
                        <a:solidFill>
                          <a:srgbClr val="000000"/>
                        </a:solidFill>
                        <a:latin typeface="Cambria Math" panose="02040503050406030204" pitchFamily="18" charset="0"/>
                        <a:cs typeface="Times New Roman"/>
                      </a:rPr>
                      <m:t> </m:t>
                    </m:r>
                    <m:r>
                      <a:rPr lang="en-US" sz="1400" i="1" dirty="0" smtClean="0">
                        <a:solidFill>
                          <a:srgbClr val="000000"/>
                        </a:solidFill>
                        <a:latin typeface="Cambria Math" panose="02040503050406030204" pitchFamily="18" charset="0"/>
                        <a:ea typeface="Calibri"/>
                        <a:cs typeface="Times New Roman"/>
                      </a:rPr>
                      <m:t>𝑝𝑠𝑖</m:t>
                    </m:r>
                    <m:r>
                      <a:rPr lang="en-US" sz="1400" b="0" i="1" dirty="0" smtClean="0">
                        <a:solidFill>
                          <a:srgbClr val="000000"/>
                        </a:solidFill>
                        <a:latin typeface="Cambria Math" panose="02040503050406030204" pitchFamily="18" charset="0"/>
                        <a:ea typeface="Calibri"/>
                        <a:cs typeface="Times New Roman"/>
                      </a:rPr>
                      <m:t>−</m:t>
                    </m:r>
                    <m:sSup>
                      <m:sSupPr>
                        <m:ctrlPr>
                          <a:rPr lang="en-US" sz="1400" b="0" i="1" dirty="0" smtClean="0">
                            <a:solidFill>
                              <a:srgbClr val="000000"/>
                            </a:solidFill>
                            <a:latin typeface="Cambria Math" panose="02040503050406030204" pitchFamily="18" charset="0"/>
                            <a:cs typeface="Times New Roman"/>
                          </a:rPr>
                        </m:ctrlPr>
                      </m:sSupPr>
                      <m:e>
                        <m:r>
                          <a:rPr lang="en-US" sz="1400" b="0" i="1" dirty="0" smtClean="0">
                            <a:solidFill>
                              <a:srgbClr val="000000"/>
                            </a:solidFill>
                            <a:latin typeface="Cambria Math" panose="02040503050406030204" pitchFamily="18" charset="0"/>
                            <a:cs typeface="Times New Roman"/>
                          </a:rPr>
                          <m:t>𝑖𝑛</m:t>
                        </m:r>
                      </m:e>
                      <m:sup>
                        <m:r>
                          <a:rPr lang="en-US" sz="1400" b="0" i="1" dirty="0" smtClean="0">
                            <a:solidFill>
                              <a:srgbClr val="000000"/>
                            </a:solidFill>
                            <a:latin typeface="Cambria Math" panose="02040503050406030204" pitchFamily="18" charset="0"/>
                            <a:cs typeface="Times New Roman"/>
                          </a:rPr>
                          <m:t>1/2</m:t>
                        </m:r>
                      </m:sup>
                    </m:sSup>
                  </m:oMath>
                </a14:m>
                <a:endParaRPr lang="en-US" sz="1400" dirty="0">
                  <a:solidFill>
                    <a:srgbClr val="000000"/>
                  </a:solidFill>
                  <a:latin typeface="Times New Roman"/>
                  <a:ea typeface="Calibri"/>
                  <a:cs typeface="Times New Roman"/>
                </a:endParaRP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Incorporate F.S. = 1.4 </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K</a:t>
                </a:r>
                <a:r>
                  <a:rPr lang="en-US" sz="1400" baseline="-25000" dirty="0">
                    <a:solidFill>
                      <a:srgbClr val="000000"/>
                    </a:solidFill>
                    <a:latin typeface="Times New Roman"/>
                    <a:ea typeface="Calibri"/>
                    <a:cs typeface="Times New Roman"/>
                  </a:rPr>
                  <a:t>IC</a:t>
                </a:r>
                <a:r>
                  <a:rPr lang="en-US" sz="1400" dirty="0">
                    <a:solidFill>
                      <a:srgbClr val="000000"/>
                    </a:solidFill>
                    <a:latin typeface="Times New Roman"/>
                    <a:ea typeface="Calibri"/>
                    <a:cs typeface="Times New Roman"/>
                  </a:rPr>
                  <a:t> / 1.4 </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15714 </a:t>
                </a:r>
                <a14:m>
                  <m:oMath xmlns:m="http://schemas.openxmlformats.org/officeDocument/2006/math">
                    <m:r>
                      <a:rPr lang="en-US" sz="1400" i="1" dirty="0" smtClean="0">
                        <a:solidFill>
                          <a:srgbClr val="000000"/>
                        </a:solidFill>
                        <a:latin typeface="Cambria Math" panose="02040503050406030204" pitchFamily="18" charset="0"/>
                        <a:ea typeface="Calibri"/>
                        <a:cs typeface="Times New Roman"/>
                      </a:rPr>
                      <m:t>𝑝𝑠𝑖</m:t>
                    </m:r>
                    <m:r>
                      <a:rPr lang="en-US" sz="1400" b="0" i="1" dirty="0" smtClean="0">
                        <a:solidFill>
                          <a:srgbClr val="000000"/>
                        </a:solidFill>
                        <a:latin typeface="Cambria Math" panose="02040503050406030204" pitchFamily="18" charset="0"/>
                        <a:ea typeface="Calibri"/>
                        <a:cs typeface="Times New Roman"/>
                      </a:rPr>
                      <m:t>−</m:t>
                    </m:r>
                    <m:sSup>
                      <m:sSupPr>
                        <m:ctrlPr>
                          <a:rPr lang="en-US" sz="1400" b="0" i="1" dirty="0" smtClean="0">
                            <a:solidFill>
                              <a:srgbClr val="000000"/>
                            </a:solidFill>
                            <a:latin typeface="Cambria Math" panose="02040503050406030204" pitchFamily="18" charset="0"/>
                            <a:cs typeface="Times New Roman"/>
                          </a:rPr>
                        </m:ctrlPr>
                      </m:sSupPr>
                      <m:e>
                        <m:r>
                          <a:rPr lang="en-US" sz="1400" b="0" i="1" dirty="0" smtClean="0">
                            <a:solidFill>
                              <a:srgbClr val="000000"/>
                            </a:solidFill>
                            <a:latin typeface="Cambria Math" panose="02040503050406030204" pitchFamily="18" charset="0"/>
                            <a:cs typeface="Times New Roman"/>
                          </a:rPr>
                          <m:t>𝑖𝑛</m:t>
                        </m:r>
                      </m:e>
                      <m:sup>
                        <m:r>
                          <a:rPr lang="en-US" sz="1400" b="0" i="1" dirty="0" smtClean="0">
                            <a:solidFill>
                              <a:srgbClr val="000000"/>
                            </a:solidFill>
                            <a:latin typeface="Cambria Math" panose="02040503050406030204" pitchFamily="18" charset="0"/>
                            <a:cs typeface="Times New Roman"/>
                          </a:rPr>
                          <m:t>1/2</m:t>
                        </m:r>
                      </m:sup>
                    </m:sSup>
                  </m:oMath>
                </a14:m>
                <a:endParaRPr lang="en-US" sz="1400" dirty="0">
                  <a:solidFill>
                    <a:srgbClr val="000000"/>
                  </a:solidFill>
                  <a:latin typeface="Times New Roman" panose="02020603050405020304" pitchFamily="18" charset="0"/>
                  <a:ea typeface="Calibri"/>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0A82E462-3C82-3279-6D63-944C5370E2FD}"/>
                  </a:ext>
                </a:extLst>
              </p:cNvPr>
              <p:cNvSpPr txBox="1">
                <a:spLocks noRot="1" noChangeAspect="1" noMove="1" noResize="1" noEditPoints="1" noAdjustHandles="1" noChangeArrowheads="1" noChangeShapeType="1" noTextEdit="1"/>
              </p:cNvSpPr>
              <p:nvPr/>
            </p:nvSpPr>
            <p:spPr>
              <a:xfrm>
                <a:off x="0" y="1761291"/>
                <a:ext cx="5686997" cy="3851760"/>
              </a:xfrm>
              <a:prstGeom prst="rect">
                <a:avLst/>
              </a:prstGeom>
              <a:blipFill>
                <a:blip r:embed="rId3"/>
                <a:stretch>
                  <a:fillRect l="-107" t="-316" b="-633"/>
                </a:stretch>
              </a:blipFill>
            </p:spPr>
            <p:txBody>
              <a:bodyPr/>
              <a:lstStyle/>
              <a:p>
                <a:r>
                  <a:rPr lang="en-US">
                    <a:noFill/>
                  </a:rPr>
                  <a:t> </a:t>
                </a:r>
              </a:p>
            </p:txBody>
          </p:sp>
        </mc:Fallback>
      </mc:AlternateContent>
      <p:pic>
        <p:nvPicPr>
          <p:cNvPr id="4" name="Picture 3" descr="A diagram of a square with arrows and a circle&#10;&#10;AI-generated content may be incorrect.">
            <a:extLst>
              <a:ext uri="{FF2B5EF4-FFF2-40B4-BE49-F238E27FC236}">
                <a16:creationId xmlns:a16="http://schemas.microsoft.com/office/drawing/2014/main" id="{AC85D31F-EE97-60A8-A3CC-3C683591A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6997" y="1684992"/>
            <a:ext cx="3289164" cy="4195689"/>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529FBC12-94B9-B41A-9E7C-47457594AF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8978" y="2153095"/>
            <a:ext cx="2662007" cy="3259481"/>
          </a:xfrm>
          <a:prstGeom prst="rect">
            <a:avLst/>
          </a:prstGeom>
        </p:spPr>
      </p:pic>
    </p:spTree>
    <p:extLst>
      <p:ext uri="{BB962C8B-B14F-4D97-AF65-F5344CB8AC3E}">
        <p14:creationId xmlns:p14="http://schemas.microsoft.com/office/powerpoint/2010/main" val="42664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695F7-947E-59AE-8C6E-F6CCF1173B64}"/>
              </a:ext>
            </a:extLst>
          </p:cNvPr>
          <p:cNvSpPr>
            <a:spLocks noGrp="1"/>
          </p:cNvSpPr>
          <p:nvPr>
            <p:ph type="title"/>
          </p:nvPr>
        </p:nvSpPr>
        <p:spPr/>
        <p:txBody>
          <a:bodyPr/>
          <a:lstStyle/>
          <a:p>
            <a:r>
              <a:rPr lang="en-US" dirty="0"/>
              <a:t>Question 6</a:t>
            </a:r>
          </a:p>
        </p:txBody>
      </p:sp>
      <p:sp>
        <p:nvSpPr>
          <p:cNvPr id="3" name="Text Placeholder 2">
            <a:extLst>
              <a:ext uri="{FF2B5EF4-FFF2-40B4-BE49-F238E27FC236}">
                <a16:creationId xmlns:a16="http://schemas.microsoft.com/office/drawing/2014/main" id="{0FDE1029-993D-0850-03A4-EFD3CE4BA624}"/>
              </a:ext>
            </a:extLst>
          </p:cNvPr>
          <p:cNvSpPr>
            <a:spLocks noGrp="1"/>
          </p:cNvSpPr>
          <p:nvPr>
            <p:ph type="body" idx="1"/>
          </p:nvPr>
        </p:nvSpPr>
        <p:spPr/>
        <p:txBody>
          <a:bodyPr/>
          <a:lstStyle/>
          <a:p>
            <a:r>
              <a:rPr lang="en-US" dirty="0"/>
              <a:t>Change Material to Steel</a:t>
            </a:r>
          </a:p>
          <a:p>
            <a:pPr lvl="1"/>
            <a:r>
              <a:rPr lang="en-US" dirty="0"/>
              <a:t>G1 max = 8.859e-2</a:t>
            </a:r>
          </a:p>
          <a:p>
            <a:pPr lvl="1"/>
            <a:r>
              <a:rPr lang="en-US" dirty="0"/>
              <a:t>G1 max decreased from the identical setup using Aluminum</a:t>
            </a:r>
          </a:p>
          <a:p>
            <a:pPr lvl="1"/>
            <a:r>
              <a:rPr lang="en-US" dirty="0"/>
              <a:t>Stiffer material decreased the strain of the cylinders, putting less stresses on the bond</a:t>
            </a:r>
          </a:p>
          <a:p>
            <a:pPr lvl="1"/>
            <a:endParaRPr lang="en-US" dirty="0"/>
          </a:p>
        </p:txBody>
      </p:sp>
      <p:pic>
        <p:nvPicPr>
          <p:cNvPr id="6" name="Picture 5">
            <a:extLst>
              <a:ext uri="{FF2B5EF4-FFF2-40B4-BE49-F238E27FC236}">
                <a16:creationId xmlns:a16="http://schemas.microsoft.com/office/drawing/2014/main" id="{2ECB44CE-B39D-F6D0-F0E5-F6E802C32E7C}"/>
              </a:ext>
            </a:extLst>
          </p:cNvPr>
          <p:cNvPicPr>
            <a:picLocks noChangeAspect="1"/>
          </p:cNvPicPr>
          <p:nvPr/>
        </p:nvPicPr>
        <p:blipFill>
          <a:blip r:embed="rId2"/>
          <a:stretch>
            <a:fillRect/>
          </a:stretch>
        </p:blipFill>
        <p:spPr>
          <a:xfrm>
            <a:off x="6689189" y="883528"/>
            <a:ext cx="3651510" cy="2443784"/>
          </a:xfrm>
          <a:prstGeom prst="rect">
            <a:avLst/>
          </a:prstGeom>
        </p:spPr>
      </p:pic>
      <p:pic>
        <p:nvPicPr>
          <p:cNvPr id="8" name="Picture 7">
            <a:extLst>
              <a:ext uri="{FF2B5EF4-FFF2-40B4-BE49-F238E27FC236}">
                <a16:creationId xmlns:a16="http://schemas.microsoft.com/office/drawing/2014/main" id="{369A7D7B-D65B-6045-093B-3E62DC8DA9D3}"/>
              </a:ext>
            </a:extLst>
          </p:cNvPr>
          <p:cNvPicPr>
            <a:picLocks noChangeAspect="1"/>
          </p:cNvPicPr>
          <p:nvPr/>
        </p:nvPicPr>
        <p:blipFill>
          <a:blip r:embed="rId3"/>
          <a:stretch>
            <a:fillRect/>
          </a:stretch>
        </p:blipFill>
        <p:spPr>
          <a:xfrm>
            <a:off x="6689189" y="3530689"/>
            <a:ext cx="3651510" cy="2333569"/>
          </a:xfrm>
          <a:prstGeom prst="rect">
            <a:avLst/>
          </a:prstGeom>
        </p:spPr>
      </p:pic>
    </p:spTree>
    <p:extLst>
      <p:ext uri="{BB962C8B-B14F-4D97-AF65-F5344CB8AC3E}">
        <p14:creationId xmlns:p14="http://schemas.microsoft.com/office/powerpoint/2010/main" val="3960606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F88EF-38BB-EF6D-8D56-AAE178061EFF}"/>
              </a:ext>
            </a:extLst>
          </p:cNvPr>
          <p:cNvSpPr>
            <a:spLocks noGrp="1"/>
          </p:cNvSpPr>
          <p:nvPr>
            <p:ph type="title"/>
          </p:nvPr>
        </p:nvSpPr>
        <p:spPr/>
        <p:txBody>
          <a:bodyPr/>
          <a:lstStyle/>
          <a:p>
            <a:r>
              <a:rPr lang="en-US" dirty="0"/>
              <a:t>Question 6</a:t>
            </a:r>
          </a:p>
        </p:txBody>
      </p:sp>
      <p:sp>
        <p:nvSpPr>
          <p:cNvPr id="3" name="Text Placeholder 2">
            <a:extLst>
              <a:ext uri="{FF2B5EF4-FFF2-40B4-BE49-F238E27FC236}">
                <a16:creationId xmlns:a16="http://schemas.microsoft.com/office/drawing/2014/main" id="{9C8780C7-D259-517F-2033-5BDF77152967}"/>
              </a:ext>
            </a:extLst>
          </p:cNvPr>
          <p:cNvSpPr>
            <a:spLocks noGrp="1"/>
          </p:cNvSpPr>
          <p:nvPr>
            <p:ph type="body" idx="1"/>
          </p:nvPr>
        </p:nvSpPr>
        <p:spPr/>
        <p:txBody>
          <a:bodyPr/>
          <a:lstStyle/>
          <a:p>
            <a:r>
              <a:rPr lang="en-US" dirty="0"/>
              <a:t>NASGRO Approach Geometry</a:t>
            </a:r>
          </a:p>
          <a:p>
            <a:pPr lvl="1"/>
            <a:r>
              <a:rPr lang="en-US" dirty="0"/>
              <a:t>G1 max = 1.119</a:t>
            </a:r>
          </a:p>
          <a:p>
            <a:pPr lvl="1"/>
            <a:r>
              <a:rPr lang="en-US" dirty="0"/>
              <a:t>Definite increase from the thicker geometry tested, but still under the G1c of 2</a:t>
            </a:r>
          </a:p>
          <a:p>
            <a:pPr lvl="1"/>
            <a:endParaRPr lang="en-US" dirty="0"/>
          </a:p>
        </p:txBody>
      </p:sp>
      <p:pic>
        <p:nvPicPr>
          <p:cNvPr id="6" name="Picture 5" descr="A screenshot of a computer&#10;&#10;AI-generated content may be incorrect.">
            <a:extLst>
              <a:ext uri="{FF2B5EF4-FFF2-40B4-BE49-F238E27FC236}">
                <a16:creationId xmlns:a16="http://schemas.microsoft.com/office/drawing/2014/main" id="{3D3D1350-DD0A-D6F1-23CC-E7C9C7870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750" y="883527"/>
            <a:ext cx="4389421" cy="2743388"/>
          </a:xfrm>
          <a:prstGeom prst="rect">
            <a:avLst/>
          </a:prstGeom>
        </p:spPr>
      </p:pic>
      <p:pic>
        <p:nvPicPr>
          <p:cNvPr id="8" name="Picture 7">
            <a:extLst>
              <a:ext uri="{FF2B5EF4-FFF2-40B4-BE49-F238E27FC236}">
                <a16:creationId xmlns:a16="http://schemas.microsoft.com/office/drawing/2014/main" id="{12F8A4F8-0ACF-1AED-F4C3-E30760F6F6C6}"/>
              </a:ext>
            </a:extLst>
          </p:cNvPr>
          <p:cNvPicPr>
            <a:picLocks noChangeAspect="1"/>
          </p:cNvPicPr>
          <p:nvPr/>
        </p:nvPicPr>
        <p:blipFill>
          <a:blip r:embed="rId3"/>
          <a:stretch>
            <a:fillRect/>
          </a:stretch>
        </p:blipFill>
        <p:spPr>
          <a:xfrm>
            <a:off x="6688749" y="3716967"/>
            <a:ext cx="4389421" cy="2684375"/>
          </a:xfrm>
          <a:prstGeom prst="rect">
            <a:avLst/>
          </a:prstGeom>
        </p:spPr>
      </p:pic>
    </p:spTree>
    <p:extLst>
      <p:ext uri="{BB962C8B-B14F-4D97-AF65-F5344CB8AC3E}">
        <p14:creationId xmlns:p14="http://schemas.microsoft.com/office/powerpoint/2010/main" val="1929324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A05B-DBEB-2EF2-ECAD-9064E863099D}"/>
              </a:ext>
            </a:extLst>
          </p:cNvPr>
          <p:cNvSpPr>
            <a:spLocks noGrp="1"/>
          </p:cNvSpPr>
          <p:nvPr>
            <p:ph type="title"/>
          </p:nvPr>
        </p:nvSpPr>
        <p:spPr/>
        <p:txBody>
          <a:bodyPr/>
          <a:lstStyle/>
          <a:p>
            <a:r>
              <a:rPr lang="en-US" dirty="0"/>
              <a:t>Question 6</a:t>
            </a:r>
          </a:p>
        </p:txBody>
      </p:sp>
      <p:sp>
        <p:nvSpPr>
          <p:cNvPr id="5" name="Text Placeholder 4">
            <a:extLst>
              <a:ext uri="{FF2B5EF4-FFF2-40B4-BE49-F238E27FC236}">
                <a16:creationId xmlns:a16="http://schemas.microsoft.com/office/drawing/2014/main" id="{0FD11675-65AB-4EDB-1774-B1931089E0E7}"/>
              </a:ext>
            </a:extLst>
          </p:cNvPr>
          <p:cNvSpPr>
            <a:spLocks noGrp="1"/>
          </p:cNvSpPr>
          <p:nvPr>
            <p:ph type="body" idx="1"/>
          </p:nvPr>
        </p:nvSpPr>
        <p:spPr/>
        <p:txBody>
          <a:bodyPr/>
          <a:lstStyle/>
          <a:p>
            <a:r>
              <a:rPr lang="en-US" sz="1600" dirty="0"/>
              <a:t>Conclusions</a:t>
            </a:r>
          </a:p>
          <a:p>
            <a:pPr lvl="1"/>
            <a:r>
              <a:rPr lang="en-US" sz="1400" dirty="0"/>
              <a:t>NASGRO approach seems to be a valid starting point for modelling a joint for this specific case</a:t>
            </a:r>
          </a:p>
          <a:p>
            <a:pPr lvl="1"/>
            <a:r>
              <a:rPr lang="en-US" sz="1400" dirty="0"/>
              <a:t>Caveats to FEA results</a:t>
            </a:r>
          </a:p>
          <a:p>
            <a:pPr lvl="2"/>
            <a:r>
              <a:rPr lang="en-US" sz="1200" dirty="0"/>
              <a:t>Unlike the example images shown, I modelled this joint as connection of 2 long pipes, thus there is no top and bottom of the cylinder that would cause additional shear in the joint</a:t>
            </a:r>
          </a:p>
          <a:p>
            <a:pPr lvl="2"/>
            <a:r>
              <a:rPr lang="en-US" sz="1200" dirty="0"/>
              <a:t>This modelling was done since it was assumed that the shear caused by the different expansion of the cylinders would be the main contributor to fracture</a:t>
            </a:r>
          </a:p>
          <a:p>
            <a:pPr lvl="1"/>
            <a:r>
              <a:rPr lang="en-US" sz="1400" dirty="0"/>
              <a:t>Overall recommendation</a:t>
            </a:r>
          </a:p>
          <a:p>
            <a:pPr lvl="2"/>
            <a:r>
              <a:rPr lang="en-US" sz="1200" dirty="0"/>
              <a:t>From rough understanding of fatigue fracture, the more conservative geometry is recommended for this joint</a:t>
            </a:r>
          </a:p>
          <a:p>
            <a:pPr lvl="3"/>
            <a:r>
              <a:rPr lang="en-US" sz="1000" dirty="0"/>
              <a:t>Al thickness = 0.1 in</a:t>
            </a:r>
          </a:p>
          <a:p>
            <a:pPr lvl="3"/>
            <a:r>
              <a:rPr lang="en-US" sz="1000" dirty="0"/>
              <a:t>Overlap  = 1 in</a:t>
            </a:r>
          </a:p>
          <a:p>
            <a:pPr lvl="2"/>
            <a:r>
              <a:rPr lang="en-US" sz="1200" dirty="0"/>
              <a:t>Switching to steel should improve fracture toughness, but this decision must be put against other factors for the joint that are not listed in the problem</a:t>
            </a:r>
          </a:p>
          <a:p>
            <a:pPr lvl="3"/>
            <a:r>
              <a:rPr lang="en-US" sz="1000" dirty="0"/>
              <a:t>Weight margins</a:t>
            </a:r>
          </a:p>
          <a:p>
            <a:pPr lvl="3"/>
            <a:r>
              <a:rPr lang="en-US" sz="1000" dirty="0"/>
              <a:t>Costs</a:t>
            </a:r>
          </a:p>
          <a:p>
            <a:pPr lvl="3"/>
            <a:r>
              <a:rPr lang="en-US" sz="1000" dirty="0"/>
              <a:t>Material availability</a:t>
            </a:r>
          </a:p>
          <a:p>
            <a:pPr lvl="3"/>
            <a:r>
              <a:rPr lang="en-US" sz="1000" dirty="0"/>
              <a:t>Fluid to be transported</a:t>
            </a:r>
          </a:p>
          <a:p>
            <a:pPr lvl="2"/>
            <a:r>
              <a:rPr lang="en-US" sz="1200" dirty="0"/>
              <a:t>NASGRO approach does provide a rough starting point for this joint design</a:t>
            </a:r>
          </a:p>
          <a:p>
            <a:pPr lvl="3"/>
            <a:r>
              <a:rPr lang="en-US" sz="1000" dirty="0"/>
              <a:t>However FEA is recommended for </a:t>
            </a:r>
            <a:r>
              <a:rPr lang="en-US" sz="1000"/>
              <a:t>proper analysis</a:t>
            </a:r>
            <a:endParaRPr lang="en-US" sz="1000" dirty="0"/>
          </a:p>
          <a:p>
            <a:pPr marL="1405431" lvl="2" indent="0">
              <a:buNone/>
            </a:pPr>
            <a:endParaRPr lang="en-US" dirty="0"/>
          </a:p>
          <a:p>
            <a:pPr marL="1405431" lvl="2" indent="0">
              <a:buNone/>
            </a:pPr>
            <a:r>
              <a:rPr lang="en-US" dirty="0"/>
              <a:t>	</a:t>
            </a:r>
          </a:p>
        </p:txBody>
      </p:sp>
    </p:spTree>
    <p:extLst>
      <p:ext uri="{BB962C8B-B14F-4D97-AF65-F5344CB8AC3E}">
        <p14:creationId xmlns:p14="http://schemas.microsoft.com/office/powerpoint/2010/main" val="3872940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D5DE-E009-F082-A54A-07F7BA031381}"/>
              </a:ext>
            </a:extLst>
          </p:cNvPr>
          <p:cNvSpPr>
            <a:spLocks noGrp="1"/>
          </p:cNvSpPr>
          <p:nvPr>
            <p:ph type="ctrTitle"/>
          </p:nvPr>
        </p:nvSpPr>
        <p:spPr/>
        <p:txBody>
          <a:bodyPr>
            <a:normAutofit fontScale="90000"/>
          </a:bodyPr>
          <a:lstStyle/>
          <a:p>
            <a:r>
              <a:rPr lang="en-US" sz="3600" dirty="0">
                <a:latin typeface="Arial" panose="020B0604020202020204" pitchFamily="34" charset="0"/>
                <a:cs typeface="Arial" panose="020B0604020202020204" pitchFamily="34" charset="0"/>
              </a:rPr>
              <a:t>AME 585</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Project 7</a:t>
            </a:r>
          </a:p>
        </p:txBody>
      </p:sp>
      <p:sp>
        <p:nvSpPr>
          <p:cNvPr id="3" name="Subtitle 2">
            <a:extLst>
              <a:ext uri="{FF2B5EF4-FFF2-40B4-BE49-F238E27FC236}">
                <a16:creationId xmlns:a16="http://schemas.microsoft.com/office/drawing/2014/main" id="{DCDADE72-B5C7-6E5A-7573-208C8621EFB0}"/>
              </a:ext>
            </a:extLst>
          </p:cNvPr>
          <p:cNvSpPr>
            <a:spLocks noGrp="1"/>
          </p:cNvSpPr>
          <p:nvPr>
            <p:ph type="subTitle" idx="1"/>
          </p:nvPr>
        </p:nvSpPr>
        <p:spPr>
          <a:xfrm>
            <a:off x="1524000" y="3846477"/>
            <a:ext cx="9144000" cy="1655762"/>
          </a:xfrm>
        </p:spPr>
        <p:txBody>
          <a:bodyPr/>
          <a:lstStyle/>
          <a:p>
            <a:r>
              <a:rPr lang="en-US" dirty="0">
                <a:latin typeface="Arial" panose="020B0604020202020204" pitchFamily="34" charset="0"/>
                <a:cs typeface="Arial" panose="020B0604020202020204" pitchFamily="34" charset="0"/>
              </a:rPr>
              <a:t>Samy Ousman</a:t>
            </a:r>
          </a:p>
        </p:txBody>
      </p:sp>
    </p:spTree>
    <p:extLst>
      <p:ext uri="{BB962C8B-B14F-4D97-AF65-F5344CB8AC3E}">
        <p14:creationId xmlns:p14="http://schemas.microsoft.com/office/powerpoint/2010/main" val="4209126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4BEB1-CC7A-02CA-1E76-C19EB146FAD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579B86-D333-AEF4-2D35-6CCA7E79AF53}"/>
              </a:ext>
            </a:extLst>
          </p:cNvPr>
          <p:cNvSpPr txBox="1"/>
          <p:nvPr/>
        </p:nvSpPr>
        <p:spPr>
          <a:xfrm>
            <a:off x="1130174" y="325925"/>
            <a:ext cx="11506954" cy="307777"/>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Question 1</a:t>
            </a:r>
          </a:p>
        </p:txBody>
      </p:sp>
      <p:sp>
        <p:nvSpPr>
          <p:cNvPr id="2" name="TextBox 1">
            <a:extLst>
              <a:ext uri="{FF2B5EF4-FFF2-40B4-BE49-F238E27FC236}">
                <a16:creationId xmlns:a16="http://schemas.microsoft.com/office/drawing/2014/main" id="{1AD92260-853C-FFBE-B093-AF1AB9A1C0C1}"/>
              </a:ext>
            </a:extLst>
          </p:cNvPr>
          <p:cNvSpPr txBox="1"/>
          <p:nvPr/>
        </p:nvSpPr>
        <p:spPr>
          <a:xfrm>
            <a:off x="567347" y="1086416"/>
            <a:ext cx="5178583" cy="5293757"/>
          </a:xfrm>
          <a:prstGeom prst="rect">
            <a:avLst/>
          </a:prstGeom>
          <a:noFill/>
        </p:spPr>
        <p:txBody>
          <a:bodyPr wrap="square" rtlCol="0">
            <a:spAutoFit/>
          </a:bodyPr>
          <a:lstStyle/>
          <a:p>
            <a:r>
              <a:rPr lang="en-US" b="1" dirty="0"/>
              <a:t>NASA 5019A</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Develop a Comprehensive Fracture Control Plan (FCP)</a:t>
            </a:r>
            <a:r>
              <a:rPr kumimoji="0" lang="en-US" altLang="en-US" sz="1150" b="0" i="0" u="none" strike="noStrike" cap="none" normalizeH="0" baseline="0" dirty="0">
                <a:ln>
                  <a:noFill/>
                </a:ln>
                <a:solidFill>
                  <a:schemeClr val="tx1"/>
                </a:solidFill>
                <a:effectLst/>
                <a:latin typeface="Arial" panose="020B0604020202020204" pitchFamily="34" charset="0"/>
              </a:rPr>
              <a:t>: Establishing and maintaining an FCP is crucial for human-rated spaceflight hardware to mitigate catastrophic failure risks due to flaws.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Classify Hardware Components Accurately</a:t>
            </a:r>
            <a:r>
              <a:rPr kumimoji="0" lang="en-US" altLang="en-US" sz="1150" b="0" i="0" u="none" strike="noStrike" cap="none" normalizeH="0" baseline="0" dirty="0">
                <a:ln>
                  <a:noFill/>
                </a:ln>
                <a:solidFill>
                  <a:schemeClr val="tx1"/>
                </a:solidFill>
                <a:effectLst/>
                <a:latin typeface="Arial" panose="020B0604020202020204" pitchFamily="34" charset="0"/>
              </a:rPr>
              <a:t>: All parts should be evaluated and categorized as exempt, non-fracture critical (NFC), or fracture critical to determine appropriate control measures.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Implement Rigorous Verification Processes</a:t>
            </a:r>
            <a:r>
              <a:rPr kumimoji="0" lang="en-US" altLang="en-US" sz="1150" b="0" i="0" u="none" strike="noStrike" cap="none" normalizeH="0" baseline="0" dirty="0">
                <a:ln>
                  <a:noFill/>
                </a:ln>
                <a:solidFill>
                  <a:schemeClr val="tx1"/>
                </a:solidFill>
                <a:effectLst/>
                <a:latin typeface="Arial" panose="020B0604020202020204" pitchFamily="34" charset="0"/>
              </a:rPr>
              <a:t>: Verification of fracture control requirements ensures that hardware meets safety and reliability standards.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Utilize Established Approaches for Specific Hardware Types</a:t>
            </a:r>
            <a:r>
              <a:rPr kumimoji="0" lang="en-US" altLang="en-US" sz="1150" b="0" i="0" u="none" strike="noStrike" cap="none" normalizeH="0" baseline="0" dirty="0">
                <a:ln>
                  <a:noFill/>
                </a:ln>
                <a:solidFill>
                  <a:schemeClr val="tx1"/>
                </a:solidFill>
                <a:effectLst/>
                <a:latin typeface="Arial" panose="020B0604020202020204" pitchFamily="34" charset="0"/>
              </a:rPr>
              <a:t>: Applying proven methods for different hardware categories enhances reliability and safety.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Document Alternative Approaches Thoroughly</a:t>
            </a:r>
            <a:r>
              <a:rPr kumimoji="0" lang="en-US" altLang="en-US" sz="1150" b="0" i="0" u="none" strike="noStrike" cap="none" normalizeH="0" baseline="0" dirty="0">
                <a:ln>
                  <a:noFill/>
                </a:ln>
                <a:solidFill>
                  <a:schemeClr val="tx1"/>
                </a:solidFill>
                <a:effectLst/>
                <a:latin typeface="Arial" panose="020B0604020202020204" pitchFamily="34" charset="0"/>
              </a:rPr>
              <a:t>: When deviating from standard practices, comprehensive documentation and approval are essential to maintain safety standards.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Ensure Material Traceability</a:t>
            </a:r>
            <a:r>
              <a:rPr kumimoji="0" lang="en-US" altLang="en-US" sz="1150" b="0" i="0" u="none" strike="noStrike" cap="none" normalizeH="0" baseline="0" dirty="0">
                <a:ln>
                  <a:noFill/>
                </a:ln>
                <a:solidFill>
                  <a:schemeClr val="tx1"/>
                </a:solidFill>
                <a:effectLst/>
                <a:latin typeface="Arial" panose="020B0604020202020204" pitchFamily="34" charset="0"/>
              </a:rPr>
              <a:t>: Maintaining traceability of materials used in fracture-critical components is vital for quality assurance and safety.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Perform Detailed Failure Mode Evaluations</a:t>
            </a:r>
            <a:r>
              <a:rPr kumimoji="0" lang="en-US" altLang="en-US" sz="1150" b="0" i="0" u="none" strike="noStrike" cap="none" normalizeH="0" baseline="0" dirty="0">
                <a:ln>
                  <a:noFill/>
                </a:ln>
                <a:solidFill>
                  <a:schemeClr val="tx1"/>
                </a:solidFill>
                <a:effectLst/>
                <a:latin typeface="Arial" panose="020B0604020202020204" pitchFamily="34" charset="0"/>
              </a:rPr>
              <a:t>: Identifying and assessing potential failure modes in hardware components help in implementing effective fracture control measures.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Apply Conservative Design Margins</a:t>
            </a:r>
            <a:r>
              <a:rPr kumimoji="0" lang="en-US" altLang="en-US" sz="1150" b="0" i="0" u="none" strike="noStrike" cap="none" normalizeH="0" baseline="0" dirty="0">
                <a:ln>
                  <a:noFill/>
                </a:ln>
                <a:solidFill>
                  <a:schemeClr val="tx1"/>
                </a:solidFill>
                <a:effectLst/>
                <a:latin typeface="Arial" panose="020B0604020202020204" pitchFamily="34" charset="0"/>
              </a:rPr>
              <a:t>: Incorporating conservative design margins in fracture-critical components enhances safety and reliability.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Conduct Regular Training for Personnel</a:t>
            </a:r>
            <a:r>
              <a:rPr kumimoji="0" lang="en-US" altLang="en-US" sz="1150" b="0" i="0" u="none" strike="noStrike" cap="none" normalizeH="0" baseline="0" dirty="0">
                <a:ln>
                  <a:noFill/>
                </a:ln>
                <a:solidFill>
                  <a:schemeClr val="tx1"/>
                </a:solidFill>
                <a:effectLst/>
                <a:latin typeface="Arial" panose="020B0604020202020204" pitchFamily="34" charset="0"/>
              </a:rPr>
              <a:t>: Ensuring that personnel involved in fracture control are adequately trained contributes to the effectiveness of the program.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Engage in Continuous Improvement</a:t>
            </a:r>
            <a:r>
              <a:rPr kumimoji="0" lang="en-US" altLang="en-US" sz="1150" b="0" i="0" u="none" strike="noStrike" cap="none" normalizeH="0" baseline="0" dirty="0">
                <a:ln>
                  <a:noFill/>
                </a:ln>
                <a:solidFill>
                  <a:schemeClr val="tx1"/>
                </a:solidFill>
                <a:effectLst/>
                <a:latin typeface="Arial" panose="020B0604020202020204" pitchFamily="34" charset="0"/>
              </a:rPr>
              <a:t>: Regularly updating fracture control practices based on new findings and technological advancements fosters ongoing enhancement of safety measures.</a:t>
            </a:r>
          </a:p>
        </p:txBody>
      </p:sp>
      <p:sp>
        <p:nvSpPr>
          <p:cNvPr id="3" name="TextBox 2">
            <a:extLst>
              <a:ext uri="{FF2B5EF4-FFF2-40B4-BE49-F238E27FC236}">
                <a16:creationId xmlns:a16="http://schemas.microsoft.com/office/drawing/2014/main" id="{C9520521-F8FD-218C-0937-B8D9BAA7573C}"/>
              </a:ext>
            </a:extLst>
          </p:cNvPr>
          <p:cNvSpPr txBox="1"/>
          <p:nvPr/>
        </p:nvSpPr>
        <p:spPr>
          <a:xfrm>
            <a:off x="6246892" y="1086416"/>
            <a:ext cx="5178583" cy="5478423"/>
          </a:xfrm>
          <a:prstGeom prst="rect">
            <a:avLst/>
          </a:prstGeom>
          <a:noFill/>
        </p:spPr>
        <p:txBody>
          <a:bodyPr wrap="square" rtlCol="0">
            <a:spAutoFit/>
          </a:bodyPr>
          <a:lstStyle/>
          <a:p>
            <a:r>
              <a:rPr lang="en-US" b="1" dirty="0"/>
              <a:t>NASA 5009</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Establish Clear NDE Requirements</a:t>
            </a:r>
            <a:r>
              <a:rPr kumimoji="0" lang="en-US" altLang="en-US" sz="1150" b="0" i="0" u="none" strike="noStrike" cap="none" normalizeH="0" baseline="0" dirty="0">
                <a:ln>
                  <a:noFill/>
                </a:ln>
                <a:solidFill>
                  <a:schemeClr val="tx1"/>
                </a:solidFill>
                <a:effectLst/>
                <a:latin typeface="Arial" panose="020B0604020202020204" pitchFamily="34" charset="0"/>
              </a:rPr>
              <a:t>: Defining specific NDE requirements for fracture-critical components ensures consistent application across programs.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Qualify NDE Procedures Rigorously</a:t>
            </a:r>
            <a:r>
              <a:rPr kumimoji="0" lang="en-US" altLang="en-US" sz="1150" b="0" i="0" u="none" strike="noStrike" cap="none" normalizeH="0" baseline="0" dirty="0">
                <a:ln>
                  <a:noFill/>
                </a:ln>
                <a:solidFill>
                  <a:schemeClr val="tx1"/>
                </a:solidFill>
                <a:effectLst/>
                <a:latin typeface="Arial" panose="020B0604020202020204" pitchFamily="34" charset="0"/>
              </a:rPr>
              <a:t>: Qualification of NDE procedures is essential to validate their effectiveness in detecting critical flaws.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Determine Minimum Detectable Flaw Sizes</a:t>
            </a:r>
            <a:r>
              <a:rPr kumimoji="0" lang="en-US" altLang="en-US" sz="1150" b="0" i="0" u="none" strike="noStrike" cap="none" normalizeH="0" baseline="0" dirty="0">
                <a:ln>
                  <a:noFill/>
                </a:ln>
                <a:solidFill>
                  <a:schemeClr val="tx1"/>
                </a:solidFill>
                <a:effectLst/>
                <a:latin typeface="Arial" panose="020B0604020202020204" pitchFamily="34" charset="0"/>
              </a:rPr>
              <a:t>: Establishing the smallest flaw size that NDE methods can reliably detect is crucial for accurate fracture analysis.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Apply Standard NDE Methods When Appropriate</a:t>
            </a:r>
            <a:r>
              <a:rPr kumimoji="0" lang="en-US" altLang="en-US" sz="1150" b="0" i="0" u="none" strike="noStrike" cap="none" normalizeH="0" baseline="0" dirty="0">
                <a:ln>
                  <a:noFill/>
                </a:ln>
                <a:solidFill>
                  <a:schemeClr val="tx1"/>
                </a:solidFill>
                <a:effectLst/>
                <a:latin typeface="Arial" panose="020B0604020202020204" pitchFamily="34" charset="0"/>
              </a:rPr>
              <a:t>: Utilizing standard NDE methods with known capabilities simplifies the inspection process and ensures reliability.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Implement Special NDE for Complex Cases</a:t>
            </a:r>
            <a:r>
              <a:rPr kumimoji="0" lang="en-US" altLang="en-US" sz="1150" b="0" i="0" u="none" strike="noStrike" cap="none" normalizeH="0" baseline="0" dirty="0">
                <a:ln>
                  <a:noFill/>
                </a:ln>
                <a:solidFill>
                  <a:schemeClr val="tx1"/>
                </a:solidFill>
                <a:effectLst/>
                <a:latin typeface="Arial" panose="020B0604020202020204" pitchFamily="34" charset="0"/>
              </a:rPr>
              <a:t>: For unique or complex components, special NDE procedures may be necessary to achieve the required detection capabilities.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Maintain Inspector Proficiency</a:t>
            </a:r>
            <a:r>
              <a:rPr kumimoji="0" lang="en-US" altLang="en-US" sz="1150" b="0" i="0" u="none" strike="noStrike" cap="none" normalizeH="0" baseline="0" dirty="0">
                <a:ln>
                  <a:noFill/>
                </a:ln>
                <a:solidFill>
                  <a:schemeClr val="tx1"/>
                </a:solidFill>
                <a:effectLst/>
                <a:latin typeface="Arial" panose="020B0604020202020204" pitchFamily="34" charset="0"/>
              </a:rPr>
              <a:t>: Regular training and certification of NDE inspectors are vital to maintain high detection reliability.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Document NDE Results Systematically</a:t>
            </a:r>
            <a:r>
              <a:rPr kumimoji="0" lang="en-US" altLang="en-US" sz="1150" b="0" i="0" u="none" strike="noStrike" cap="none" normalizeH="0" baseline="0" dirty="0">
                <a:ln>
                  <a:noFill/>
                </a:ln>
                <a:solidFill>
                  <a:schemeClr val="tx1"/>
                </a:solidFill>
                <a:effectLst/>
                <a:latin typeface="Arial" panose="020B0604020202020204" pitchFamily="34" charset="0"/>
              </a:rPr>
              <a:t>: Thorough documentation of NDE findings supports traceability and aids in the assessment of component integrity.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Integrate NDE into the Design Process</a:t>
            </a:r>
            <a:r>
              <a:rPr kumimoji="0" lang="en-US" altLang="en-US" sz="1150" b="0" i="0" u="none" strike="noStrike" cap="none" normalizeH="0" baseline="0" dirty="0">
                <a:ln>
                  <a:noFill/>
                </a:ln>
                <a:solidFill>
                  <a:schemeClr val="tx1"/>
                </a:solidFill>
                <a:effectLst/>
                <a:latin typeface="Arial" panose="020B0604020202020204" pitchFamily="34" charset="0"/>
              </a:rPr>
              <a:t>: Incorporating NDE considerations early in the design phase facilitates the development of inspectable and reliable components.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Utilize Probability of Detection (POD) Curves</a:t>
            </a:r>
            <a:r>
              <a:rPr kumimoji="0" lang="en-US" altLang="en-US" sz="1150" b="0" i="0" u="none" strike="noStrike" cap="none" normalizeH="0" baseline="0" dirty="0">
                <a:ln>
                  <a:noFill/>
                </a:ln>
                <a:solidFill>
                  <a:schemeClr val="tx1"/>
                </a:solidFill>
                <a:effectLst/>
                <a:latin typeface="Arial" panose="020B0604020202020204" pitchFamily="34" charset="0"/>
              </a:rPr>
              <a:t>: Employing POD curves helps in understanding the effectiveness of NDE methods and informs risk assessments.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b="1" i="0" u="none" strike="noStrike" cap="none" normalizeH="0" baseline="0" dirty="0">
                <a:ln>
                  <a:noFill/>
                </a:ln>
                <a:solidFill>
                  <a:schemeClr val="tx1"/>
                </a:solidFill>
                <a:effectLst/>
                <a:latin typeface="Arial" panose="020B0604020202020204" pitchFamily="34" charset="0"/>
              </a:rPr>
              <a:t>Engage in Continuous NDE Technology Assessment</a:t>
            </a:r>
            <a:r>
              <a:rPr kumimoji="0" lang="en-US" altLang="en-US" sz="1150" b="0" i="0" u="none" strike="noStrike" cap="none" normalizeH="0" baseline="0" dirty="0">
                <a:ln>
                  <a:noFill/>
                </a:ln>
                <a:solidFill>
                  <a:schemeClr val="tx1"/>
                </a:solidFill>
                <a:effectLst/>
                <a:latin typeface="Arial" panose="020B0604020202020204" pitchFamily="34" charset="0"/>
              </a:rPr>
              <a:t>: Regularly evaluating and adopting advancements in NDE technologies ensures the effectiveness of inspection processes.</a:t>
            </a:r>
          </a:p>
          <a:p>
            <a:endParaRPr lang="en-US" sz="1200" b="1" dirty="0"/>
          </a:p>
        </p:txBody>
      </p:sp>
    </p:spTree>
    <p:extLst>
      <p:ext uri="{BB962C8B-B14F-4D97-AF65-F5344CB8AC3E}">
        <p14:creationId xmlns:p14="http://schemas.microsoft.com/office/powerpoint/2010/main" val="204446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C79106-A8F8-CC97-B1DC-5F5EE12D8D50}"/>
              </a:ext>
            </a:extLst>
          </p:cNvPr>
          <p:cNvSpPr txBox="1"/>
          <p:nvPr/>
        </p:nvSpPr>
        <p:spPr>
          <a:xfrm>
            <a:off x="1148282" y="319142"/>
            <a:ext cx="11506954" cy="307777"/>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Question 2</a:t>
            </a:r>
          </a:p>
        </p:txBody>
      </p:sp>
      <p:sp>
        <p:nvSpPr>
          <p:cNvPr id="2" name="TextBox 1">
            <a:extLst>
              <a:ext uri="{FF2B5EF4-FFF2-40B4-BE49-F238E27FC236}">
                <a16:creationId xmlns:a16="http://schemas.microsoft.com/office/drawing/2014/main" id="{27295566-D152-5358-2CB9-7956EEF92ABF}"/>
              </a:ext>
            </a:extLst>
          </p:cNvPr>
          <p:cNvSpPr txBox="1"/>
          <p:nvPr/>
        </p:nvSpPr>
        <p:spPr>
          <a:xfrm>
            <a:off x="641545" y="2042732"/>
            <a:ext cx="3064152" cy="24622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Input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 = 2”; D = 4”</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 = 0.1”</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K</a:t>
            </a:r>
            <a:r>
              <a:rPr lang="en-US" baseline="-25000" dirty="0">
                <a:latin typeface="Arial" panose="020B0604020202020204" pitchFamily="34" charset="0"/>
                <a:cs typeface="Arial" panose="020B0604020202020204" pitchFamily="34" charset="0"/>
              </a:rPr>
              <a:t>IC</a:t>
            </a:r>
            <a:r>
              <a:rPr lang="en-US" dirty="0">
                <a:latin typeface="Arial" panose="020B0604020202020204" pitchFamily="34" charset="0"/>
                <a:cs typeface="Arial" panose="020B0604020202020204" pitchFamily="34" charset="0"/>
              </a:rPr>
              <a:t> = 22000 (Al 2024-T3)</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FS = 1.4</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K</a:t>
            </a:r>
            <a:r>
              <a:rPr lang="en-US" baseline="-25000" dirty="0">
                <a:latin typeface="Arial" panose="020B0604020202020204" pitchFamily="34" charset="0"/>
                <a:cs typeface="Arial" panose="020B0604020202020204" pitchFamily="34" charset="0"/>
              </a:rPr>
              <a:t>IC</a:t>
            </a:r>
            <a:r>
              <a:rPr lang="en-US" dirty="0">
                <a:latin typeface="Arial" panose="020B0604020202020204" pitchFamily="34" charset="0"/>
                <a:cs typeface="Arial" panose="020B0604020202020204" pitchFamily="34" charset="0"/>
              </a:rPr>
              <a:t> = 22000/1.4 = 15714</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 = 5500 psi</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σ</a:t>
            </a:r>
            <a:r>
              <a:rPr lang="en-US" baseline="-25000" dirty="0">
                <a:latin typeface="Arial" panose="020B0604020202020204" pitchFamily="34" charset="0"/>
                <a:cs typeface="Arial" panose="020B0604020202020204" pitchFamily="34" charset="0"/>
              </a:rPr>
              <a:t>hoop</a:t>
            </a:r>
            <a:r>
              <a:rPr lang="en-US" dirty="0">
                <a:latin typeface="Arial" panose="020B0604020202020204" pitchFamily="34" charset="0"/>
                <a:cs typeface="Arial" panose="020B0604020202020204" pitchFamily="34" charset="0"/>
              </a:rPr>
              <a:t> = PR/t = 110,000 psi</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Results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Crack = 2c = </a:t>
            </a:r>
            <a:r>
              <a:rPr lang="en-US" b="1" u="sng" dirty="0">
                <a:latin typeface="Arial" panose="020B0604020202020204" pitchFamily="34" charset="0"/>
                <a:cs typeface="Arial" panose="020B0604020202020204" pitchFamily="34" charset="0"/>
              </a:rPr>
              <a:t>0.0133”</a:t>
            </a:r>
          </a:p>
        </p:txBody>
      </p:sp>
      <p:pic>
        <p:nvPicPr>
          <p:cNvPr id="3" name="Picture 2">
            <a:extLst>
              <a:ext uri="{FF2B5EF4-FFF2-40B4-BE49-F238E27FC236}">
                <a16:creationId xmlns:a16="http://schemas.microsoft.com/office/drawing/2014/main" id="{5E35E20A-8066-8AE3-1561-96631EF3F56C}"/>
              </a:ext>
            </a:extLst>
          </p:cNvPr>
          <p:cNvPicPr>
            <a:picLocks noChangeAspect="1"/>
          </p:cNvPicPr>
          <p:nvPr/>
        </p:nvPicPr>
        <p:blipFill>
          <a:blip r:embed="rId2"/>
          <a:stretch>
            <a:fillRect/>
          </a:stretch>
        </p:blipFill>
        <p:spPr>
          <a:xfrm>
            <a:off x="4300312" y="2026888"/>
            <a:ext cx="1922436" cy="3300011"/>
          </a:xfrm>
          <a:prstGeom prst="rect">
            <a:avLst/>
          </a:prstGeom>
        </p:spPr>
      </p:pic>
      <p:pic>
        <p:nvPicPr>
          <p:cNvPr id="6" name="Picture 5">
            <a:extLst>
              <a:ext uri="{FF2B5EF4-FFF2-40B4-BE49-F238E27FC236}">
                <a16:creationId xmlns:a16="http://schemas.microsoft.com/office/drawing/2014/main" id="{5EBECEBD-D7EF-0C2B-B5D1-05DF66B3914C}"/>
              </a:ext>
            </a:extLst>
          </p:cNvPr>
          <p:cNvPicPr>
            <a:picLocks noChangeAspect="1"/>
          </p:cNvPicPr>
          <p:nvPr/>
        </p:nvPicPr>
        <p:blipFill>
          <a:blip r:embed="rId3"/>
          <a:stretch>
            <a:fillRect/>
          </a:stretch>
        </p:blipFill>
        <p:spPr>
          <a:xfrm>
            <a:off x="7015288" y="1050202"/>
            <a:ext cx="4483949" cy="5253384"/>
          </a:xfrm>
          <a:prstGeom prst="rect">
            <a:avLst/>
          </a:prstGeom>
        </p:spPr>
      </p:pic>
    </p:spTree>
    <p:extLst>
      <p:ext uri="{BB962C8B-B14F-4D97-AF65-F5344CB8AC3E}">
        <p14:creationId xmlns:p14="http://schemas.microsoft.com/office/powerpoint/2010/main" val="3427910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77CFA-E733-EC60-8B3A-623F612AC0B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C6EFCBF-8620-1F6E-4163-BDA4A046768F}"/>
              </a:ext>
            </a:extLst>
          </p:cNvPr>
          <p:cNvSpPr txBox="1"/>
          <p:nvPr/>
        </p:nvSpPr>
        <p:spPr>
          <a:xfrm>
            <a:off x="1175392" y="333050"/>
            <a:ext cx="11506954" cy="307777"/>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Question 3</a:t>
            </a:r>
          </a:p>
        </p:txBody>
      </p:sp>
      <p:sp>
        <p:nvSpPr>
          <p:cNvPr id="2" name="TextBox 1">
            <a:extLst>
              <a:ext uri="{FF2B5EF4-FFF2-40B4-BE49-F238E27FC236}">
                <a16:creationId xmlns:a16="http://schemas.microsoft.com/office/drawing/2014/main" id="{6E8366ED-0062-3063-5E7A-E47AB78C6EC3}"/>
              </a:ext>
            </a:extLst>
          </p:cNvPr>
          <p:cNvSpPr txBox="1"/>
          <p:nvPr/>
        </p:nvSpPr>
        <p:spPr>
          <a:xfrm>
            <a:off x="342523" y="1446637"/>
            <a:ext cx="5323437" cy="50783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NDE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a/c = 0.5 (c = 0.5”)</a:t>
            </a:r>
          </a:p>
          <a:p>
            <a:pPr marL="285750" indent="-285750">
              <a:buFont typeface="Arial" panose="020B0604020202020204" pitchFamily="34" charset="0"/>
              <a:buChar char="•"/>
            </a:pPr>
            <a:r>
              <a:rPr lang="en-US" u="sng" dirty="0">
                <a:latin typeface="Arial" panose="020B0604020202020204" pitchFamily="34" charset="0"/>
                <a:cs typeface="Arial" panose="020B0604020202020204" pitchFamily="34" charset="0"/>
              </a:rPr>
              <a:t>a = 0.25”</a:t>
            </a:r>
            <a:r>
              <a:rPr lang="en-US" dirty="0">
                <a:latin typeface="Arial" panose="020B0604020202020204" pitchFamily="34" charset="0"/>
                <a:cs typeface="Arial" panose="020B0604020202020204" pitchFamily="34" charset="0"/>
              </a:rPr>
              <a:t> acceptable?</a:t>
            </a:r>
            <a:endParaRPr lang="en-US" u="sng"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Input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 = 0.1”</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 = 20”</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 = .2” (0.5 &lt; D/t &lt;2)</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a/c = 0.5</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K</a:t>
            </a:r>
            <a:r>
              <a:rPr lang="en-US" baseline="-25000" dirty="0">
                <a:latin typeface="Arial" panose="020B0604020202020204" pitchFamily="34" charset="0"/>
                <a:cs typeface="Arial" panose="020B0604020202020204" pitchFamily="34" charset="0"/>
              </a:rPr>
              <a:t>IC</a:t>
            </a:r>
            <a:r>
              <a:rPr lang="en-US" dirty="0">
                <a:latin typeface="Arial" panose="020B0604020202020204" pitchFamily="34" charset="0"/>
                <a:cs typeface="Arial" panose="020B0604020202020204" pitchFamily="34" charset="0"/>
              </a:rPr>
              <a:t> = 22000 (Al 2024-T3)</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 = 5500 psi</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S0 = 20 ksi</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 = 1000 lb</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S3 = P/Dt = 20 ksi</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Results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Critical Crack Size = c = </a:t>
            </a:r>
            <a:r>
              <a:rPr lang="en-US" b="1" u="sng" dirty="0">
                <a:latin typeface="Arial" panose="020B0604020202020204" pitchFamily="34" charset="0"/>
                <a:cs typeface="Arial" panose="020B0604020202020204" pitchFamily="34" charset="0"/>
              </a:rPr>
              <a:t>0.1”</a:t>
            </a:r>
            <a:r>
              <a:rPr lang="en-US" dirty="0">
                <a:latin typeface="Arial" panose="020B0604020202020204" pitchFamily="34" charset="0"/>
                <a:cs typeface="Arial" panose="020B0604020202020204" pitchFamily="34" charset="0"/>
              </a:rPr>
              <a:t> &gt; 0.5”</a:t>
            </a:r>
            <a:endParaRPr lang="en-US" b="1"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u="sng" dirty="0">
                <a:latin typeface="Arial" panose="020B0604020202020204" pitchFamily="34" charset="0"/>
                <a:cs typeface="Arial" panose="020B0604020202020204" pitchFamily="34" charset="0"/>
              </a:rPr>
              <a:t>Unsafe for flight conditions</a:t>
            </a:r>
          </a:p>
        </p:txBody>
      </p:sp>
      <p:pic>
        <p:nvPicPr>
          <p:cNvPr id="5" name="Picture 4">
            <a:extLst>
              <a:ext uri="{FF2B5EF4-FFF2-40B4-BE49-F238E27FC236}">
                <a16:creationId xmlns:a16="http://schemas.microsoft.com/office/drawing/2014/main" id="{A0469AEB-99DC-4344-3197-294EB1A67411}"/>
              </a:ext>
            </a:extLst>
          </p:cNvPr>
          <p:cNvPicPr>
            <a:picLocks noChangeAspect="1"/>
          </p:cNvPicPr>
          <p:nvPr/>
        </p:nvPicPr>
        <p:blipFill>
          <a:blip r:embed="rId2"/>
          <a:stretch>
            <a:fillRect/>
          </a:stretch>
        </p:blipFill>
        <p:spPr>
          <a:xfrm>
            <a:off x="7324471" y="1004549"/>
            <a:ext cx="4525006" cy="4848902"/>
          </a:xfrm>
          <a:prstGeom prst="rect">
            <a:avLst/>
          </a:prstGeom>
        </p:spPr>
      </p:pic>
      <p:pic>
        <p:nvPicPr>
          <p:cNvPr id="7" name="Picture 6">
            <a:extLst>
              <a:ext uri="{FF2B5EF4-FFF2-40B4-BE49-F238E27FC236}">
                <a16:creationId xmlns:a16="http://schemas.microsoft.com/office/drawing/2014/main" id="{B082ACEE-AF9A-8467-2DE3-1000DFD7AB51}"/>
              </a:ext>
            </a:extLst>
          </p:cNvPr>
          <p:cNvPicPr>
            <a:picLocks noChangeAspect="1"/>
          </p:cNvPicPr>
          <p:nvPr/>
        </p:nvPicPr>
        <p:blipFill>
          <a:blip r:embed="rId3"/>
          <a:stretch>
            <a:fillRect/>
          </a:stretch>
        </p:blipFill>
        <p:spPr>
          <a:xfrm>
            <a:off x="4194812" y="1895261"/>
            <a:ext cx="2734057" cy="3067478"/>
          </a:xfrm>
          <a:prstGeom prst="rect">
            <a:avLst/>
          </a:prstGeom>
        </p:spPr>
      </p:pic>
    </p:spTree>
    <p:extLst>
      <p:ext uri="{BB962C8B-B14F-4D97-AF65-F5344CB8AC3E}">
        <p14:creationId xmlns:p14="http://schemas.microsoft.com/office/powerpoint/2010/main" val="2068270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2AA07-4C8F-0050-2ADD-9B1EFB7207F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1E821E9-5C6B-A559-07D6-1BC2886C3E48}"/>
              </a:ext>
            </a:extLst>
          </p:cNvPr>
          <p:cNvSpPr txBox="1"/>
          <p:nvPr/>
        </p:nvSpPr>
        <p:spPr>
          <a:xfrm>
            <a:off x="1166388" y="380170"/>
            <a:ext cx="11506954" cy="307777"/>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Question 4</a:t>
            </a:r>
          </a:p>
        </p:txBody>
      </p:sp>
      <p:pic>
        <p:nvPicPr>
          <p:cNvPr id="3" name="Picture 2">
            <a:extLst>
              <a:ext uri="{FF2B5EF4-FFF2-40B4-BE49-F238E27FC236}">
                <a16:creationId xmlns:a16="http://schemas.microsoft.com/office/drawing/2014/main" id="{8B9B89C7-CA1F-3F4B-788F-9D556177F93C}"/>
              </a:ext>
            </a:extLst>
          </p:cNvPr>
          <p:cNvPicPr>
            <a:picLocks noChangeAspect="1"/>
          </p:cNvPicPr>
          <p:nvPr/>
        </p:nvPicPr>
        <p:blipFill>
          <a:blip r:embed="rId2"/>
          <a:stretch>
            <a:fillRect/>
          </a:stretch>
        </p:blipFill>
        <p:spPr>
          <a:xfrm>
            <a:off x="5665852" y="3467989"/>
            <a:ext cx="4913123" cy="3009841"/>
          </a:xfrm>
          <a:prstGeom prst="rect">
            <a:avLst/>
          </a:prstGeom>
        </p:spPr>
      </p:pic>
      <p:pic>
        <p:nvPicPr>
          <p:cNvPr id="6" name="Picture 5">
            <a:extLst>
              <a:ext uri="{FF2B5EF4-FFF2-40B4-BE49-F238E27FC236}">
                <a16:creationId xmlns:a16="http://schemas.microsoft.com/office/drawing/2014/main" id="{F66D793C-EEBB-933F-1300-52ACAC0C0598}"/>
              </a:ext>
            </a:extLst>
          </p:cNvPr>
          <p:cNvPicPr>
            <a:picLocks noChangeAspect="1"/>
          </p:cNvPicPr>
          <p:nvPr/>
        </p:nvPicPr>
        <p:blipFill>
          <a:blip r:embed="rId3"/>
          <a:stretch>
            <a:fillRect/>
          </a:stretch>
        </p:blipFill>
        <p:spPr>
          <a:xfrm>
            <a:off x="6716316" y="1003989"/>
            <a:ext cx="2410978" cy="2308215"/>
          </a:xfrm>
          <a:prstGeom prst="rect">
            <a:avLst/>
          </a:prstGeom>
        </p:spPr>
      </p:pic>
      <p:sp>
        <p:nvSpPr>
          <p:cNvPr id="7" name="TextBox 6">
            <a:extLst>
              <a:ext uri="{FF2B5EF4-FFF2-40B4-BE49-F238E27FC236}">
                <a16:creationId xmlns:a16="http://schemas.microsoft.com/office/drawing/2014/main" id="{B66BC58D-D96C-AFC1-5C1C-59B9AD37848D}"/>
              </a:ext>
            </a:extLst>
          </p:cNvPr>
          <p:cNvSpPr txBox="1"/>
          <p:nvPr/>
        </p:nvSpPr>
        <p:spPr>
          <a:xfrm>
            <a:off x="641179" y="2305615"/>
            <a:ext cx="4455921" cy="224676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Input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 = 0.1”</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 = 0.56” (based on 2c/W &lt; 0.5 calc)</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Radiography NDE (X-ray 5009)</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Proof factor = 1.5</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K</a:t>
            </a:r>
            <a:r>
              <a:rPr lang="en-US" baseline="-25000" dirty="0">
                <a:latin typeface="Arial" panose="020B0604020202020204" pitchFamily="34" charset="0"/>
                <a:cs typeface="Arial" panose="020B0604020202020204" pitchFamily="34" charset="0"/>
              </a:rPr>
              <a:t>IC</a:t>
            </a:r>
            <a:r>
              <a:rPr lang="en-US" dirty="0">
                <a:latin typeface="Arial" panose="020B0604020202020204" pitchFamily="34" charset="0"/>
                <a:cs typeface="Arial" panose="020B0604020202020204" pitchFamily="34" charset="0"/>
              </a:rPr>
              <a:t> = 25000 (Al 7075-T6)</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S0 = 20 ksi</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Results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Operating Cycles Capability = </a:t>
            </a:r>
            <a:r>
              <a:rPr lang="en-US" b="1" u="sng" dirty="0">
                <a:latin typeface="Arial" panose="020B0604020202020204" pitchFamily="34" charset="0"/>
                <a:cs typeface="Arial" panose="020B0604020202020204" pitchFamily="34" charset="0"/>
              </a:rPr>
              <a:t>10511 cycles</a:t>
            </a:r>
          </a:p>
        </p:txBody>
      </p:sp>
    </p:spTree>
    <p:extLst>
      <p:ext uri="{BB962C8B-B14F-4D97-AF65-F5344CB8AC3E}">
        <p14:creationId xmlns:p14="http://schemas.microsoft.com/office/powerpoint/2010/main" val="481601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D8C50-8077-F684-290A-B02D41F335F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3DD49A2-C8E2-5B87-9757-4BCEC0AFD762}"/>
              </a:ext>
            </a:extLst>
          </p:cNvPr>
          <p:cNvSpPr txBox="1"/>
          <p:nvPr/>
        </p:nvSpPr>
        <p:spPr>
          <a:xfrm>
            <a:off x="1149740" y="262489"/>
            <a:ext cx="11506954" cy="307777"/>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Question 5</a:t>
            </a:r>
          </a:p>
        </p:txBody>
      </p:sp>
      <p:pic>
        <p:nvPicPr>
          <p:cNvPr id="3" name="Picture 2">
            <a:extLst>
              <a:ext uri="{FF2B5EF4-FFF2-40B4-BE49-F238E27FC236}">
                <a16:creationId xmlns:a16="http://schemas.microsoft.com/office/drawing/2014/main" id="{3BF51BA0-B589-3D92-B670-EA51D0A8977B}"/>
              </a:ext>
            </a:extLst>
          </p:cNvPr>
          <p:cNvPicPr>
            <a:picLocks noChangeAspect="1"/>
          </p:cNvPicPr>
          <p:nvPr/>
        </p:nvPicPr>
        <p:blipFill>
          <a:blip r:embed="rId2"/>
          <a:stretch>
            <a:fillRect/>
          </a:stretch>
        </p:blipFill>
        <p:spPr>
          <a:xfrm>
            <a:off x="7088857" y="4816383"/>
            <a:ext cx="4134427" cy="1552792"/>
          </a:xfrm>
          <a:prstGeom prst="rect">
            <a:avLst/>
          </a:prstGeom>
        </p:spPr>
      </p:pic>
      <p:pic>
        <p:nvPicPr>
          <p:cNvPr id="6" name="Picture 5">
            <a:extLst>
              <a:ext uri="{FF2B5EF4-FFF2-40B4-BE49-F238E27FC236}">
                <a16:creationId xmlns:a16="http://schemas.microsoft.com/office/drawing/2014/main" id="{E8996FFD-5674-6D5A-27DC-B2CEA73FB89F}"/>
              </a:ext>
            </a:extLst>
          </p:cNvPr>
          <p:cNvPicPr>
            <a:picLocks noChangeAspect="1"/>
          </p:cNvPicPr>
          <p:nvPr/>
        </p:nvPicPr>
        <p:blipFill>
          <a:blip r:embed="rId3"/>
          <a:stretch>
            <a:fillRect/>
          </a:stretch>
        </p:blipFill>
        <p:spPr>
          <a:xfrm>
            <a:off x="6925895" y="1028371"/>
            <a:ext cx="4392494" cy="3513996"/>
          </a:xfrm>
          <a:prstGeom prst="rect">
            <a:avLst/>
          </a:prstGeom>
        </p:spPr>
      </p:pic>
      <p:sp>
        <p:nvSpPr>
          <p:cNvPr id="7" name="TextBox 6">
            <a:extLst>
              <a:ext uri="{FF2B5EF4-FFF2-40B4-BE49-F238E27FC236}">
                <a16:creationId xmlns:a16="http://schemas.microsoft.com/office/drawing/2014/main" id="{CFAD4EE0-67F5-6AF0-DB71-08A06D50A569}"/>
              </a:ext>
            </a:extLst>
          </p:cNvPr>
          <p:cNvSpPr txBox="1"/>
          <p:nvPr/>
        </p:nvSpPr>
        <p:spPr>
          <a:xfrm>
            <a:off x="749821" y="2521059"/>
            <a:ext cx="5270733" cy="181588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Input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S0 = PR/t = (8.62*75)/.1 = 6.47 ksi</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K</a:t>
            </a:r>
            <a:r>
              <a:rPr lang="en-US" baseline="-25000" dirty="0">
                <a:latin typeface="Arial" panose="020B0604020202020204" pitchFamily="34" charset="0"/>
                <a:cs typeface="Arial" panose="020B0604020202020204" pitchFamily="34" charset="0"/>
              </a:rPr>
              <a:t>IC</a:t>
            </a:r>
            <a:r>
              <a:rPr lang="en-US" dirty="0">
                <a:latin typeface="Arial" panose="020B0604020202020204" pitchFamily="34" charset="0"/>
                <a:cs typeface="Arial" panose="020B0604020202020204" pitchFamily="34" charset="0"/>
              </a:rPr>
              <a:t> = 25000 (Al 7075-T6)</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 = 10400 ksi</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Results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Critical Crack Size = 2c = </a:t>
            </a:r>
            <a:r>
              <a:rPr lang="en-US" b="1" u="sng" dirty="0">
                <a:latin typeface="Arial" panose="020B0604020202020204" pitchFamily="34" charset="0"/>
                <a:cs typeface="Arial" panose="020B0604020202020204" pitchFamily="34" charset="0"/>
              </a:rPr>
              <a:t>24.03”</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(anything above this value will decrease capability below 300 cycles)</a:t>
            </a:r>
            <a:endParaRPr lang="en-US"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052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D2C2E-A7FD-9D2A-4FFA-CEDD0A0E100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B5129E6-8D80-F091-6FA2-CB9B2C2094D6}"/>
              </a:ext>
            </a:extLst>
          </p:cNvPr>
          <p:cNvSpPr txBox="1"/>
          <p:nvPr/>
        </p:nvSpPr>
        <p:spPr>
          <a:xfrm>
            <a:off x="1130175" y="325925"/>
            <a:ext cx="11506954" cy="307777"/>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Question 6</a:t>
            </a:r>
          </a:p>
        </p:txBody>
      </p:sp>
      <p:pic>
        <p:nvPicPr>
          <p:cNvPr id="3" name="Picture 2">
            <a:extLst>
              <a:ext uri="{FF2B5EF4-FFF2-40B4-BE49-F238E27FC236}">
                <a16:creationId xmlns:a16="http://schemas.microsoft.com/office/drawing/2014/main" id="{CB12DBB4-6AF7-529E-8286-F1519BE149FA}"/>
              </a:ext>
            </a:extLst>
          </p:cNvPr>
          <p:cNvPicPr>
            <a:picLocks noChangeAspect="1"/>
          </p:cNvPicPr>
          <p:nvPr/>
        </p:nvPicPr>
        <p:blipFill>
          <a:blip r:embed="rId2"/>
          <a:stretch>
            <a:fillRect/>
          </a:stretch>
        </p:blipFill>
        <p:spPr>
          <a:xfrm>
            <a:off x="4710510" y="1987992"/>
            <a:ext cx="6281572" cy="2358795"/>
          </a:xfrm>
          <a:prstGeom prst="rect">
            <a:avLst/>
          </a:prstGeom>
        </p:spPr>
      </p:pic>
      <p:sp>
        <p:nvSpPr>
          <p:cNvPr id="5" name="TextBox 4">
            <a:extLst>
              <a:ext uri="{FF2B5EF4-FFF2-40B4-BE49-F238E27FC236}">
                <a16:creationId xmlns:a16="http://schemas.microsoft.com/office/drawing/2014/main" id="{838C18DC-F11F-4D2F-2C29-85F8C913A8DE}"/>
              </a:ext>
            </a:extLst>
          </p:cNvPr>
          <p:cNvSpPr txBox="1"/>
          <p:nvPr/>
        </p:nvSpPr>
        <p:spPr>
          <a:xfrm>
            <a:off x="867516" y="3167390"/>
            <a:ext cx="1920951" cy="52322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From NASGRO</a:t>
            </a:r>
          </a:p>
          <a:p>
            <a:r>
              <a:rPr lang="en-US" sz="1400" dirty="0">
                <a:latin typeface="Arial" panose="020B0604020202020204" pitchFamily="34" charset="0"/>
                <a:cs typeface="Arial" panose="020B0604020202020204" pitchFamily="34" charset="0"/>
              </a:rPr>
              <a:t>t = 0.27”</a:t>
            </a:r>
          </a:p>
        </p:txBody>
      </p:sp>
    </p:spTree>
    <p:extLst>
      <p:ext uri="{BB962C8B-B14F-4D97-AF65-F5344CB8AC3E}">
        <p14:creationId xmlns:p14="http://schemas.microsoft.com/office/powerpoint/2010/main" val="76315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2892C-6F21-6806-B995-44A7A24526D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297392A-2797-2A3D-13EA-261496511FFE}"/>
              </a:ext>
            </a:extLst>
          </p:cNvPr>
          <p:cNvSpPr txBox="1"/>
          <p:nvPr/>
        </p:nvSpPr>
        <p:spPr>
          <a:xfrm>
            <a:off x="1419032" y="274959"/>
            <a:ext cx="24508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Question 3 (cont)</a:t>
            </a:r>
          </a:p>
        </p:txBody>
      </p:sp>
      <p:sp>
        <p:nvSpPr>
          <p:cNvPr id="6" name="TextBox 5">
            <a:extLst>
              <a:ext uri="{FF2B5EF4-FFF2-40B4-BE49-F238E27FC236}">
                <a16:creationId xmlns:a16="http://schemas.microsoft.com/office/drawing/2014/main" id="{990DC81C-CF05-7DDF-39F4-710BC477C5A4}"/>
              </a:ext>
            </a:extLst>
          </p:cNvPr>
          <p:cNvSpPr txBox="1"/>
          <p:nvPr/>
        </p:nvSpPr>
        <p:spPr>
          <a:xfrm>
            <a:off x="108641" y="2367114"/>
            <a:ext cx="3688656" cy="2462213"/>
          </a:xfrm>
          <a:prstGeom prst="rect">
            <a:avLst/>
          </a:prstGeom>
          <a:noFill/>
        </p:spPr>
        <p:txBody>
          <a:bodyPr wrap="square" lIns="91440" tIns="45720" rIns="91440" bIns="45720" rtlCol="0" anchor="t">
            <a:spAutoFit/>
          </a:bodyPr>
          <a:lstStyle/>
          <a:p>
            <a:pPr>
              <a:defRPr/>
            </a:pPr>
            <a:r>
              <a:rPr lang="en-US" sz="1400" dirty="0">
                <a:solidFill>
                  <a:srgbClr val="000000"/>
                </a:solidFill>
                <a:latin typeface="Times New Roman"/>
                <a:ea typeface="Calibri"/>
                <a:cs typeface="Times New Roman"/>
              </a:rPr>
              <a:t>Results</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The current flaw size in the problem is c = 0.5 in</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Is the flaw safe for flying?</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No</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Critical flaw size is 0.025</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The found flaw size is much larger than the critical crack size</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No difference in using only fracture toughness and assuming no yielding </a:t>
            </a:r>
          </a:p>
        </p:txBody>
      </p:sp>
      <p:pic>
        <p:nvPicPr>
          <p:cNvPr id="3" name="Picture 2" descr="A white paper with black text&#10;&#10;AI-generated content may be incorrect.">
            <a:extLst>
              <a:ext uri="{FF2B5EF4-FFF2-40B4-BE49-F238E27FC236}">
                <a16:creationId xmlns:a16="http://schemas.microsoft.com/office/drawing/2014/main" id="{70FE159E-D8A3-D162-EABD-6BD4DC672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9601" y="963143"/>
            <a:ext cx="4675116" cy="5415410"/>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95ED3598-EC3F-402E-7D9B-42786B4041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6737" y="1891985"/>
            <a:ext cx="2143424" cy="1095528"/>
          </a:xfrm>
          <a:prstGeom prst="rect">
            <a:avLst/>
          </a:prstGeom>
        </p:spPr>
      </p:pic>
      <p:pic>
        <p:nvPicPr>
          <p:cNvPr id="11" name="Picture 10" descr="A screenshot of a computer screen&#10;&#10;AI-generated content may be incorrect.">
            <a:extLst>
              <a:ext uri="{FF2B5EF4-FFF2-40B4-BE49-F238E27FC236}">
                <a16:creationId xmlns:a16="http://schemas.microsoft.com/office/drawing/2014/main" id="{4CBEF303-3EC8-F903-2C0A-A419F25BF5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9914" y="3870487"/>
            <a:ext cx="3357070" cy="1917681"/>
          </a:xfrm>
          <a:prstGeom prst="rect">
            <a:avLst/>
          </a:prstGeom>
        </p:spPr>
      </p:pic>
    </p:spTree>
    <p:extLst>
      <p:ext uri="{BB962C8B-B14F-4D97-AF65-F5344CB8AC3E}">
        <p14:creationId xmlns:p14="http://schemas.microsoft.com/office/powerpoint/2010/main" val="11728621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5F49B2-9183-C897-CC97-E327C1DA21AF}"/>
              </a:ext>
            </a:extLst>
          </p:cNvPr>
          <p:cNvPicPr>
            <a:picLocks noChangeAspect="1"/>
          </p:cNvPicPr>
          <p:nvPr/>
        </p:nvPicPr>
        <p:blipFill>
          <a:blip r:embed="rId2"/>
          <a:stretch>
            <a:fillRect/>
          </a:stretch>
        </p:blipFill>
        <p:spPr>
          <a:xfrm>
            <a:off x="4569533" y="2612881"/>
            <a:ext cx="3615631" cy="3240464"/>
          </a:xfrm>
          <a:prstGeom prst="rect">
            <a:avLst/>
          </a:prstGeom>
        </p:spPr>
      </p:pic>
      <p:pic>
        <p:nvPicPr>
          <p:cNvPr id="7" name="Picture 6">
            <a:extLst>
              <a:ext uri="{FF2B5EF4-FFF2-40B4-BE49-F238E27FC236}">
                <a16:creationId xmlns:a16="http://schemas.microsoft.com/office/drawing/2014/main" id="{6614F958-EBA8-5096-B63D-F839820BFA13}"/>
              </a:ext>
            </a:extLst>
          </p:cNvPr>
          <p:cNvPicPr>
            <a:picLocks noChangeAspect="1"/>
          </p:cNvPicPr>
          <p:nvPr/>
        </p:nvPicPr>
        <p:blipFill>
          <a:blip r:embed="rId3"/>
          <a:stretch>
            <a:fillRect/>
          </a:stretch>
        </p:blipFill>
        <p:spPr>
          <a:xfrm>
            <a:off x="413014" y="2612881"/>
            <a:ext cx="3593824" cy="3244711"/>
          </a:xfrm>
          <a:prstGeom prst="rect">
            <a:avLst/>
          </a:prstGeom>
        </p:spPr>
      </p:pic>
      <p:sp>
        <p:nvSpPr>
          <p:cNvPr id="8" name="TextBox 7">
            <a:extLst>
              <a:ext uri="{FF2B5EF4-FFF2-40B4-BE49-F238E27FC236}">
                <a16:creationId xmlns:a16="http://schemas.microsoft.com/office/drawing/2014/main" id="{A37097C2-7DEA-642E-40ED-082E71055B20}"/>
              </a:ext>
            </a:extLst>
          </p:cNvPr>
          <p:cNvSpPr txBox="1"/>
          <p:nvPr/>
        </p:nvSpPr>
        <p:spPr>
          <a:xfrm>
            <a:off x="869133" y="359702"/>
            <a:ext cx="11506954" cy="307777"/>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Question 6: Aluminum 7075-T6</a:t>
            </a:r>
          </a:p>
        </p:txBody>
      </p:sp>
      <p:sp>
        <p:nvSpPr>
          <p:cNvPr id="9" name="TextBox 8">
            <a:extLst>
              <a:ext uri="{FF2B5EF4-FFF2-40B4-BE49-F238E27FC236}">
                <a16:creationId xmlns:a16="http://schemas.microsoft.com/office/drawing/2014/main" id="{DCC4FCE1-6B8F-3E8F-B7ED-BAE195DFBC70}"/>
              </a:ext>
            </a:extLst>
          </p:cNvPr>
          <p:cNvSpPr txBox="1"/>
          <p:nvPr/>
        </p:nvSpPr>
        <p:spPr>
          <a:xfrm>
            <a:off x="342524" y="1004655"/>
            <a:ext cx="3669524" cy="73866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Results (No Bonding)</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Stress = 32.1 ksi</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ENPRT = 0</a:t>
            </a:r>
          </a:p>
        </p:txBody>
      </p:sp>
      <p:pic>
        <p:nvPicPr>
          <p:cNvPr id="18" name="Picture 17">
            <a:extLst>
              <a:ext uri="{FF2B5EF4-FFF2-40B4-BE49-F238E27FC236}">
                <a16:creationId xmlns:a16="http://schemas.microsoft.com/office/drawing/2014/main" id="{D863579B-32D6-B346-BE0E-EBE99C1B2682}"/>
              </a:ext>
            </a:extLst>
          </p:cNvPr>
          <p:cNvPicPr>
            <a:picLocks noChangeAspect="1"/>
          </p:cNvPicPr>
          <p:nvPr/>
        </p:nvPicPr>
        <p:blipFill>
          <a:blip r:embed="rId4"/>
          <a:stretch>
            <a:fillRect/>
          </a:stretch>
        </p:blipFill>
        <p:spPr>
          <a:xfrm>
            <a:off x="8903011" y="2612882"/>
            <a:ext cx="2743501" cy="3240464"/>
          </a:xfrm>
          <a:prstGeom prst="rect">
            <a:avLst/>
          </a:prstGeom>
        </p:spPr>
      </p:pic>
    </p:spTree>
    <p:extLst>
      <p:ext uri="{BB962C8B-B14F-4D97-AF65-F5344CB8AC3E}">
        <p14:creationId xmlns:p14="http://schemas.microsoft.com/office/powerpoint/2010/main" val="32607899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A0E32-ADC5-5AF2-D5DD-436358C9DB8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DF2AA77-9CA3-0D1C-FFDC-496DD6DB6F3A}"/>
              </a:ext>
            </a:extLst>
          </p:cNvPr>
          <p:cNvSpPr txBox="1"/>
          <p:nvPr/>
        </p:nvSpPr>
        <p:spPr>
          <a:xfrm>
            <a:off x="869133" y="359702"/>
            <a:ext cx="11506954" cy="307777"/>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Question 6: Aluminum 7075-T6</a:t>
            </a:r>
          </a:p>
        </p:txBody>
      </p:sp>
      <p:sp>
        <p:nvSpPr>
          <p:cNvPr id="9" name="TextBox 8">
            <a:extLst>
              <a:ext uri="{FF2B5EF4-FFF2-40B4-BE49-F238E27FC236}">
                <a16:creationId xmlns:a16="http://schemas.microsoft.com/office/drawing/2014/main" id="{FC50FE51-4D4B-4358-A72A-CD4CEB69D0B1}"/>
              </a:ext>
            </a:extLst>
          </p:cNvPr>
          <p:cNvSpPr txBox="1"/>
          <p:nvPr/>
        </p:nvSpPr>
        <p:spPr>
          <a:xfrm>
            <a:off x="342524" y="1004655"/>
            <a:ext cx="3669524" cy="73866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Results (Debond)</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Stress = 32.1 ksi</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ENPRT = 5.23E-2</a:t>
            </a:r>
          </a:p>
        </p:txBody>
      </p:sp>
      <p:pic>
        <p:nvPicPr>
          <p:cNvPr id="11" name="Picture 10">
            <a:extLst>
              <a:ext uri="{FF2B5EF4-FFF2-40B4-BE49-F238E27FC236}">
                <a16:creationId xmlns:a16="http://schemas.microsoft.com/office/drawing/2014/main" id="{AB56216E-DDBA-49AF-B194-5BD8BDC5B777}"/>
              </a:ext>
            </a:extLst>
          </p:cNvPr>
          <p:cNvPicPr>
            <a:picLocks noChangeAspect="1"/>
          </p:cNvPicPr>
          <p:nvPr/>
        </p:nvPicPr>
        <p:blipFill>
          <a:blip r:embed="rId2"/>
          <a:stretch>
            <a:fillRect/>
          </a:stretch>
        </p:blipFill>
        <p:spPr>
          <a:xfrm>
            <a:off x="4511609" y="2444469"/>
            <a:ext cx="3396101" cy="3582444"/>
          </a:xfrm>
          <a:prstGeom prst="rect">
            <a:avLst/>
          </a:prstGeom>
        </p:spPr>
      </p:pic>
      <p:pic>
        <p:nvPicPr>
          <p:cNvPr id="13" name="Picture 12">
            <a:extLst>
              <a:ext uri="{FF2B5EF4-FFF2-40B4-BE49-F238E27FC236}">
                <a16:creationId xmlns:a16="http://schemas.microsoft.com/office/drawing/2014/main" id="{D2512EE2-C3E7-5B10-5C90-18B0F3F6890D}"/>
              </a:ext>
            </a:extLst>
          </p:cNvPr>
          <p:cNvPicPr>
            <a:picLocks noChangeAspect="1"/>
          </p:cNvPicPr>
          <p:nvPr/>
        </p:nvPicPr>
        <p:blipFill>
          <a:blip r:embed="rId3"/>
          <a:stretch>
            <a:fillRect/>
          </a:stretch>
        </p:blipFill>
        <p:spPr>
          <a:xfrm>
            <a:off x="556483" y="2444469"/>
            <a:ext cx="3214541" cy="3582444"/>
          </a:xfrm>
          <a:prstGeom prst="rect">
            <a:avLst/>
          </a:prstGeom>
        </p:spPr>
      </p:pic>
      <p:pic>
        <p:nvPicPr>
          <p:cNvPr id="20" name="Picture 19">
            <a:extLst>
              <a:ext uri="{FF2B5EF4-FFF2-40B4-BE49-F238E27FC236}">
                <a16:creationId xmlns:a16="http://schemas.microsoft.com/office/drawing/2014/main" id="{37B79927-44BC-7D97-D2F4-4DBDE9F4C0EF}"/>
              </a:ext>
            </a:extLst>
          </p:cNvPr>
          <p:cNvPicPr>
            <a:picLocks noChangeAspect="1"/>
          </p:cNvPicPr>
          <p:nvPr/>
        </p:nvPicPr>
        <p:blipFill>
          <a:blip r:embed="rId4"/>
          <a:stretch>
            <a:fillRect/>
          </a:stretch>
        </p:blipFill>
        <p:spPr>
          <a:xfrm>
            <a:off x="8648295" y="2444469"/>
            <a:ext cx="2801416" cy="3582444"/>
          </a:xfrm>
          <a:prstGeom prst="rect">
            <a:avLst/>
          </a:prstGeom>
        </p:spPr>
      </p:pic>
    </p:spTree>
    <p:extLst>
      <p:ext uri="{BB962C8B-B14F-4D97-AF65-F5344CB8AC3E}">
        <p14:creationId xmlns:p14="http://schemas.microsoft.com/office/powerpoint/2010/main" val="3231496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172A2-A3BE-189C-7976-A145EC10DB7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35DC7B9-D845-DB5B-51D5-7422EF6BB22A}"/>
              </a:ext>
            </a:extLst>
          </p:cNvPr>
          <p:cNvSpPr txBox="1"/>
          <p:nvPr/>
        </p:nvSpPr>
        <p:spPr>
          <a:xfrm>
            <a:off x="1175442" y="316871"/>
            <a:ext cx="11506954" cy="307777"/>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Question 6: Steel</a:t>
            </a:r>
          </a:p>
        </p:txBody>
      </p:sp>
      <p:sp>
        <p:nvSpPr>
          <p:cNvPr id="9" name="TextBox 8">
            <a:extLst>
              <a:ext uri="{FF2B5EF4-FFF2-40B4-BE49-F238E27FC236}">
                <a16:creationId xmlns:a16="http://schemas.microsoft.com/office/drawing/2014/main" id="{C4B0AAD6-1F55-0922-0F8E-E6407A763526}"/>
              </a:ext>
            </a:extLst>
          </p:cNvPr>
          <p:cNvSpPr txBox="1"/>
          <p:nvPr/>
        </p:nvSpPr>
        <p:spPr>
          <a:xfrm>
            <a:off x="622596" y="2751001"/>
            <a:ext cx="3669524" cy="80021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Results (Debond)</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Stress = 29.8 ksi</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ENPRT = 4.5E3</a:t>
            </a:r>
          </a:p>
        </p:txBody>
      </p:sp>
      <p:pic>
        <p:nvPicPr>
          <p:cNvPr id="3" name="Picture 2">
            <a:extLst>
              <a:ext uri="{FF2B5EF4-FFF2-40B4-BE49-F238E27FC236}">
                <a16:creationId xmlns:a16="http://schemas.microsoft.com/office/drawing/2014/main" id="{DBC3F940-9562-C4C3-E175-1784A65AD586}"/>
              </a:ext>
            </a:extLst>
          </p:cNvPr>
          <p:cNvPicPr>
            <a:picLocks noChangeAspect="1"/>
          </p:cNvPicPr>
          <p:nvPr/>
        </p:nvPicPr>
        <p:blipFill>
          <a:blip r:embed="rId2"/>
          <a:stretch>
            <a:fillRect/>
          </a:stretch>
        </p:blipFill>
        <p:spPr>
          <a:xfrm>
            <a:off x="8392088" y="1240324"/>
            <a:ext cx="3457388" cy="4621793"/>
          </a:xfrm>
          <a:prstGeom prst="rect">
            <a:avLst/>
          </a:prstGeom>
        </p:spPr>
      </p:pic>
      <p:pic>
        <p:nvPicPr>
          <p:cNvPr id="6" name="Picture 5">
            <a:extLst>
              <a:ext uri="{FF2B5EF4-FFF2-40B4-BE49-F238E27FC236}">
                <a16:creationId xmlns:a16="http://schemas.microsoft.com/office/drawing/2014/main" id="{98D731C9-0D2A-CB18-AB15-DB8836782B7C}"/>
              </a:ext>
            </a:extLst>
          </p:cNvPr>
          <p:cNvPicPr>
            <a:picLocks noChangeAspect="1"/>
          </p:cNvPicPr>
          <p:nvPr/>
        </p:nvPicPr>
        <p:blipFill>
          <a:blip r:embed="rId3"/>
          <a:stretch>
            <a:fillRect/>
          </a:stretch>
        </p:blipFill>
        <p:spPr>
          <a:xfrm>
            <a:off x="4598482" y="1240324"/>
            <a:ext cx="3487244" cy="4621793"/>
          </a:xfrm>
          <a:prstGeom prst="rect">
            <a:avLst/>
          </a:prstGeom>
        </p:spPr>
      </p:pic>
    </p:spTree>
    <p:extLst>
      <p:ext uri="{BB962C8B-B14F-4D97-AF65-F5344CB8AC3E}">
        <p14:creationId xmlns:p14="http://schemas.microsoft.com/office/powerpoint/2010/main" val="30842012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8AA5F7-3E01-E255-B393-9C2541C6D049}"/>
              </a:ext>
            </a:extLst>
          </p:cNvPr>
          <p:cNvSpPr txBox="1"/>
          <p:nvPr/>
        </p:nvSpPr>
        <p:spPr>
          <a:xfrm>
            <a:off x="3078480" y="1908313"/>
            <a:ext cx="603504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AME </a:t>
            </a:r>
            <a:r>
              <a:rPr lang="en-US" sz="3400" dirty="0">
                <a:solidFill>
                  <a:srgbClr val="990000"/>
                </a:solidFill>
                <a:latin typeface="Times New Roman" panose="02020603050405020304" pitchFamily="18" charset="0"/>
                <a:cs typeface="Times New Roman" panose="02020603050405020304" pitchFamily="18" charset="0"/>
              </a:rPr>
              <a:t>585</a:t>
            </a:r>
            <a:endParaRPr kumimoji="0" lang="en-US" sz="3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80CD3054-FBFA-5C89-AA15-B35C4B7608DD}"/>
              </a:ext>
            </a:extLst>
          </p:cNvPr>
          <p:cNvSpPr txBox="1"/>
          <p:nvPr/>
        </p:nvSpPr>
        <p:spPr>
          <a:xfrm>
            <a:off x="3078480" y="2812110"/>
            <a:ext cx="603504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Project 7</a:t>
            </a:r>
          </a:p>
        </p:txBody>
      </p:sp>
      <p:sp>
        <p:nvSpPr>
          <p:cNvPr id="4" name="TextBox 3">
            <a:extLst>
              <a:ext uri="{FF2B5EF4-FFF2-40B4-BE49-F238E27FC236}">
                <a16:creationId xmlns:a16="http://schemas.microsoft.com/office/drawing/2014/main" id="{0E385D6F-8467-C422-013A-E8E3685170BA}"/>
              </a:ext>
            </a:extLst>
          </p:cNvPr>
          <p:cNvSpPr txBox="1"/>
          <p:nvPr/>
        </p:nvSpPr>
        <p:spPr>
          <a:xfrm>
            <a:off x="3078480" y="4208238"/>
            <a:ext cx="6035040"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Henry Glover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3/14/2025</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AD6F7A-9E8C-96C2-6D1B-945D38EB3C86}"/>
              </a:ext>
            </a:extLst>
          </p:cNvPr>
          <p:cNvSpPr txBox="1"/>
          <p:nvPr/>
        </p:nvSpPr>
        <p:spPr>
          <a:xfrm>
            <a:off x="278295" y="338334"/>
            <a:ext cx="14372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#1</a:t>
            </a:r>
          </a:p>
        </p:txBody>
      </p:sp>
      <p:sp>
        <p:nvSpPr>
          <p:cNvPr id="6" name="TextBox 5">
            <a:extLst>
              <a:ext uri="{FF2B5EF4-FFF2-40B4-BE49-F238E27FC236}">
                <a16:creationId xmlns:a16="http://schemas.microsoft.com/office/drawing/2014/main" id="{5F5D3D1E-87C6-F755-5B3F-D1695BA2C30C}"/>
              </a:ext>
            </a:extLst>
          </p:cNvPr>
          <p:cNvSpPr txBox="1"/>
          <p:nvPr/>
        </p:nvSpPr>
        <p:spPr>
          <a:xfrm>
            <a:off x="583474" y="692983"/>
            <a:ext cx="10734383" cy="763285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NASA 5019</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A fracture control plan needs to be developed and maintained for human rated spaceflight hardware that</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Addresses hazard, the parts in the program-specific flight hardware </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Meets the requirements of the NASA technical slandered</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Specifics fracture controls to mitigate risk of catastrophic failure </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Has approval by the RFCB  </a:t>
            </a: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742950" lvl="1" indent="-285750">
              <a:buFont typeface="Arial" panose="020B0604020202020204" pitchFamily="34" charset="0"/>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If part failure does not result in a credible catastrophic hazard, then it is classified as non-fracture critical</a:t>
            </a:r>
          </a:p>
          <a:p>
            <a:pPr marL="742950" lvl="1" indent="-285750">
              <a:buFont typeface="Arial" panose="020B0604020202020204" pitchFamily="34" charset="0"/>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For pressurized components perform proof tests to a minimum of 1.5 times the MDP during individual acceptance</a:t>
            </a:r>
          </a:p>
          <a:p>
            <a:pPr marL="742950" lvl="1" indent="-285750">
              <a:buFont typeface="Arial" panose="020B0604020202020204" pitchFamily="34" charset="0"/>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For rotating hardware, it is proofed by a spin test to a minimum rotational energy factor of 1.05 </a:t>
            </a:r>
          </a:p>
          <a:p>
            <a:pPr marL="742950" lvl="1" indent="-285750">
              <a:buFont typeface="Arial" panose="020B0604020202020204" pitchFamily="34" charset="0"/>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A loading spectra is needed for the damager tolerance life analysis</a:t>
            </a:r>
          </a:p>
          <a:p>
            <a:pPr marL="742950" lvl="1" indent="-285750">
              <a:buFont typeface="Arial" panose="020B0604020202020204" pitchFamily="34" charset="0"/>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Assume that initial flaw in a part is the size and shape that is not screened by NDE, proof test, or process control and it is in the worst location and orientation </a:t>
            </a:r>
          </a:p>
          <a:p>
            <a:pPr marL="742950" lvl="1" indent="-285750">
              <a:buFont typeface="Arial" panose="020B0604020202020204" pitchFamily="34" charset="0"/>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If fatigue crack growth is minimal or the service life is a single event, the analysis must ensure a factor of safety of 1.4 on the critical stress intensity factor</a:t>
            </a:r>
          </a:p>
          <a:p>
            <a:pPr marL="742950" lvl="1" indent="-285750">
              <a:buFont typeface="Arial" panose="020B0604020202020204" pitchFamily="34" charset="0"/>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Develop an impact damage mitigation plan to define, document, implement, and prescribe impact protection and detection strategies for flight hardware to mitigate identified damage threats</a:t>
            </a:r>
          </a:p>
          <a:p>
            <a:pPr marL="742950" lvl="1" indent="-285750">
              <a:buFont typeface="Arial" panose="020B0604020202020204" pitchFamily="34" charset="0"/>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For proof testing composite or bonded hardware a flight article needs to be 1.2 times the limit load under the appropriate environment conditions or by adjusting the test loads using coupon or hardware element tests verified ECF</a:t>
            </a:r>
          </a:p>
          <a:p>
            <a:pPr marL="742950" lvl="1" indent="-285750">
              <a:buFont typeface="Arial" panose="020B0604020202020204" pitchFamily="34" charset="0"/>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All parts go through a fracture control classification process for all mission phases to determine which parts are fracture critical. Parts are classified as:</a:t>
            </a:r>
          </a:p>
          <a:p>
            <a:pPr marL="1200150" lvl="2" indent="-285750">
              <a:buFont typeface="Arial" panose="020B0604020202020204" pitchFamily="34" charset="0"/>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Exempt </a:t>
            </a:r>
          </a:p>
          <a:p>
            <a:pPr marL="1200150" lvl="2" indent="-285750">
              <a:buFont typeface="Arial" panose="020B0604020202020204" pitchFamily="34" charset="0"/>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NFC – Not fracture critical  </a:t>
            </a:r>
          </a:p>
          <a:p>
            <a:pPr marL="1200150" lvl="2" indent="-285750">
              <a:buFont typeface="Arial" panose="020B0604020202020204" pitchFamily="34" charset="0"/>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Fracture critical </a:t>
            </a:r>
          </a:p>
          <a:p>
            <a:pPr marL="742950" lvl="1" indent="-285750">
              <a:buFont typeface="Arial" panose="020B0604020202020204" pitchFamily="34" charset="0"/>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742950" lvl="1" indent="-285750">
              <a:buFont typeface="Arial" panose="020B0604020202020204" pitchFamily="34" charset="0"/>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742950" lvl="1" indent="-285750">
              <a:buFont typeface="Arial" panose="020B0604020202020204" pitchFamily="34" charset="0"/>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742950" lvl="1" indent="-285750">
              <a:buFont typeface="Arial" panose="020B0604020202020204" pitchFamily="34" charset="0"/>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742950" lvl="1" indent="-285750">
              <a:buFont typeface="Arial" panose="020B0604020202020204" pitchFamily="34" charset="0"/>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742950" lvl="1" indent="-285750">
              <a:buFont typeface="Arial" panose="020B0604020202020204" pitchFamily="34" charset="0"/>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742950" lvl="1" indent="-285750">
              <a:buFont typeface="Arial" panose="020B0604020202020204" pitchFamily="34" charset="0"/>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Calibri"/>
              <a:ea typeface="Calibri"/>
              <a:cs typeface="Calibri"/>
            </a:endParaRPr>
          </a:p>
          <a:p>
            <a:pPr marL="742950" lvl="1" indent="-285750">
              <a:buFont typeface="Arial"/>
              <a:buChar char="•"/>
              <a:defRPr/>
            </a:pPr>
            <a:endParaRPr lang="en-US" sz="1400" dirty="0">
              <a:solidFill>
                <a:srgbClr val="000000"/>
              </a:solidFill>
              <a:latin typeface="Calibri"/>
              <a:ea typeface="Calibri"/>
              <a:cs typeface="Calibri"/>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7050810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11B86-B8CF-FC1F-2B24-24897DA88BE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3208219-9BE2-10E8-5021-D4DC6C4440C4}"/>
              </a:ext>
            </a:extLst>
          </p:cNvPr>
          <p:cNvSpPr txBox="1"/>
          <p:nvPr/>
        </p:nvSpPr>
        <p:spPr>
          <a:xfrm>
            <a:off x="278295" y="338334"/>
            <a:ext cx="14372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#1 Cont.</a:t>
            </a:r>
          </a:p>
        </p:txBody>
      </p:sp>
      <p:sp>
        <p:nvSpPr>
          <p:cNvPr id="6" name="TextBox 5">
            <a:extLst>
              <a:ext uri="{FF2B5EF4-FFF2-40B4-BE49-F238E27FC236}">
                <a16:creationId xmlns:a16="http://schemas.microsoft.com/office/drawing/2014/main" id="{A5DCA17F-49BC-DB74-EC94-49158724D71E}"/>
              </a:ext>
            </a:extLst>
          </p:cNvPr>
          <p:cNvSpPr txBox="1"/>
          <p:nvPr/>
        </p:nvSpPr>
        <p:spPr>
          <a:xfrm>
            <a:off x="583474" y="692983"/>
            <a:ext cx="10734383" cy="698652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NASA 5009</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NDE inspection is conducted by certified inspectors who have a clear criteria defined for each type of part and NDE methods need to be selected for the entirety of the component's life cycles including – manufacturing, transportation, </a:t>
            </a:r>
            <a:r>
              <a:rPr lang="en-US" sz="1400" dirty="0" err="1">
                <a:solidFill>
                  <a:srgbClr val="000000"/>
                </a:solidFill>
                <a:latin typeface="Times New Roman"/>
                <a:ea typeface="Calibri"/>
                <a:cs typeface="Times New Roman"/>
              </a:rPr>
              <a:t>maintance</a:t>
            </a:r>
            <a:r>
              <a:rPr lang="en-US" sz="1400" dirty="0">
                <a:solidFill>
                  <a:srgbClr val="000000"/>
                </a:solidFill>
                <a:latin typeface="Times New Roman"/>
                <a:ea typeface="Calibri"/>
                <a:cs typeface="Times New Roman"/>
              </a:rPr>
              <a:t>, and operations</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All detected crack or crack-like flaws can be cause for rejection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NDE inspection zones need to be clearly identified in drawings and subsequently updated</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NDE capability demonstration specimens must be used to assess detection capability for Special NDE applications, represent the inspected material and flaw characteristics, and be documented in NDE procedures and personnel qualifications, with specimens sourced or created as needed</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Nondestructive inspections of fracture-critical hardware must detect initial crack sizes from damage tolerance analyses with 90% probability at 95% confidence</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Liquid penetrant testing (fluorescent penetrant), eddy current, magnetic particle inspections, UT, RT, and other NDE need to be in accordance with the standard practices and specification sheets (ASTM, SAE, etc.)</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All deviations from the standard NDE need to be approved by the qualified and approved NDE engineering organization, the RFCB, and the Technical Authority</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Special NDE is require with approval when the damage tolerance analysis requires smaller flaw sizes than those given for standard NDE</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The Point Estimate Method assumes flaw detection capability increases with flaw size near the test flaw and requires few flaws, making the minimum detectable flaw size potentially non-determinant</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NDE needs a summary report with the supporting data</a:t>
            </a:r>
          </a:p>
          <a:p>
            <a:pPr marL="742950" lvl="1" indent="-285750">
              <a:buFont typeface="Arial" panose="020B0604020202020204" pitchFamily="34" charset="0"/>
              <a:buChar char="•"/>
              <a:defRPr/>
            </a:pPr>
            <a:endParaRPr lang="en-US" sz="1400" dirty="0">
              <a:solidFill>
                <a:srgbClr val="000000"/>
              </a:solidFill>
              <a:latin typeface="Times New Roman"/>
              <a:ea typeface="Calibri"/>
              <a:cs typeface="Times New Roman"/>
            </a:endParaRPr>
          </a:p>
          <a:p>
            <a:pPr marL="742950" lvl="1" indent="-285750">
              <a:buFont typeface="Arial" panose="020B0604020202020204" pitchFamily="34" charset="0"/>
              <a:buChar char="•"/>
              <a:defRPr/>
            </a:pPr>
            <a:endParaRPr lang="en-US" sz="1400" dirty="0">
              <a:solidFill>
                <a:srgbClr val="000000"/>
              </a:solidFill>
              <a:latin typeface="Times New Roman"/>
              <a:ea typeface="Calibri"/>
              <a:cs typeface="Times New Roman"/>
            </a:endParaRPr>
          </a:p>
          <a:p>
            <a:pPr marL="742950" lvl="1" indent="-285750">
              <a:buFont typeface="Arial" panose="020B0604020202020204" pitchFamily="34" charset="0"/>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742950" lvl="1" indent="-285750">
              <a:buFont typeface="Arial" panose="020B0604020202020204" pitchFamily="34" charset="0"/>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742950" lvl="1" indent="-285750">
              <a:buFont typeface="Arial" panose="020B0604020202020204" pitchFamily="34" charset="0"/>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742950" lvl="1" indent="-285750">
              <a:buFont typeface="Arial" panose="020B0604020202020204" pitchFamily="34" charset="0"/>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742950" lvl="1" indent="-285750">
              <a:buFont typeface="Arial" panose="020B0604020202020204" pitchFamily="34" charset="0"/>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742950" lvl="1" indent="-285750">
              <a:buFont typeface="Arial" panose="020B0604020202020204" pitchFamily="34" charset="0"/>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742950" lvl="1" indent="-285750">
              <a:buFont typeface="Arial" panose="020B0604020202020204" pitchFamily="34" charset="0"/>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Calibri"/>
              <a:ea typeface="Calibri"/>
              <a:cs typeface="Calibri"/>
            </a:endParaRPr>
          </a:p>
          <a:p>
            <a:pPr marL="742950" lvl="1" indent="-285750">
              <a:buFont typeface="Arial"/>
              <a:buChar char="•"/>
              <a:defRPr/>
            </a:pPr>
            <a:endParaRPr lang="en-US" sz="1400" dirty="0">
              <a:solidFill>
                <a:srgbClr val="000000"/>
              </a:solidFill>
              <a:latin typeface="Calibri"/>
              <a:ea typeface="Calibri"/>
              <a:cs typeface="Calibri"/>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9942341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A0C84-2122-7A3F-556D-698FDAE278B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8FFCBDD-5AB0-7A66-4485-BFC99F4121F1}"/>
              </a:ext>
            </a:extLst>
          </p:cNvPr>
          <p:cNvSpPr txBox="1"/>
          <p:nvPr/>
        </p:nvSpPr>
        <p:spPr>
          <a:xfrm>
            <a:off x="278295" y="338334"/>
            <a:ext cx="14372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#2</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7A32900-F7BD-E289-D032-B670EBD34099}"/>
                  </a:ext>
                </a:extLst>
              </p:cNvPr>
              <p:cNvSpPr txBox="1"/>
              <p:nvPr/>
            </p:nvSpPr>
            <p:spPr>
              <a:xfrm>
                <a:off x="583474" y="692983"/>
                <a:ext cx="10734383" cy="611314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NASGRO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Geometry = TC07 </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Radius = 2 in </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Diameter = 2 x R = 4</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Thickness = 0.1 in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Material = Aluminum 2024-T3</a:t>
                </a:r>
              </a:p>
              <a:p>
                <a:pPr marL="1200150" lvl="2" indent="-285750">
                  <a:buFont typeface="Arial" panose="020B0604020202020204" pitchFamily="34" charset="0"/>
                  <a:buChar char="•"/>
                  <a:defRPr/>
                </a:pPr>
                <a:r>
                  <a:rPr lang="en-US" sz="1400" dirty="0">
                    <a:solidFill>
                      <a:srgbClr val="000000"/>
                    </a:solidFill>
                    <a:latin typeface="Times New Roman" panose="02020603050405020304" pitchFamily="18" charset="0"/>
                    <a:cs typeface="Times New Roman" panose="02020603050405020304" pitchFamily="18" charset="0"/>
                  </a:rPr>
                  <a:t>Fracture Toughness = </a:t>
                </a:r>
                <a14:m>
                  <m:oMath xmlns:m="http://schemas.openxmlformats.org/officeDocument/2006/math">
                    <m:r>
                      <a:rPr lang="en-US" sz="1400" b="0" i="1" dirty="0" smtClean="0">
                        <a:solidFill>
                          <a:srgbClr val="000000"/>
                        </a:solidFill>
                        <a:latin typeface="Cambria Math" panose="02040503050406030204" pitchFamily="18" charset="0"/>
                        <a:cs typeface="Times New Roman"/>
                      </a:rPr>
                      <m:t>22</m:t>
                    </m:r>
                    <m:r>
                      <a:rPr lang="en-US" sz="1400" i="1" dirty="0">
                        <a:solidFill>
                          <a:srgbClr val="000000"/>
                        </a:solidFill>
                        <a:latin typeface="Cambria Math" panose="02040503050406030204" pitchFamily="18" charset="0"/>
                        <a:ea typeface="Cambria Math" panose="02040503050406030204" pitchFamily="18" charset="0"/>
                        <a:cs typeface="Times New Roman"/>
                      </a:rPr>
                      <m:t>×</m:t>
                    </m:r>
                    <m:sSup>
                      <m:sSupPr>
                        <m:ctrlPr>
                          <a:rPr lang="en-US" sz="1400" i="1" dirty="0" smtClean="0">
                            <a:solidFill>
                              <a:srgbClr val="000000"/>
                            </a:solidFill>
                            <a:latin typeface="Cambria Math" panose="02040503050406030204" pitchFamily="18" charset="0"/>
                            <a:cs typeface="Times New Roman"/>
                          </a:rPr>
                        </m:ctrlPr>
                      </m:sSupPr>
                      <m:e>
                        <m:r>
                          <a:rPr lang="en-US" sz="1400" b="0" i="1" dirty="0" smtClean="0">
                            <a:solidFill>
                              <a:srgbClr val="000000"/>
                            </a:solidFill>
                            <a:latin typeface="Cambria Math" panose="02040503050406030204" pitchFamily="18" charset="0"/>
                            <a:cs typeface="Times New Roman"/>
                          </a:rPr>
                          <m:t>10</m:t>
                        </m:r>
                      </m:e>
                      <m:sup>
                        <m:r>
                          <a:rPr lang="en-US" sz="1400" b="0" i="1" dirty="0" smtClean="0">
                            <a:solidFill>
                              <a:srgbClr val="000000"/>
                            </a:solidFill>
                            <a:latin typeface="Cambria Math" panose="02040503050406030204" pitchFamily="18" charset="0"/>
                            <a:cs typeface="Times New Roman"/>
                          </a:rPr>
                          <m:t>3</m:t>
                        </m:r>
                      </m:sup>
                    </m:sSup>
                    <m:r>
                      <a:rPr lang="en-US" sz="1400" b="0" i="1" dirty="0" smtClean="0">
                        <a:solidFill>
                          <a:srgbClr val="000000"/>
                        </a:solidFill>
                        <a:latin typeface="Cambria Math" panose="02040503050406030204" pitchFamily="18" charset="0"/>
                        <a:cs typeface="Times New Roman"/>
                      </a:rPr>
                      <m:t> </m:t>
                    </m:r>
                    <m:r>
                      <a:rPr lang="en-US" sz="1400" i="1" dirty="0" smtClean="0">
                        <a:solidFill>
                          <a:srgbClr val="000000"/>
                        </a:solidFill>
                        <a:latin typeface="Cambria Math" panose="02040503050406030204" pitchFamily="18" charset="0"/>
                        <a:ea typeface="Calibri"/>
                        <a:cs typeface="Times New Roman"/>
                      </a:rPr>
                      <m:t>𝑝𝑠𝑖</m:t>
                    </m:r>
                    <m:r>
                      <a:rPr lang="en-US" sz="1400" b="0" i="1" dirty="0" smtClean="0">
                        <a:solidFill>
                          <a:srgbClr val="000000"/>
                        </a:solidFill>
                        <a:latin typeface="Cambria Math" panose="02040503050406030204" pitchFamily="18" charset="0"/>
                        <a:ea typeface="Calibri"/>
                        <a:cs typeface="Times New Roman"/>
                      </a:rPr>
                      <m:t>−</m:t>
                    </m:r>
                    <m:sSup>
                      <m:sSupPr>
                        <m:ctrlPr>
                          <a:rPr lang="en-US" sz="1400" b="0" i="1" dirty="0" smtClean="0">
                            <a:solidFill>
                              <a:srgbClr val="000000"/>
                            </a:solidFill>
                            <a:latin typeface="Cambria Math" panose="02040503050406030204" pitchFamily="18" charset="0"/>
                            <a:cs typeface="Times New Roman"/>
                          </a:rPr>
                        </m:ctrlPr>
                      </m:sSupPr>
                      <m:e>
                        <m:r>
                          <a:rPr lang="en-US" sz="1400" b="0" i="1" dirty="0" smtClean="0">
                            <a:solidFill>
                              <a:srgbClr val="000000"/>
                            </a:solidFill>
                            <a:latin typeface="Cambria Math" panose="02040503050406030204" pitchFamily="18" charset="0"/>
                            <a:cs typeface="Times New Roman"/>
                          </a:rPr>
                          <m:t>𝑖𝑛</m:t>
                        </m:r>
                      </m:e>
                      <m:sup>
                        <m:r>
                          <a:rPr lang="en-US" sz="1400" b="0" i="1" dirty="0" smtClean="0">
                            <a:solidFill>
                              <a:srgbClr val="000000"/>
                            </a:solidFill>
                            <a:latin typeface="Cambria Math" panose="02040503050406030204" pitchFamily="18" charset="0"/>
                            <a:cs typeface="Times New Roman"/>
                          </a:rPr>
                          <m:t>1/2</m:t>
                        </m:r>
                      </m:sup>
                    </m:sSup>
                  </m:oMath>
                </a14:m>
                <a:endParaRPr lang="en-US" sz="1400" dirty="0">
                  <a:solidFill>
                    <a:srgbClr val="000000"/>
                  </a:solidFill>
                  <a:latin typeface="Times New Roman"/>
                  <a:ea typeface="Calibri"/>
                  <a:cs typeface="Times New Roman"/>
                </a:endParaRP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Yield strength = </a:t>
                </a:r>
                <a14:m>
                  <m:oMath xmlns:m="http://schemas.openxmlformats.org/officeDocument/2006/math">
                    <m:r>
                      <a:rPr lang="en-US" sz="1400" i="1" dirty="0">
                        <a:solidFill>
                          <a:srgbClr val="000000"/>
                        </a:solidFill>
                        <a:latin typeface="Cambria Math" panose="02040503050406030204" pitchFamily="18" charset="0"/>
                        <a:cs typeface="Times New Roman"/>
                      </a:rPr>
                      <m:t>4</m:t>
                    </m:r>
                    <m:r>
                      <a:rPr lang="en-US" sz="1400" b="0" i="1" dirty="0" smtClean="0">
                        <a:solidFill>
                          <a:srgbClr val="000000"/>
                        </a:solidFill>
                        <a:latin typeface="Cambria Math" panose="02040503050406030204" pitchFamily="18" charset="0"/>
                        <a:cs typeface="Times New Roman"/>
                      </a:rPr>
                      <m:t>7</m:t>
                    </m:r>
                    <m:r>
                      <a:rPr lang="en-US" sz="1400" i="1" dirty="0">
                        <a:solidFill>
                          <a:srgbClr val="000000"/>
                        </a:solidFill>
                        <a:latin typeface="Cambria Math" panose="02040503050406030204" pitchFamily="18" charset="0"/>
                        <a:ea typeface="Cambria Math" panose="02040503050406030204" pitchFamily="18" charset="0"/>
                        <a:cs typeface="Times New Roman"/>
                      </a:rPr>
                      <m:t>×</m:t>
                    </m:r>
                    <m:sSup>
                      <m:sSupPr>
                        <m:ctrlPr>
                          <a:rPr lang="en-US" sz="1400" i="1" dirty="0" smtClean="0">
                            <a:solidFill>
                              <a:srgbClr val="000000"/>
                            </a:solidFill>
                            <a:latin typeface="Cambria Math" panose="02040503050406030204" pitchFamily="18" charset="0"/>
                            <a:cs typeface="Times New Roman"/>
                          </a:rPr>
                        </m:ctrlPr>
                      </m:sSupPr>
                      <m:e>
                        <m:r>
                          <a:rPr lang="en-US" sz="1400" b="0" i="1" dirty="0" smtClean="0">
                            <a:solidFill>
                              <a:srgbClr val="000000"/>
                            </a:solidFill>
                            <a:latin typeface="Cambria Math" panose="02040503050406030204" pitchFamily="18" charset="0"/>
                            <a:cs typeface="Times New Roman"/>
                          </a:rPr>
                          <m:t>10</m:t>
                        </m:r>
                      </m:e>
                      <m:sup>
                        <m:r>
                          <a:rPr lang="en-US" sz="1400" b="0" i="1" dirty="0" smtClean="0">
                            <a:solidFill>
                              <a:srgbClr val="000000"/>
                            </a:solidFill>
                            <a:latin typeface="Cambria Math" panose="02040503050406030204" pitchFamily="18" charset="0"/>
                            <a:cs typeface="Times New Roman"/>
                          </a:rPr>
                          <m:t>3</m:t>
                        </m:r>
                      </m:sup>
                    </m:sSup>
                    <m:r>
                      <a:rPr lang="en-US" sz="1400" b="0" i="1" dirty="0" smtClean="0">
                        <a:solidFill>
                          <a:srgbClr val="000000"/>
                        </a:solidFill>
                        <a:latin typeface="Cambria Math" panose="02040503050406030204" pitchFamily="18" charset="0"/>
                        <a:cs typeface="Times New Roman"/>
                      </a:rPr>
                      <m:t> </m:t>
                    </m:r>
                    <m:r>
                      <a:rPr lang="en-US" sz="1400" i="1" dirty="0" smtClean="0">
                        <a:solidFill>
                          <a:srgbClr val="000000"/>
                        </a:solidFill>
                        <a:latin typeface="Cambria Math" panose="02040503050406030204" pitchFamily="18" charset="0"/>
                        <a:ea typeface="Calibri"/>
                        <a:cs typeface="Times New Roman"/>
                      </a:rPr>
                      <m:t>𝑝𝑠𝑖</m:t>
                    </m:r>
                    <m:r>
                      <a:rPr lang="en-US" sz="1400" b="0" i="1" dirty="0" smtClean="0">
                        <a:solidFill>
                          <a:srgbClr val="000000"/>
                        </a:solidFill>
                        <a:latin typeface="Cambria Math" panose="02040503050406030204" pitchFamily="18" charset="0"/>
                        <a:ea typeface="Calibri"/>
                        <a:cs typeface="Times New Roman"/>
                      </a:rPr>
                      <m:t>−</m:t>
                    </m:r>
                    <m:sSup>
                      <m:sSupPr>
                        <m:ctrlPr>
                          <a:rPr lang="en-US" sz="1400" b="0" i="1" dirty="0" smtClean="0">
                            <a:solidFill>
                              <a:srgbClr val="000000"/>
                            </a:solidFill>
                            <a:latin typeface="Cambria Math" panose="02040503050406030204" pitchFamily="18" charset="0"/>
                            <a:cs typeface="Times New Roman"/>
                          </a:rPr>
                        </m:ctrlPr>
                      </m:sSupPr>
                      <m:e>
                        <m:r>
                          <a:rPr lang="en-US" sz="1400" b="0" i="1" dirty="0" smtClean="0">
                            <a:solidFill>
                              <a:srgbClr val="000000"/>
                            </a:solidFill>
                            <a:latin typeface="Cambria Math" panose="02040503050406030204" pitchFamily="18" charset="0"/>
                            <a:cs typeface="Times New Roman"/>
                          </a:rPr>
                          <m:t>𝑖𝑛</m:t>
                        </m:r>
                      </m:e>
                      <m:sup>
                        <m:r>
                          <a:rPr lang="en-US" sz="1400" b="0" i="1" dirty="0" smtClean="0">
                            <a:solidFill>
                              <a:srgbClr val="000000"/>
                            </a:solidFill>
                            <a:latin typeface="Cambria Math" panose="02040503050406030204" pitchFamily="18" charset="0"/>
                            <a:cs typeface="Times New Roman"/>
                          </a:rPr>
                          <m:t>1/2</m:t>
                        </m:r>
                      </m:sup>
                    </m:sSup>
                  </m:oMath>
                </a14:m>
                <a:endParaRPr lang="en-US" sz="1400" dirty="0">
                  <a:solidFill>
                    <a:srgbClr val="000000"/>
                  </a:solidFill>
                  <a:latin typeface="Times New Roman"/>
                  <a:ea typeface="Calibri"/>
                  <a:cs typeface="Times New Roman"/>
                </a:endParaRP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Through crack in a pipe </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Crack propagation analysis </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NASCCS</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Pressure = 5,550 psi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Incorporate F.S. = 1.4 </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K</a:t>
                </a:r>
                <a:r>
                  <a:rPr lang="en-US" sz="1400" baseline="-25000" dirty="0">
                    <a:solidFill>
                      <a:srgbClr val="000000"/>
                    </a:solidFill>
                    <a:latin typeface="Times New Roman"/>
                    <a:ea typeface="Calibri"/>
                    <a:cs typeface="Times New Roman"/>
                  </a:rPr>
                  <a:t>IC</a:t>
                </a:r>
                <a:r>
                  <a:rPr lang="en-US" sz="1400" dirty="0">
                    <a:solidFill>
                      <a:srgbClr val="000000"/>
                    </a:solidFill>
                    <a:latin typeface="Times New Roman"/>
                    <a:ea typeface="Calibri"/>
                    <a:cs typeface="Times New Roman"/>
                  </a:rPr>
                  <a:t> / 1.4 </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15714 </a:t>
                </a:r>
                <a14:m>
                  <m:oMath xmlns:m="http://schemas.openxmlformats.org/officeDocument/2006/math">
                    <m:r>
                      <a:rPr lang="en-US" sz="1400" i="1" dirty="0" smtClean="0">
                        <a:solidFill>
                          <a:srgbClr val="000000"/>
                        </a:solidFill>
                        <a:latin typeface="Cambria Math" panose="02040503050406030204" pitchFamily="18" charset="0"/>
                        <a:ea typeface="Calibri"/>
                        <a:cs typeface="Times New Roman"/>
                      </a:rPr>
                      <m:t>𝑝𝑠𝑖</m:t>
                    </m:r>
                    <m:r>
                      <a:rPr lang="en-US" sz="1400" b="0" i="1" dirty="0" smtClean="0">
                        <a:solidFill>
                          <a:srgbClr val="000000"/>
                        </a:solidFill>
                        <a:latin typeface="Cambria Math" panose="02040503050406030204" pitchFamily="18" charset="0"/>
                        <a:ea typeface="Calibri"/>
                        <a:cs typeface="Times New Roman"/>
                      </a:rPr>
                      <m:t>−</m:t>
                    </m:r>
                    <m:sSup>
                      <m:sSupPr>
                        <m:ctrlPr>
                          <a:rPr lang="en-US" sz="1400" b="0" i="1" dirty="0" smtClean="0">
                            <a:solidFill>
                              <a:srgbClr val="000000"/>
                            </a:solidFill>
                            <a:latin typeface="Cambria Math" panose="02040503050406030204" pitchFamily="18" charset="0"/>
                            <a:cs typeface="Times New Roman"/>
                          </a:rPr>
                        </m:ctrlPr>
                      </m:sSupPr>
                      <m:e>
                        <m:r>
                          <a:rPr lang="en-US" sz="1400" b="0" i="1" dirty="0" smtClean="0">
                            <a:solidFill>
                              <a:srgbClr val="000000"/>
                            </a:solidFill>
                            <a:latin typeface="Cambria Math" panose="02040503050406030204" pitchFamily="18" charset="0"/>
                            <a:cs typeface="Times New Roman"/>
                          </a:rPr>
                          <m:t>𝑖𝑛</m:t>
                        </m:r>
                      </m:e>
                      <m:sup>
                        <m:r>
                          <a:rPr lang="en-US" sz="1400" b="0" i="1" dirty="0" smtClean="0">
                            <a:solidFill>
                              <a:srgbClr val="000000"/>
                            </a:solidFill>
                            <a:latin typeface="Cambria Math" panose="02040503050406030204" pitchFamily="18" charset="0"/>
                            <a:cs typeface="Times New Roman"/>
                          </a:rPr>
                          <m:t>1/2</m:t>
                        </m:r>
                      </m:sup>
                    </m:sSup>
                  </m:oMath>
                </a14:m>
                <a:endParaRPr lang="en-US" sz="1400" dirty="0">
                  <a:solidFill>
                    <a:srgbClr val="000000"/>
                  </a:solidFill>
                  <a:latin typeface="Times New Roman"/>
                  <a:ea typeface="Calibri"/>
                  <a:cs typeface="Times New Roman"/>
                </a:endParaRPr>
              </a:p>
              <a:p>
                <a:pPr marL="742950" lvl="1" indent="-285750">
                  <a:buFont typeface="Arial" panose="020B0604020202020204" pitchFamily="34" charset="0"/>
                  <a:buChar char="•"/>
                  <a:defRPr/>
                </a:pPr>
                <a14:m>
                  <m:oMath xmlns:m="http://schemas.openxmlformats.org/officeDocument/2006/math">
                    <m:r>
                      <a:rPr lang="en-US" sz="1400" b="0" i="1" smtClean="0">
                        <a:solidFill>
                          <a:srgbClr val="000000"/>
                        </a:solidFill>
                        <a:latin typeface="Cambria Math" panose="02040503050406030204" pitchFamily="18" charset="0"/>
                        <a:cs typeface="Times New Roman"/>
                      </a:rPr>
                      <m:t>𝑅</m:t>
                    </m:r>
                    <m:r>
                      <a:rPr lang="en-US" sz="1400" b="0" i="1" smtClean="0">
                        <a:solidFill>
                          <a:srgbClr val="000000"/>
                        </a:solidFill>
                        <a:latin typeface="Cambria Math" panose="02040503050406030204" pitchFamily="18" charset="0"/>
                        <a:cs typeface="Times New Roman"/>
                      </a:rPr>
                      <m:t>=</m:t>
                    </m:r>
                    <m:f>
                      <m:fPr>
                        <m:ctrlPr>
                          <a:rPr lang="en-US" sz="1400" b="0" i="1" smtClean="0">
                            <a:solidFill>
                              <a:srgbClr val="000000"/>
                            </a:solidFill>
                            <a:latin typeface="Cambria Math" panose="02040503050406030204" pitchFamily="18" charset="0"/>
                            <a:cs typeface="Times New Roman"/>
                          </a:rPr>
                        </m:ctrlPr>
                      </m:fPr>
                      <m:num>
                        <m:r>
                          <a:rPr lang="en-US" sz="1400" b="0" i="1" smtClean="0">
                            <a:solidFill>
                              <a:srgbClr val="000000"/>
                            </a:solidFill>
                            <a:latin typeface="Cambria Math" panose="02040503050406030204" pitchFamily="18" charset="0"/>
                            <a:cs typeface="Times New Roman"/>
                          </a:rPr>
                          <m:t>𝐷</m:t>
                        </m:r>
                        <m:r>
                          <a:rPr lang="en-US" sz="1400" b="0" i="1" smtClean="0">
                            <a:solidFill>
                              <a:srgbClr val="000000"/>
                            </a:solidFill>
                            <a:latin typeface="Cambria Math" panose="02040503050406030204" pitchFamily="18" charset="0"/>
                            <a:cs typeface="Times New Roman"/>
                          </a:rPr>
                          <m:t>−</m:t>
                        </m:r>
                        <m:r>
                          <a:rPr lang="en-US" sz="1400" b="0" i="1" smtClean="0">
                            <a:solidFill>
                              <a:srgbClr val="000000"/>
                            </a:solidFill>
                            <a:latin typeface="Cambria Math" panose="02040503050406030204" pitchFamily="18" charset="0"/>
                            <a:cs typeface="Times New Roman"/>
                          </a:rPr>
                          <m:t>𝑡</m:t>
                        </m:r>
                      </m:num>
                      <m:den>
                        <m:r>
                          <a:rPr lang="en-US" sz="1400" b="0" i="1" smtClean="0">
                            <a:solidFill>
                              <a:srgbClr val="000000"/>
                            </a:solidFill>
                            <a:latin typeface="Cambria Math" panose="02040503050406030204" pitchFamily="18" charset="0"/>
                            <a:cs typeface="Times New Roman"/>
                          </a:rPr>
                          <m:t>2</m:t>
                        </m:r>
                      </m:den>
                    </m:f>
                  </m:oMath>
                </a14:m>
                <a:r>
                  <a:rPr lang="en-US" sz="1400" dirty="0">
                    <a:solidFill>
                      <a:srgbClr val="000000"/>
                    </a:solidFill>
                    <a:latin typeface="Cambria Math" panose="02040503050406030204" pitchFamily="18" charset="0"/>
                    <a:cs typeface="Times New Roman"/>
                  </a:rPr>
                  <a:t> = 1.95</a:t>
                </a:r>
              </a:p>
              <a:p>
                <a:pPr marL="742950" lvl="1" indent="-285750">
                  <a:buFont typeface="Arial" panose="020B0604020202020204" pitchFamily="34" charset="0"/>
                  <a:buChar char="•"/>
                  <a:defRPr/>
                </a:pPr>
                <a14:m>
                  <m:oMath xmlns:m="http://schemas.openxmlformats.org/officeDocument/2006/math">
                    <m:sSub>
                      <m:sSubPr>
                        <m:ctrlPr>
                          <a:rPr lang="en-US" sz="1400" i="1" smtClean="0">
                            <a:solidFill>
                              <a:srgbClr val="000000"/>
                            </a:solidFill>
                            <a:latin typeface="Cambria Math" panose="02040503050406030204" pitchFamily="18" charset="0"/>
                            <a:cs typeface="Times New Roman"/>
                          </a:rPr>
                        </m:ctrlPr>
                      </m:sSubPr>
                      <m:e>
                        <m:r>
                          <a:rPr lang="en-US" sz="1400" b="0" i="1" smtClean="0">
                            <a:solidFill>
                              <a:srgbClr val="000000"/>
                            </a:solidFill>
                            <a:latin typeface="Cambria Math" panose="02040503050406030204" pitchFamily="18" charset="0"/>
                            <a:cs typeface="Times New Roman"/>
                          </a:rPr>
                          <m:t>𝑆</m:t>
                        </m:r>
                      </m:e>
                      <m:sub>
                        <m:r>
                          <a:rPr lang="en-US" sz="1400" b="0" i="1" smtClean="0">
                            <a:solidFill>
                              <a:srgbClr val="000000"/>
                            </a:solidFill>
                            <a:latin typeface="Cambria Math" panose="02040503050406030204" pitchFamily="18" charset="0"/>
                            <a:cs typeface="Times New Roman"/>
                          </a:rPr>
                          <m:t>0</m:t>
                        </m:r>
                      </m:sub>
                    </m:sSub>
                    <m:r>
                      <a:rPr lang="en-US" sz="1400" b="0" i="1" smtClean="0">
                        <a:solidFill>
                          <a:srgbClr val="000000"/>
                        </a:solidFill>
                        <a:latin typeface="Cambria Math" panose="02040503050406030204" pitchFamily="18" charset="0"/>
                        <a:cs typeface="Times New Roman"/>
                      </a:rPr>
                      <m:t>=</m:t>
                    </m:r>
                    <m:f>
                      <m:fPr>
                        <m:ctrlPr>
                          <a:rPr lang="en-US" sz="1400" b="0" i="1" smtClean="0">
                            <a:solidFill>
                              <a:srgbClr val="000000"/>
                            </a:solidFill>
                            <a:latin typeface="Cambria Math" panose="02040503050406030204" pitchFamily="18" charset="0"/>
                            <a:cs typeface="Times New Roman"/>
                          </a:rPr>
                        </m:ctrlPr>
                      </m:fPr>
                      <m:num>
                        <m:r>
                          <a:rPr lang="en-US" sz="1400" b="0" i="1" smtClean="0">
                            <a:solidFill>
                              <a:srgbClr val="000000"/>
                            </a:solidFill>
                            <a:latin typeface="Cambria Math" panose="02040503050406030204" pitchFamily="18" charset="0"/>
                            <a:cs typeface="Times New Roman"/>
                          </a:rPr>
                          <m:t>𝑝𝑅</m:t>
                        </m:r>
                      </m:num>
                      <m:den>
                        <m:r>
                          <a:rPr lang="en-US" sz="1400" b="0" i="1" smtClean="0">
                            <a:solidFill>
                              <a:srgbClr val="000000"/>
                            </a:solidFill>
                            <a:latin typeface="Cambria Math" panose="02040503050406030204" pitchFamily="18" charset="0"/>
                            <a:cs typeface="Times New Roman"/>
                          </a:rPr>
                          <m:t>𝑡</m:t>
                        </m:r>
                      </m:den>
                    </m:f>
                    <m:r>
                      <a:rPr lang="en-US" sz="1400" b="0" i="1" smtClean="0">
                        <a:solidFill>
                          <a:srgbClr val="000000"/>
                        </a:solidFill>
                        <a:latin typeface="Cambria Math" panose="02040503050406030204" pitchFamily="18" charset="0"/>
                        <a:cs typeface="Times New Roman"/>
                      </a:rPr>
                      <m:t>=</m:t>
                    </m:r>
                  </m:oMath>
                </a14:m>
                <a:r>
                  <a:rPr lang="en-US" sz="1400" dirty="0">
                    <a:solidFill>
                      <a:srgbClr val="000000"/>
                    </a:solidFill>
                    <a:latin typeface="Times New Roman"/>
                    <a:ea typeface="Calibri"/>
                    <a:cs typeface="Times New Roman"/>
                  </a:rPr>
                  <a:t> 108225 psi</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Is the acceptable flaw size inspectable by dye penetrant?</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Need to find critical crack size</a:t>
                </a:r>
              </a:p>
              <a:p>
                <a:pPr lvl="1">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lvl="1">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Aluminum Properties - </a:t>
                </a:r>
                <a:r>
                  <a:rPr lang="en-US" sz="1400" dirty="0">
                    <a:solidFill>
                      <a:srgbClr val="000000"/>
                    </a:solidFill>
                    <a:latin typeface="Times New Roman" panose="02020603050405020304" pitchFamily="18" charset="0"/>
                    <a:ea typeface="Calibri"/>
                    <a:cs typeface="Times New Roman" panose="02020603050405020304" pitchFamily="18" charset="0"/>
                    <a:hlinkClick r:id="rId3"/>
                  </a:rPr>
                  <a:t>https://www.makeitfrom.com/material-properties/2024-T3-Aluminum</a:t>
                </a: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Calibri"/>
                  <a:ea typeface="Calibri"/>
                  <a:cs typeface="Calibri"/>
                </a:endParaRPr>
              </a:p>
              <a:p>
                <a:pPr marL="742950" lvl="1" indent="-285750">
                  <a:buFont typeface="Arial"/>
                  <a:buChar char="•"/>
                  <a:defRPr/>
                </a:pPr>
                <a:endParaRPr lang="en-US" sz="1400" dirty="0">
                  <a:solidFill>
                    <a:srgbClr val="000000"/>
                  </a:solidFill>
                  <a:latin typeface="Calibri"/>
                  <a:ea typeface="Calibri"/>
                  <a:cs typeface="Calibri"/>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F7A32900-F7BD-E289-D032-B670EBD34099}"/>
                  </a:ext>
                </a:extLst>
              </p:cNvPr>
              <p:cNvSpPr txBox="1">
                <a:spLocks noRot="1" noChangeAspect="1" noMove="1" noResize="1" noEditPoints="1" noAdjustHandles="1" noChangeArrowheads="1" noChangeShapeType="1" noTextEdit="1"/>
              </p:cNvSpPr>
              <p:nvPr/>
            </p:nvSpPr>
            <p:spPr>
              <a:xfrm>
                <a:off x="583474" y="692983"/>
                <a:ext cx="10734383" cy="6113148"/>
              </a:xfrm>
              <a:prstGeom prst="rect">
                <a:avLst/>
              </a:prstGeom>
              <a:blipFill>
                <a:blip r:embed="rId4"/>
                <a:stretch>
                  <a:fillRect l="-114" t="-200"/>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09038E4A-8CBA-DDF2-AB87-4D81820C0E3B}"/>
              </a:ext>
            </a:extLst>
          </p:cNvPr>
          <p:cNvPicPr>
            <a:picLocks noChangeAspect="1"/>
          </p:cNvPicPr>
          <p:nvPr/>
        </p:nvPicPr>
        <p:blipFill>
          <a:blip r:embed="rId5">
            <a:extLst>
              <a:ext uri="{28A0092B-C50C-407E-A947-70E740481C1C}">
                <a14:useLocalDpi xmlns:a14="http://schemas.microsoft.com/office/drawing/2010/main" val="0"/>
              </a:ext>
            </a:extLst>
          </a:blip>
          <a:srcRect r="24386"/>
          <a:stretch/>
        </p:blipFill>
        <p:spPr>
          <a:xfrm>
            <a:off x="7440405" y="471309"/>
            <a:ext cx="3366140" cy="4746909"/>
          </a:xfrm>
          <a:prstGeom prst="rect">
            <a:avLst/>
          </a:prstGeom>
        </p:spPr>
      </p:pic>
    </p:spTree>
    <p:extLst>
      <p:ext uri="{BB962C8B-B14F-4D97-AF65-F5344CB8AC3E}">
        <p14:creationId xmlns:p14="http://schemas.microsoft.com/office/powerpoint/2010/main" val="17003277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E0EC-D838-EA56-518D-056C5AED84B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6DF9119-BC56-7B5B-7220-C71043B492F0}"/>
              </a:ext>
            </a:extLst>
          </p:cNvPr>
          <p:cNvSpPr txBox="1"/>
          <p:nvPr/>
        </p:nvSpPr>
        <p:spPr>
          <a:xfrm>
            <a:off x="278295" y="338334"/>
            <a:ext cx="14372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#2 Cont.</a:t>
            </a:r>
            <a:r>
              <a:rPr lang="en-US" sz="2400" dirty="0">
                <a:solidFill>
                  <a:srgbClr val="990000"/>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E08B256-C801-37E1-95B3-96580958F4AA}"/>
                  </a:ext>
                </a:extLst>
              </p:cNvPr>
              <p:cNvSpPr txBox="1"/>
              <p:nvPr/>
            </p:nvSpPr>
            <p:spPr>
              <a:xfrm>
                <a:off x="583474" y="692983"/>
                <a:ext cx="10734383"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Results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Max acceptable flaw size = </a:t>
                </a:r>
                <a14:m>
                  <m:oMath xmlns:m="http://schemas.openxmlformats.org/officeDocument/2006/math">
                    <m:r>
                      <a:rPr lang="en-US" sz="1400" i="1" dirty="0" smtClean="0">
                        <a:solidFill>
                          <a:srgbClr val="000000"/>
                        </a:solidFill>
                        <a:latin typeface="Cambria Math" panose="02040503050406030204" pitchFamily="18" charset="0"/>
                        <a:ea typeface="Calibri"/>
                        <a:cs typeface="Times New Roman"/>
                      </a:rPr>
                      <m:t>6.6667</m:t>
                    </m:r>
                    <m:r>
                      <a:rPr lang="en-US" sz="1400" i="1" dirty="0" smtClean="0">
                        <a:solidFill>
                          <a:srgbClr val="000000"/>
                        </a:solidFill>
                        <a:latin typeface="Cambria Math" panose="02040503050406030204" pitchFamily="18" charset="0"/>
                        <a:ea typeface="Cambria Math" panose="02040503050406030204" pitchFamily="18" charset="0"/>
                        <a:cs typeface="Times New Roman"/>
                      </a:rPr>
                      <m:t>×</m:t>
                    </m:r>
                    <m:sSup>
                      <m:sSupPr>
                        <m:ctrlPr>
                          <a:rPr lang="en-US" sz="1400" i="1" dirty="0" smtClean="0">
                            <a:solidFill>
                              <a:srgbClr val="000000"/>
                            </a:solidFill>
                            <a:latin typeface="Cambria Math" panose="02040503050406030204" pitchFamily="18" charset="0"/>
                            <a:ea typeface="Cambria Math" panose="02040503050406030204" pitchFamily="18" charset="0"/>
                            <a:cs typeface="Times New Roman"/>
                          </a:rPr>
                        </m:ctrlPr>
                      </m:sSupPr>
                      <m:e>
                        <m:r>
                          <a:rPr lang="en-US" sz="1400" b="0" i="1" dirty="0" smtClean="0">
                            <a:solidFill>
                              <a:srgbClr val="000000"/>
                            </a:solidFill>
                            <a:latin typeface="Cambria Math" panose="02040503050406030204" pitchFamily="18" charset="0"/>
                            <a:ea typeface="Cambria Math" panose="02040503050406030204" pitchFamily="18" charset="0"/>
                            <a:cs typeface="Times New Roman"/>
                          </a:rPr>
                          <m:t>10</m:t>
                        </m:r>
                      </m:e>
                      <m:sup>
                        <m:r>
                          <a:rPr lang="en-US" sz="1400" b="0" i="1" dirty="0" smtClean="0">
                            <a:solidFill>
                              <a:srgbClr val="000000"/>
                            </a:solidFill>
                            <a:latin typeface="Cambria Math" panose="02040503050406030204" pitchFamily="18" charset="0"/>
                            <a:ea typeface="Cambria Math" panose="02040503050406030204" pitchFamily="18" charset="0"/>
                            <a:cs typeface="Times New Roman"/>
                          </a:rPr>
                          <m:t>−3</m:t>
                        </m:r>
                      </m:sup>
                    </m:sSup>
                    <m:r>
                      <a:rPr lang="en-US" sz="1400" b="0" i="0" dirty="0" smtClean="0">
                        <a:solidFill>
                          <a:srgbClr val="000000"/>
                        </a:solidFill>
                        <a:latin typeface="Cambria Math" panose="02040503050406030204" pitchFamily="18" charset="0"/>
                        <a:ea typeface="Cambria Math" panose="02040503050406030204" pitchFamily="18" charset="0"/>
                        <a:cs typeface="Times New Roman"/>
                      </a:rPr>
                      <m:t> </m:t>
                    </m:r>
                    <m:r>
                      <m:rPr>
                        <m:sty m:val="p"/>
                      </m:rPr>
                      <a:rPr lang="en-US" sz="1400" b="0" i="0" dirty="0" smtClean="0">
                        <a:solidFill>
                          <a:srgbClr val="000000"/>
                        </a:solidFill>
                        <a:latin typeface="Cambria Math" panose="02040503050406030204" pitchFamily="18" charset="0"/>
                        <a:ea typeface="Cambria Math" panose="02040503050406030204" pitchFamily="18" charset="0"/>
                        <a:cs typeface="Times New Roman"/>
                      </a:rPr>
                      <m:t>in</m:t>
                    </m:r>
                  </m:oMath>
                </a14:m>
                <a:endParaRPr lang="en-US" sz="1400" dirty="0">
                  <a:solidFill>
                    <a:srgbClr val="000000"/>
                  </a:solidFill>
                  <a:latin typeface="Times New Roman"/>
                  <a:ea typeface="Calibri"/>
                  <a:cs typeface="Times New Roman"/>
                </a:endParaRP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0.0067</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2C = </a:t>
                </a:r>
                <a:r>
                  <a:rPr lang="en-US" sz="1400">
                    <a:solidFill>
                      <a:srgbClr val="000000"/>
                    </a:solidFill>
                    <a:latin typeface="Times New Roman"/>
                    <a:ea typeface="Calibri"/>
                    <a:cs typeface="Times New Roman"/>
                  </a:rPr>
                  <a:t>0.0134 in </a:t>
                </a:r>
                <a:endParaRPr lang="en-US" sz="1400" dirty="0">
                  <a:solidFill>
                    <a:srgbClr val="000000"/>
                  </a:solidFill>
                  <a:latin typeface="Times New Roman"/>
                  <a:ea typeface="Calibri"/>
                  <a:cs typeface="Times New Roman"/>
                </a:endParaRP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 This was calculated using an outer diameter of 4 in. </a:t>
                </a:r>
              </a:p>
              <a:p>
                <a:pPr marL="342900" indent="-342900">
                  <a:buFont typeface="Arial"/>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Calibri"/>
                  <a:ea typeface="Calibri"/>
                  <a:cs typeface="Calibri"/>
                </a:endParaRPr>
              </a:p>
              <a:p>
                <a:pPr marL="742950" lvl="1" indent="-285750">
                  <a:buFont typeface="Arial"/>
                  <a:buChar char="•"/>
                  <a:defRPr/>
                </a:pPr>
                <a:endParaRPr lang="en-US" sz="1400" dirty="0">
                  <a:solidFill>
                    <a:srgbClr val="000000"/>
                  </a:solidFill>
                  <a:latin typeface="Calibri"/>
                  <a:ea typeface="Calibri"/>
                  <a:cs typeface="Calibri"/>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E08B256-C801-37E1-95B3-96580958F4AA}"/>
                  </a:ext>
                </a:extLst>
              </p:cNvPr>
              <p:cNvSpPr txBox="1">
                <a:spLocks noRot="1" noChangeAspect="1" noMove="1" noResize="1" noEditPoints="1" noAdjustHandles="1" noChangeArrowheads="1" noChangeShapeType="1" noTextEdit="1"/>
              </p:cNvSpPr>
              <p:nvPr/>
            </p:nvSpPr>
            <p:spPr>
              <a:xfrm>
                <a:off x="583474" y="692983"/>
                <a:ext cx="10734383" cy="2246769"/>
              </a:xfrm>
              <a:prstGeom prst="rect">
                <a:avLst/>
              </a:prstGeom>
              <a:blipFill>
                <a:blip r:embed="rId3"/>
                <a:stretch>
                  <a:fillRect l="-114" t="-543"/>
                </a:stretch>
              </a:blipFill>
            </p:spPr>
            <p:txBody>
              <a:bodyPr/>
              <a:lstStyle/>
              <a:p>
                <a:r>
                  <a:rPr lang="en-US">
                    <a:noFill/>
                  </a:rPr>
                  <a:t> </a:t>
                </a:r>
              </a:p>
            </p:txBody>
          </p:sp>
        </mc:Fallback>
      </mc:AlternateContent>
      <p:pic>
        <p:nvPicPr>
          <p:cNvPr id="4" name="Picture 3" descr="A screenshot of a computer&#10;&#10;AI-generated content may be incorrect.">
            <a:extLst>
              <a:ext uri="{FF2B5EF4-FFF2-40B4-BE49-F238E27FC236}">
                <a16:creationId xmlns:a16="http://schemas.microsoft.com/office/drawing/2014/main" id="{9685A8B7-234C-E72D-2D9F-366367168E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3670" y="799999"/>
            <a:ext cx="5172680" cy="4621786"/>
          </a:xfrm>
          <a:prstGeom prst="rect">
            <a:avLst/>
          </a:prstGeom>
        </p:spPr>
      </p:pic>
    </p:spTree>
    <p:extLst>
      <p:ext uri="{BB962C8B-B14F-4D97-AF65-F5344CB8AC3E}">
        <p14:creationId xmlns:p14="http://schemas.microsoft.com/office/powerpoint/2010/main" val="39966713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AE067-309D-91A5-72B7-C45A6FB5A99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535C935-F99F-4E2A-FD0B-A5D4CEA8BCBB}"/>
              </a:ext>
            </a:extLst>
          </p:cNvPr>
          <p:cNvSpPr txBox="1"/>
          <p:nvPr/>
        </p:nvSpPr>
        <p:spPr>
          <a:xfrm>
            <a:off x="1808331" y="221062"/>
            <a:ext cx="17044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Question 3</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842DE3D-695B-86F5-2F9E-6520BCE3F86E}"/>
                  </a:ext>
                </a:extLst>
              </p:cNvPr>
              <p:cNvSpPr txBox="1"/>
              <p:nvPr/>
            </p:nvSpPr>
            <p:spPr>
              <a:xfrm>
                <a:off x="0" y="1761291"/>
                <a:ext cx="5686997" cy="385176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NASGRO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Surface flaw = a/c = 0.5</a:t>
                </a:r>
              </a:p>
              <a:p>
                <a:pPr marL="742950" lvl="1" indent="-285750">
                  <a:buFont typeface="Arial" panose="020B0604020202020204" pitchFamily="34" charset="0"/>
                  <a:buChar char="•"/>
                  <a:defRPr/>
                </a:pPr>
                <a14:m>
                  <m:oMath xmlns:m="http://schemas.openxmlformats.org/officeDocument/2006/math">
                    <m:sSub>
                      <m:sSubPr>
                        <m:ctrlPr>
                          <a:rPr lang="en-US" sz="1400" i="1" smtClean="0">
                            <a:solidFill>
                              <a:srgbClr val="000000"/>
                            </a:solidFill>
                            <a:latin typeface="Cambria Math" panose="02040503050406030204" pitchFamily="18" charset="0"/>
                            <a:cs typeface="Times New Roman"/>
                          </a:rPr>
                        </m:ctrlPr>
                      </m:sSubPr>
                      <m:e>
                        <m:r>
                          <a:rPr lang="en-US" sz="1400" b="0" i="1" smtClean="0">
                            <a:solidFill>
                              <a:srgbClr val="000000"/>
                            </a:solidFill>
                            <a:latin typeface="Cambria Math" panose="02040503050406030204" pitchFamily="18" charset="0"/>
                            <a:cs typeface="Times New Roman"/>
                          </a:rPr>
                          <m:t>𝑆</m:t>
                        </m:r>
                      </m:e>
                      <m:sub>
                        <m:r>
                          <a:rPr lang="en-US" sz="1400" b="0" i="1" smtClean="0">
                            <a:solidFill>
                              <a:srgbClr val="000000"/>
                            </a:solidFill>
                            <a:latin typeface="Cambria Math" panose="02040503050406030204" pitchFamily="18" charset="0"/>
                            <a:cs typeface="Times New Roman"/>
                          </a:rPr>
                          <m:t>0</m:t>
                        </m:r>
                      </m:sub>
                    </m:sSub>
                    <m:r>
                      <a:rPr lang="en-US" sz="1400" b="0" i="1" smtClean="0">
                        <a:solidFill>
                          <a:srgbClr val="000000"/>
                        </a:solidFill>
                        <a:latin typeface="Cambria Math" panose="02040503050406030204" pitchFamily="18" charset="0"/>
                        <a:cs typeface="Times New Roman"/>
                      </a:rPr>
                      <m:t>=20 </m:t>
                    </m:r>
                    <m:r>
                      <a:rPr lang="en-US" sz="1400" b="0" i="1" smtClean="0">
                        <a:solidFill>
                          <a:srgbClr val="000000"/>
                        </a:solidFill>
                        <a:latin typeface="Cambria Math" panose="02040503050406030204" pitchFamily="18" charset="0"/>
                        <a:cs typeface="Times New Roman"/>
                      </a:rPr>
                      <m:t>𝑘𝑠𝑖</m:t>
                    </m:r>
                    <m:r>
                      <a:rPr lang="en-US" sz="1400" b="0" i="0" smtClean="0">
                        <a:solidFill>
                          <a:srgbClr val="000000"/>
                        </a:solidFill>
                        <a:latin typeface="Cambria Math" panose="02040503050406030204" pitchFamily="18" charset="0"/>
                        <a:cs typeface="Times New Roman"/>
                      </a:rPr>
                      <m:t>=2</m:t>
                    </m:r>
                    <m:r>
                      <a:rPr lang="en-US" sz="1400" b="0" i="1" smtClean="0">
                        <a:solidFill>
                          <a:srgbClr val="000000"/>
                        </a:solidFill>
                        <a:latin typeface="Cambria Math" panose="02040503050406030204" pitchFamily="18" charset="0"/>
                        <a:cs typeface="Times New Roman"/>
                      </a:rPr>
                      <m:t>0</m:t>
                    </m:r>
                    <m:r>
                      <a:rPr lang="en-US" sz="1400" b="0" i="1" smtClean="0">
                        <a:solidFill>
                          <a:srgbClr val="000000"/>
                        </a:solidFill>
                        <a:latin typeface="Cambria Math" panose="02040503050406030204" pitchFamily="18" charset="0"/>
                        <a:ea typeface="Cambria Math" panose="02040503050406030204" pitchFamily="18" charset="0"/>
                        <a:cs typeface="Times New Roman"/>
                      </a:rPr>
                      <m:t>×</m:t>
                    </m:r>
                    <m:sSup>
                      <m:sSupPr>
                        <m:ctrlPr>
                          <a:rPr lang="en-US" sz="1400" b="0" i="1" smtClean="0">
                            <a:solidFill>
                              <a:srgbClr val="000000"/>
                            </a:solidFill>
                            <a:latin typeface="Cambria Math" panose="02040503050406030204" pitchFamily="18" charset="0"/>
                            <a:ea typeface="Cambria Math" panose="02040503050406030204" pitchFamily="18" charset="0"/>
                            <a:cs typeface="Times New Roman"/>
                          </a:rPr>
                        </m:ctrlPr>
                      </m:sSupPr>
                      <m:e>
                        <m:r>
                          <a:rPr lang="en-US" sz="1400" b="0" i="1" smtClean="0">
                            <a:solidFill>
                              <a:srgbClr val="000000"/>
                            </a:solidFill>
                            <a:latin typeface="Cambria Math" panose="02040503050406030204" pitchFamily="18" charset="0"/>
                            <a:ea typeface="Cambria Math" panose="02040503050406030204" pitchFamily="18" charset="0"/>
                            <a:cs typeface="Times New Roman"/>
                          </a:rPr>
                          <m:t>10</m:t>
                        </m:r>
                      </m:e>
                      <m:sup>
                        <m:r>
                          <a:rPr lang="en-US" sz="1400" b="0" i="1" smtClean="0">
                            <a:solidFill>
                              <a:srgbClr val="000000"/>
                            </a:solidFill>
                            <a:latin typeface="Cambria Math" panose="02040503050406030204" pitchFamily="18" charset="0"/>
                            <a:ea typeface="Cambria Math" panose="02040503050406030204" pitchFamily="18" charset="0"/>
                            <a:cs typeface="Times New Roman"/>
                          </a:rPr>
                          <m:t>3</m:t>
                        </m:r>
                      </m:sup>
                    </m:sSup>
                    <m:r>
                      <a:rPr lang="en-US" sz="1400" b="0" i="1" smtClean="0">
                        <a:solidFill>
                          <a:srgbClr val="000000"/>
                        </a:solidFill>
                        <a:latin typeface="Cambria Math" panose="02040503050406030204" pitchFamily="18" charset="0"/>
                        <a:ea typeface="Cambria Math" panose="02040503050406030204" pitchFamily="18" charset="0"/>
                        <a:cs typeface="Times New Roman"/>
                      </a:rPr>
                      <m:t> </m:t>
                    </m:r>
                    <m:r>
                      <a:rPr lang="en-US" sz="1400" b="0" i="1" smtClean="0">
                        <a:solidFill>
                          <a:srgbClr val="000000"/>
                        </a:solidFill>
                        <a:latin typeface="Cambria Math" panose="02040503050406030204" pitchFamily="18" charset="0"/>
                        <a:ea typeface="Cambria Math" panose="02040503050406030204" pitchFamily="18" charset="0"/>
                        <a:cs typeface="Times New Roman"/>
                      </a:rPr>
                      <m:t>𝑝𝑠𝑖</m:t>
                    </m:r>
                  </m:oMath>
                </a14:m>
                <a:r>
                  <a:rPr lang="en-US" sz="1400" b="0" dirty="0">
                    <a:solidFill>
                      <a:srgbClr val="000000"/>
                    </a:solidFill>
                    <a:latin typeface="Times New Roman"/>
                    <a:cs typeface="Times New Roman"/>
                  </a:rPr>
                  <a:t>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Geometry = SC11 </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Width = 20 in </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Thickness = 0.1 in</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Diameter = 0.5</a:t>
                </a:r>
              </a:p>
              <a:p>
                <a:pPr marL="1657350" lvl="3" indent="-285750">
                  <a:buFont typeface="Arial" panose="020B0604020202020204" pitchFamily="34" charset="0"/>
                  <a:buChar char="•"/>
                  <a:defRPr/>
                </a:pPr>
                <a:r>
                  <a:rPr lang="en-US" sz="1400" dirty="0">
                    <a:solidFill>
                      <a:srgbClr val="000000"/>
                    </a:solidFill>
                    <a:latin typeface="Times New Roman"/>
                    <a:ea typeface="Calibri"/>
                    <a:cs typeface="Times New Roman"/>
                  </a:rPr>
                  <a:t>Error occurred so changed diameter to 0.2</a:t>
                </a:r>
              </a:p>
              <a:p>
                <a:pPr marL="1657350" lvl="3" indent="-285750">
                  <a:buFont typeface="Arial" panose="020B0604020202020204" pitchFamily="34" charset="0"/>
                  <a:buChar char="•"/>
                  <a:defRPr/>
                </a:pPr>
                <a:r>
                  <a:rPr lang="en-US" sz="1400" dirty="0">
                    <a:solidFill>
                      <a:srgbClr val="000000"/>
                    </a:solidFill>
                    <a:latin typeface="Times New Roman"/>
                    <a:ea typeface="Calibri"/>
                    <a:cs typeface="Times New Roman"/>
                  </a:rPr>
                  <a:t>This is a conservative number, lets see what happens</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Bearing load = 1000 lbs. </a:t>
                </a:r>
              </a:p>
              <a:p>
                <a:pPr marL="1200150" lvl="2" indent="-285750">
                  <a:buFont typeface="Arial" panose="020B0604020202020204" pitchFamily="34" charset="0"/>
                  <a:buChar char="•"/>
                  <a:defRPr/>
                </a:pPr>
                <a14:m>
                  <m:oMath xmlns:m="http://schemas.openxmlformats.org/officeDocument/2006/math">
                    <m:f>
                      <m:fPr>
                        <m:ctrlPr>
                          <a:rPr lang="en-US" sz="1400" b="0" i="1" smtClean="0">
                            <a:solidFill>
                              <a:srgbClr val="000000"/>
                            </a:solidFill>
                            <a:latin typeface="Cambria Math" panose="02040503050406030204" pitchFamily="18" charset="0"/>
                            <a:ea typeface="Calibri"/>
                            <a:cs typeface="Times New Roman"/>
                          </a:rPr>
                        </m:ctrlPr>
                      </m:fPr>
                      <m:num>
                        <m:r>
                          <a:rPr lang="en-US" sz="1400" b="0" i="1" smtClean="0">
                            <a:solidFill>
                              <a:srgbClr val="000000"/>
                            </a:solidFill>
                            <a:latin typeface="Cambria Math" panose="02040503050406030204" pitchFamily="18" charset="0"/>
                            <a:ea typeface="Calibri"/>
                            <a:cs typeface="Times New Roman"/>
                          </a:rPr>
                          <m:t>𝑝</m:t>
                        </m:r>
                      </m:num>
                      <m:den>
                        <m:r>
                          <a:rPr lang="en-US" sz="1400" b="0" i="1" smtClean="0">
                            <a:solidFill>
                              <a:srgbClr val="000000"/>
                            </a:solidFill>
                            <a:latin typeface="Cambria Math" panose="02040503050406030204" pitchFamily="18" charset="0"/>
                            <a:ea typeface="Calibri"/>
                            <a:cs typeface="Times New Roman"/>
                          </a:rPr>
                          <m:t>𝐷</m:t>
                        </m:r>
                        <m:r>
                          <a:rPr lang="en-US" sz="1400" b="0" i="1" smtClean="0">
                            <a:solidFill>
                              <a:srgbClr val="000000"/>
                            </a:solidFill>
                            <a:latin typeface="Cambria Math" panose="02040503050406030204" pitchFamily="18" charset="0"/>
                            <a:ea typeface="Cambria Math" panose="02040503050406030204" pitchFamily="18" charset="0"/>
                            <a:cs typeface="Times New Roman"/>
                          </a:rPr>
                          <m:t>×</m:t>
                        </m:r>
                        <m:r>
                          <a:rPr lang="en-US" sz="1400" b="0" i="1" smtClean="0">
                            <a:solidFill>
                              <a:srgbClr val="000000"/>
                            </a:solidFill>
                            <a:latin typeface="Cambria Math" panose="02040503050406030204" pitchFamily="18" charset="0"/>
                            <a:ea typeface="Cambria Math" panose="02040503050406030204" pitchFamily="18" charset="0"/>
                            <a:cs typeface="Times New Roman"/>
                          </a:rPr>
                          <m:t>𝑡</m:t>
                        </m:r>
                      </m:den>
                    </m:f>
                  </m:oMath>
                </a14:m>
                <a:r>
                  <a:rPr lang="en-US" sz="1400" b="0" dirty="0">
                    <a:solidFill>
                      <a:srgbClr val="000000"/>
                    </a:solidFill>
                    <a:latin typeface="Times New Roman"/>
                    <a:ea typeface="Cambria Math" panose="02040503050406030204" pitchFamily="18" charset="0"/>
                    <a:cs typeface="Times New Roman"/>
                  </a:rPr>
                  <a:t> = 50000 psi</a:t>
                </a:r>
                <a:endParaRPr lang="en-US" sz="1400" dirty="0">
                  <a:solidFill>
                    <a:srgbClr val="000000"/>
                  </a:solidFill>
                  <a:latin typeface="Times New Roman"/>
                  <a:ea typeface="Calibri"/>
                  <a:cs typeface="Times New Roman"/>
                </a:endParaRP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Material = Aluminum 2024-T3</a:t>
                </a:r>
              </a:p>
              <a:p>
                <a:pPr marL="1200150" lvl="2" indent="-285750">
                  <a:buFont typeface="Arial" panose="020B0604020202020204" pitchFamily="34" charset="0"/>
                  <a:buChar char="•"/>
                  <a:defRPr/>
                </a:pPr>
                <a:r>
                  <a:rPr lang="en-US" sz="1400" dirty="0">
                    <a:solidFill>
                      <a:srgbClr val="000000"/>
                    </a:solidFill>
                    <a:latin typeface="Times New Roman" panose="02020603050405020304" pitchFamily="18" charset="0"/>
                    <a:cs typeface="Times New Roman" panose="02020603050405020304" pitchFamily="18" charset="0"/>
                  </a:rPr>
                  <a:t>Fracture Toughness = </a:t>
                </a:r>
                <a14:m>
                  <m:oMath xmlns:m="http://schemas.openxmlformats.org/officeDocument/2006/math">
                    <m:r>
                      <a:rPr lang="en-US" sz="1400" b="0" i="1" dirty="0" smtClean="0">
                        <a:solidFill>
                          <a:srgbClr val="000000"/>
                        </a:solidFill>
                        <a:latin typeface="Cambria Math" panose="02040503050406030204" pitchFamily="18" charset="0"/>
                        <a:cs typeface="Times New Roman"/>
                      </a:rPr>
                      <m:t>22</m:t>
                    </m:r>
                    <m:r>
                      <a:rPr lang="en-US" sz="1400" i="1" dirty="0">
                        <a:solidFill>
                          <a:srgbClr val="000000"/>
                        </a:solidFill>
                        <a:latin typeface="Cambria Math" panose="02040503050406030204" pitchFamily="18" charset="0"/>
                        <a:ea typeface="Cambria Math" panose="02040503050406030204" pitchFamily="18" charset="0"/>
                        <a:cs typeface="Times New Roman"/>
                      </a:rPr>
                      <m:t>×</m:t>
                    </m:r>
                    <m:sSup>
                      <m:sSupPr>
                        <m:ctrlPr>
                          <a:rPr lang="en-US" sz="1400" i="1" dirty="0" smtClean="0">
                            <a:solidFill>
                              <a:srgbClr val="000000"/>
                            </a:solidFill>
                            <a:latin typeface="Cambria Math" panose="02040503050406030204" pitchFamily="18" charset="0"/>
                            <a:cs typeface="Times New Roman"/>
                          </a:rPr>
                        </m:ctrlPr>
                      </m:sSupPr>
                      <m:e>
                        <m:r>
                          <a:rPr lang="en-US" sz="1400" b="0" i="1" dirty="0" smtClean="0">
                            <a:solidFill>
                              <a:srgbClr val="000000"/>
                            </a:solidFill>
                            <a:latin typeface="Cambria Math" panose="02040503050406030204" pitchFamily="18" charset="0"/>
                            <a:cs typeface="Times New Roman"/>
                          </a:rPr>
                          <m:t>10</m:t>
                        </m:r>
                      </m:e>
                      <m:sup>
                        <m:r>
                          <a:rPr lang="en-US" sz="1400" b="0" i="1" dirty="0" smtClean="0">
                            <a:solidFill>
                              <a:srgbClr val="000000"/>
                            </a:solidFill>
                            <a:latin typeface="Cambria Math" panose="02040503050406030204" pitchFamily="18" charset="0"/>
                            <a:cs typeface="Times New Roman"/>
                          </a:rPr>
                          <m:t>3</m:t>
                        </m:r>
                      </m:sup>
                    </m:sSup>
                    <m:r>
                      <a:rPr lang="en-US" sz="1400" b="0" i="1" dirty="0" smtClean="0">
                        <a:solidFill>
                          <a:srgbClr val="000000"/>
                        </a:solidFill>
                        <a:latin typeface="Cambria Math" panose="02040503050406030204" pitchFamily="18" charset="0"/>
                        <a:cs typeface="Times New Roman"/>
                      </a:rPr>
                      <m:t> </m:t>
                    </m:r>
                    <m:r>
                      <a:rPr lang="en-US" sz="1400" i="1" dirty="0" smtClean="0">
                        <a:solidFill>
                          <a:srgbClr val="000000"/>
                        </a:solidFill>
                        <a:latin typeface="Cambria Math" panose="02040503050406030204" pitchFamily="18" charset="0"/>
                        <a:ea typeface="Calibri"/>
                        <a:cs typeface="Times New Roman"/>
                      </a:rPr>
                      <m:t>𝑝𝑠𝑖</m:t>
                    </m:r>
                    <m:r>
                      <a:rPr lang="en-US" sz="1400" b="0" i="1" dirty="0" smtClean="0">
                        <a:solidFill>
                          <a:srgbClr val="000000"/>
                        </a:solidFill>
                        <a:latin typeface="Cambria Math" panose="02040503050406030204" pitchFamily="18" charset="0"/>
                        <a:ea typeface="Calibri"/>
                        <a:cs typeface="Times New Roman"/>
                      </a:rPr>
                      <m:t>−</m:t>
                    </m:r>
                    <m:sSup>
                      <m:sSupPr>
                        <m:ctrlPr>
                          <a:rPr lang="en-US" sz="1400" b="0" i="1" dirty="0" smtClean="0">
                            <a:solidFill>
                              <a:srgbClr val="000000"/>
                            </a:solidFill>
                            <a:latin typeface="Cambria Math" panose="02040503050406030204" pitchFamily="18" charset="0"/>
                            <a:cs typeface="Times New Roman"/>
                          </a:rPr>
                        </m:ctrlPr>
                      </m:sSupPr>
                      <m:e>
                        <m:r>
                          <a:rPr lang="en-US" sz="1400" b="0" i="1" dirty="0" smtClean="0">
                            <a:solidFill>
                              <a:srgbClr val="000000"/>
                            </a:solidFill>
                            <a:latin typeface="Cambria Math" panose="02040503050406030204" pitchFamily="18" charset="0"/>
                            <a:cs typeface="Times New Roman"/>
                          </a:rPr>
                          <m:t>𝑖𝑛</m:t>
                        </m:r>
                      </m:e>
                      <m:sup>
                        <m:r>
                          <a:rPr lang="en-US" sz="1400" b="0" i="1" dirty="0" smtClean="0">
                            <a:solidFill>
                              <a:srgbClr val="000000"/>
                            </a:solidFill>
                            <a:latin typeface="Cambria Math" panose="02040503050406030204" pitchFamily="18" charset="0"/>
                            <a:cs typeface="Times New Roman"/>
                          </a:rPr>
                          <m:t>1/2</m:t>
                        </m:r>
                      </m:sup>
                    </m:sSup>
                  </m:oMath>
                </a14:m>
                <a:endParaRPr lang="en-US" sz="1400" dirty="0">
                  <a:solidFill>
                    <a:srgbClr val="000000"/>
                  </a:solidFill>
                  <a:latin typeface="Times New Roman"/>
                  <a:ea typeface="Calibri"/>
                  <a:cs typeface="Times New Roman"/>
                </a:endParaRP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Yield strength = </a:t>
                </a:r>
                <a14:m>
                  <m:oMath xmlns:m="http://schemas.openxmlformats.org/officeDocument/2006/math">
                    <m:r>
                      <a:rPr lang="en-US" sz="1400" i="1" dirty="0">
                        <a:solidFill>
                          <a:srgbClr val="000000"/>
                        </a:solidFill>
                        <a:latin typeface="Cambria Math" panose="02040503050406030204" pitchFamily="18" charset="0"/>
                        <a:cs typeface="Times New Roman"/>
                      </a:rPr>
                      <m:t>4</m:t>
                    </m:r>
                    <m:r>
                      <a:rPr lang="en-US" sz="1400" b="0" i="1" dirty="0" smtClean="0">
                        <a:solidFill>
                          <a:srgbClr val="000000"/>
                        </a:solidFill>
                        <a:latin typeface="Cambria Math" panose="02040503050406030204" pitchFamily="18" charset="0"/>
                        <a:cs typeface="Times New Roman"/>
                      </a:rPr>
                      <m:t>7</m:t>
                    </m:r>
                    <m:r>
                      <a:rPr lang="en-US" sz="1400" i="1" dirty="0">
                        <a:solidFill>
                          <a:srgbClr val="000000"/>
                        </a:solidFill>
                        <a:latin typeface="Cambria Math" panose="02040503050406030204" pitchFamily="18" charset="0"/>
                        <a:ea typeface="Cambria Math" panose="02040503050406030204" pitchFamily="18" charset="0"/>
                        <a:cs typeface="Times New Roman"/>
                      </a:rPr>
                      <m:t>×</m:t>
                    </m:r>
                    <m:sSup>
                      <m:sSupPr>
                        <m:ctrlPr>
                          <a:rPr lang="en-US" sz="1400" i="1" dirty="0" smtClean="0">
                            <a:solidFill>
                              <a:srgbClr val="000000"/>
                            </a:solidFill>
                            <a:latin typeface="Cambria Math" panose="02040503050406030204" pitchFamily="18" charset="0"/>
                            <a:cs typeface="Times New Roman"/>
                          </a:rPr>
                        </m:ctrlPr>
                      </m:sSupPr>
                      <m:e>
                        <m:r>
                          <a:rPr lang="en-US" sz="1400" b="0" i="1" dirty="0" smtClean="0">
                            <a:solidFill>
                              <a:srgbClr val="000000"/>
                            </a:solidFill>
                            <a:latin typeface="Cambria Math" panose="02040503050406030204" pitchFamily="18" charset="0"/>
                            <a:cs typeface="Times New Roman"/>
                          </a:rPr>
                          <m:t>10</m:t>
                        </m:r>
                      </m:e>
                      <m:sup>
                        <m:r>
                          <a:rPr lang="en-US" sz="1400" b="0" i="1" dirty="0" smtClean="0">
                            <a:solidFill>
                              <a:srgbClr val="000000"/>
                            </a:solidFill>
                            <a:latin typeface="Cambria Math" panose="02040503050406030204" pitchFamily="18" charset="0"/>
                            <a:cs typeface="Times New Roman"/>
                          </a:rPr>
                          <m:t>3</m:t>
                        </m:r>
                      </m:sup>
                    </m:sSup>
                    <m:r>
                      <a:rPr lang="en-US" sz="1400" b="0" i="1" dirty="0" smtClean="0">
                        <a:solidFill>
                          <a:srgbClr val="000000"/>
                        </a:solidFill>
                        <a:latin typeface="Cambria Math" panose="02040503050406030204" pitchFamily="18" charset="0"/>
                        <a:cs typeface="Times New Roman"/>
                      </a:rPr>
                      <m:t> </m:t>
                    </m:r>
                    <m:r>
                      <a:rPr lang="en-US" sz="1400" i="1" dirty="0" smtClean="0">
                        <a:solidFill>
                          <a:srgbClr val="000000"/>
                        </a:solidFill>
                        <a:latin typeface="Cambria Math" panose="02040503050406030204" pitchFamily="18" charset="0"/>
                        <a:ea typeface="Calibri"/>
                        <a:cs typeface="Times New Roman"/>
                      </a:rPr>
                      <m:t>𝑝𝑠𝑖</m:t>
                    </m:r>
                    <m:r>
                      <a:rPr lang="en-US" sz="1400" b="0" i="1" dirty="0" smtClean="0">
                        <a:solidFill>
                          <a:srgbClr val="000000"/>
                        </a:solidFill>
                        <a:latin typeface="Cambria Math" panose="02040503050406030204" pitchFamily="18" charset="0"/>
                        <a:ea typeface="Calibri"/>
                        <a:cs typeface="Times New Roman"/>
                      </a:rPr>
                      <m:t>−</m:t>
                    </m:r>
                    <m:sSup>
                      <m:sSupPr>
                        <m:ctrlPr>
                          <a:rPr lang="en-US" sz="1400" b="0" i="1" dirty="0" smtClean="0">
                            <a:solidFill>
                              <a:srgbClr val="000000"/>
                            </a:solidFill>
                            <a:latin typeface="Cambria Math" panose="02040503050406030204" pitchFamily="18" charset="0"/>
                            <a:cs typeface="Times New Roman"/>
                          </a:rPr>
                        </m:ctrlPr>
                      </m:sSupPr>
                      <m:e>
                        <m:r>
                          <a:rPr lang="en-US" sz="1400" b="0" i="1" dirty="0" smtClean="0">
                            <a:solidFill>
                              <a:srgbClr val="000000"/>
                            </a:solidFill>
                            <a:latin typeface="Cambria Math" panose="02040503050406030204" pitchFamily="18" charset="0"/>
                            <a:cs typeface="Times New Roman"/>
                          </a:rPr>
                          <m:t>𝑖𝑛</m:t>
                        </m:r>
                      </m:e>
                      <m:sup>
                        <m:r>
                          <a:rPr lang="en-US" sz="1400" b="0" i="1" dirty="0" smtClean="0">
                            <a:solidFill>
                              <a:srgbClr val="000000"/>
                            </a:solidFill>
                            <a:latin typeface="Cambria Math" panose="02040503050406030204" pitchFamily="18" charset="0"/>
                            <a:cs typeface="Times New Roman"/>
                          </a:rPr>
                          <m:t>1/2</m:t>
                        </m:r>
                      </m:sup>
                    </m:sSup>
                  </m:oMath>
                </a14:m>
                <a:endParaRPr lang="en-US" sz="1400" dirty="0">
                  <a:solidFill>
                    <a:srgbClr val="000000"/>
                  </a:solidFill>
                  <a:latin typeface="Times New Roman"/>
                  <a:ea typeface="Calibri"/>
                  <a:cs typeface="Times New Roman"/>
                </a:endParaRP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Incorporate F.S. = 1.4 </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K</a:t>
                </a:r>
                <a:r>
                  <a:rPr lang="en-US" sz="1400" baseline="-25000" dirty="0">
                    <a:solidFill>
                      <a:srgbClr val="000000"/>
                    </a:solidFill>
                    <a:latin typeface="Times New Roman"/>
                    <a:ea typeface="Calibri"/>
                    <a:cs typeface="Times New Roman"/>
                  </a:rPr>
                  <a:t>IC</a:t>
                </a:r>
                <a:r>
                  <a:rPr lang="en-US" sz="1400" dirty="0">
                    <a:solidFill>
                      <a:srgbClr val="000000"/>
                    </a:solidFill>
                    <a:latin typeface="Times New Roman"/>
                    <a:ea typeface="Calibri"/>
                    <a:cs typeface="Times New Roman"/>
                  </a:rPr>
                  <a:t> / 1.4 </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15714 </a:t>
                </a:r>
                <a14:m>
                  <m:oMath xmlns:m="http://schemas.openxmlformats.org/officeDocument/2006/math">
                    <m:r>
                      <a:rPr lang="en-US" sz="1400" i="1" dirty="0" smtClean="0">
                        <a:solidFill>
                          <a:srgbClr val="000000"/>
                        </a:solidFill>
                        <a:latin typeface="Cambria Math" panose="02040503050406030204" pitchFamily="18" charset="0"/>
                        <a:ea typeface="Calibri"/>
                        <a:cs typeface="Times New Roman"/>
                      </a:rPr>
                      <m:t>𝑝𝑠𝑖</m:t>
                    </m:r>
                    <m:r>
                      <a:rPr lang="en-US" sz="1400" b="0" i="1" dirty="0" smtClean="0">
                        <a:solidFill>
                          <a:srgbClr val="000000"/>
                        </a:solidFill>
                        <a:latin typeface="Cambria Math" panose="02040503050406030204" pitchFamily="18" charset="0"/>
                        <a:ea typeface="Calibri"/>
                        <a:cs typeface="Times New Roman"/>
                      </a:rPr>
                      <m:t>−</m:t>
                    </m:r>
                    <m:sSup>
                      <m:sSupPr>
                        <m:ctrlPr>
                          <a:rPr lang="en-US" sz="1400" b="0" i="1" dirty="0" smtClean="0">
                            <a:solidFill>
                              <a:srgbClr val="000000"/>
                            </a:solidFill>
                            <a:latin typeface="Cambria Math" panose="02040503050406030204" pitchFamily="18" charset="0"/>
                            <a:cs typeface="Times New Roman"/>
                          </a:rPr>
                        </m:ctrlPr>
                      </m:sSupPr>
                      <m:e>
                        <m:r>
                          <a:rPr lang="en-US" sz="1400" b="0" i="1" dirty="0" smtClean="0">
                            <a:solidFill>
                              <a:srgbClr val="000000"/>
                            </a:solidFill>
                            <a:latin typeface="Cambria Math" panose="02040503050406030204" pitchFamily="18" charset="0"/>
                            <a:cs typeface="Times New Roman"/>
                          </a:rPr>
                          <m:t>𝑖𝑛</m:t>
                        </m:r>
                      </m:e>
                      <m:sup>
                        <m:r>
                          <a:rPr lang="en-US" sz="1400" b="0" i="1" dirty="0" smtClean="0">
                            <a:solidFill>
                              <a:srgbClr val="000000"/>
                            </a:solidFill>
                            <a:latin typeface="Cambria Math" panose="02040503050406030204" pitchFamily="18" charset="0"/>
                            <a:cs typeface="Times New Roman"/>
                          </a:rPr>
                          <m:t>1/2</m:t>
                        </m:r>
                      </m:sup>
                    </m:sSup>
                  </m:oMath>
                </a14:m>
                <a:endParaRPr lang="en-US" sz="1400" dirty="0">
                  <a:solidFill>
                    <a:srgbClr val="000000"/>
                  </a:solidFill>
                  <a:latin typeface="Times New Roman" panose="02020603050405020304" pitchFamily="18" charset="0"/>
                  <a:ea typeface="Calibri"/>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C842DE3D-695B-86F5-2F9E-6520BCE3F86E}"/>
                  </a:ext>
                </a:extLst>
              </p:cNvPr>
              <p:cNvSpPr txBox="1">
                <a:spLocks noRot="1" noChangeAspect="1" noMove="1" noResize="1" noEditPoints="1" noAdjustHandles="1" noChangeArrowheads="1" noChangeShapeType="1" noTextEdit="1"/>
              </p:cNvSpPr>
              <p:nvPr/>
            </p:nvSpPr>
            <p:spPr>
              <a:xfrm>
                <a:off x="0" y="1761291"/>
                <a:ext cx="5686997" cy="3851760"/>
              </a:xfrm>
              <a:prstGeom prst="rect">
                <a:avLst/>
              </a:prstGeom>
              <a:blipFill>
                <a:blip r:embed="rId3"/>
                <a:stretch>
                  <a:fillRect l="-107" t="-316" b="-633"/>
                </a:stretch>
              </a:blipFill>
            </p:spPr>
            <p:txBody>
              <a:bodyPr/>
              <a:lstStyle/>
              <a:p>
                <a:r>
                  <a:rPr lang="en-US">
                    <a:noFill/>
                  </a:rPr>
                  <a:t> </a:t>
                </a:r>
              </a:p>
            </p:txBody>
          </p:sp>
        </mc:Fallback>
      </mc:AlternateContent>
      <p:pic>
        <p:nvPicPr>
          <p:cNvPr id="4" name="Picture 3" descr="A diagram of a square with arrows and a circle&#10;&#10;AI-generated content may be incorrect.">
            <a:extLst>
              <a:ext uri="{FF2B5EF4-FFF2-40B4-BE49-F238E27FC236}">
                <a16:creationId xmlns:a16="http://schemas.microsoft.com/office/drawing/2014/main" id="{5093BE9B-A1C0-FDCC-DF5D-A5482BDEAA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6997" y="1684992"/>
            <a:ext cx="3289164" cy="4195689"/>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3321DB0A-BA92-D9C9-2B79-A57C66834E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8978" y="2153095"/>
            <a:ext cx="2662007" cy="3259481"/>
          </a:xfrm>
          <a:prstGeom prst="rect">
            <a:avLst/>
          </a:prstGeom>
        </p:spPr>
      </p:pic>
    </p:spTree>
    <p:extLst>
      <p:ext uri="{BB962C8B-B14F-4D97-AF65-F5344CB8AC3E}">
        <p14:creationId xmlns:p14="http://schemas.microsoft.com/office/powerpoint/2010/main" val="5451204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809EE-8A21-4AC8-E4E3-905412FEAC6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890C088-161C-6388-FF71-2FB7DD71829C}"/>
              </a:ext>
            </a:extLst>
          </p:cNvPr>
          <p:cNvSpPr txBox="1"/>
          <p:nvPr/>
        </p:nvSpPr>
        <p:spPr>
          <a:xfrm>
            <a:off x="1419032" y="274959"/>
            <a:ext cx="24508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Question 3 (cont)</a:t>
            </a:r>
          </a:p>
        </p:txBody>
      </p:sp>
      <p:sp>
        <p:nvSpPr>
          <p:cNvPr id="6" name="TextBox 5">
            <a:extLst>
              <a:ext uri="{FF2B5EF4-FFF2-40B4-BE49-F238E27FC236}">
                <a16:creationId xmlns:a16="http://schemas.microsoft.com/office/drawing/2014/main" id="{0F85B8C5-FA2D-AB26-A3A2-BE9869E8369C}"/>
              </a:ext>
            </a:extLst>
          </p:cNvPr>
          <p:cNvSpPr txBox="1"/>
          <p:nvPr/>
        </p:nvSpPr>
        <p:spPr>
          <a:xfrm>
            <a:off x="108641" y="2367114"/>
            <a:ext cx="3688656" cy="2462213"/>
          </a:xfrm>
          <a:prstGeom prst="rect">
            <a:avLst/>
          </a:prstGeom>
          <a:noFill/>
        </p:spPr>
        <p:txBody>
          <a:bodyPr wrap="square" lIns="91440" tIns="45720" rIns="91440" bIns="45720" rtlCol="0" anchor="t">
            <a:spAutoFit/>
          </a:bodyPr>
          <a:lstStyle/>
          <a:p>
            <a:pPr>
              <a:defRPr/>
            </a:pPr>
            <a:r>
              <a:rPr lang="en-US" sz="1400" dirty="0">
                <a:solidFill>
                  <a:srgbClr val="000000"/>
                </a:solidFill>
                <a:latin typeface="Times New Roman"/>
                <a:ea typeface="Calibri"/>
                <a:cs typeface="Times New Roman"/>
              </a:rPr>
              <a:t>Results</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The current flaw size in the problem is c = 0.5 in</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Is the flaw safe for flying?</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No</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Critical flaw size is 0.025</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The found flaw size is much larger than the critical crack size</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No difference in using only fracture toughness and assuming no yielding </a:t>
            </a:r>
          </a:p>
        </p:txBody>
      </p:sp>
      <p:pic>
        <p:nvPicPr>
          <p:cNvPr id="3" name="Picture 2" descr="A white paper with black text&#10;&#10;AI-generated content may be incorrect.">
            <a:extLst>
              <a:ext uri="{FF2B5EF4-FFF2-40B4-BE49-F238E27FC236}">
                <a16:creationId xmlns:a16="http://schemas.microsoft.com/office/drawing/2014/main" id="{9622DF42-8710-CCA9-AEF2-B9B475E2E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9601" y="963143"/>
            <a:ext cx="4675116" cy="5415410"/>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FEA5CB12-B569-BB84-EB3D-3E101C37B3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6737" y="1891985"/>
            <a:ext cx="2143424" cy="1095528"/>
          </a:xfrm>
          <a:prstGeom prst="rect">
            <a:avLst/>
          </a:prstGeom>
        </p:spPr>
      </p:pic>
      <p:pic>
        <p:nvPicPr>
          <p:cNvPr id="11" name="Picture 10" descr="A screenshot of a computer screen&#10;&#10;AI-generated content may be incorrect.">
            <a:extLst>
              <a:ext uri="{FF2B5EF4-FFF2-40B4-BE49-F238E27FC236}">
                <a16:creationId xmlns:a16="http://schemas.microsoft.com/office/drawing/2014/main" id="{1D81857F-444D-7FF2-0DE1-1C321F220C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9914" y="3870487"/>
            <a:ext cx="3357070" cy="1917681"/>
          </a:xfrm>
          <a:prstGeom prst="rect">
            <a:avLst/>
          </a:prstGeom>
        </p:spPr>
      </p:pic>
    </p:spTree>
    <p:extLst>
      <p:ext uri="{BB962C8B-B14F-4D97-AF65-F5344CB8AC3E}">
        <p14:creationId xmlns:p14="http://schemas.microsoft.com/office/powerpoint/2010/main" val="191389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65484-18F1-9275-21BC-6E94172BF18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5F15E7B-646A-8824-CC5D-BC4D6C1704E9}"/>
              </a:ext>
            </a:extLst>
          </p:cNvPr>
          <p:cNvSpPr txBox="1"/>
          <p:nvPr/>
        </p:nvSpPr>
        <p:spPr>
          <a:xfrm>
            <a:off x="1166388" y="380170"/>
            <a:ext cx="11506954" cy="307777"/>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Question 4</a:t>
            </a:r>
          </a:p>
        </p:txBody>
      </p:sp>
      <p:pic>
        <p:nvPicPr>
          <p:cNvPr id="3" name="Picture 2">
            <a:extLst>
              <a:ext uri="{FF2B5EF4-FFF2-40B4-BE49-F238E27FC236}">
                <a16:creationId xmlns:a16="http://schemas.microsoft.com/office/drawing/2014/main" id="{C36A88C2-B03A-2284-D293-2FD6E5369076}"/>
              </a:ext>
            </a:extLst>
          </p:cNvPr>
          <p:cNvPicPr>
            <a:picLocks noChangeAspect="1"/>
          </p:cNvPicPr>
          <p:nvPr/>
        </p:nvPicPr>
        <p:blipFill>
          <a:blip r:embed="rId2"/>
          <a:stretch>
            <a:fillRect/>
          </a:stretch>
        </p:blipFill>
        <p:spPr>
          <a:xfrm>
            <a:off x="5565164" y="1751808"/>
            <a:ext cx="5475539" cy="3354384"/>
          </a:xfrm>
          <a:prstGeom prst="rect">
            <a:avLst/>
          </a:prstGeom>
        </p:spPr>
      </p:pic>
      <p:pic>
        <p:nvPicPr>
          <p:cNvPr id="6" name="Picture 5">
            <a:extLst>
              <a:ext uri="{FF2B5EF4-FFF2-40B4-BE49-F238E27FC236}">
                <a16:creationId xmlns:a16="http://schemas.microsoft.com/office/drawing/2014/main" id="{D87B8278-EB5D-1AA6-574C-AA4932B34C8B}"/>
              </a:ext>
            </a:extLst>
          </p:cNvPr>
          <p:cNvPicPr>
            <a:picLocks noChangeAspect="1"/>
          </p:cNvPicPr>
          <p:nvPr/>
        </p:nvPicPr>
        <p:blipFill>
          <a:blip r:embed="rId3"/>
          <a:stretch>
            <a:fillRect/>
          </a:stretch>
        </p:blipFill>
        <p:spPr>
          <a:xfrm>
            <a:off x="1613025" y="3928258"/>
            <a:ext cx="2410978" cy="2308215"/>
          </a:xfrm>
          <a:prstGeom prst="rect">
            <a:avLst/>
          </a:prstGeom>
        </p:spPr>
      </p:pic>
      <p:sp>
        <p:nvSpPr>
          <p:cNvPr id="7" name="TextBox 6">
            <a:extLst>
              <a:ext uri="{FF2B5EF4-FFF2-40B4-BE49-F238E27FC236}">
                <a16:creationId xmlns:a16="http://schemas.microsoft.com/office/drawing/2014/main" id="{6A62C5A4-95DC-3133-F45E-B19AC886A5C0}"/>
              </a:ext>
            </a:extLst>
          </p:cNvPr>
          <p:cNvSpPr txBox="1"/>
          <p:nvPr/>
        </p:nvSpPr>
        <p:spPr>
          <a:xfrm>
            <a:off x="704554" y="1221220"/>
            <a:ext cx="4455921" cy="224676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Input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 = 0.1”</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 = 0.56” (based on 2c/W &lt; 0.5 calc)</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Radiography NDE (X-ray 5009)</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Proof factor = 1.5</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K</a:t>
            </a:r>
            <a:r>
              <a:rPr lang="en-US" baseline="-25000" dirty="0">
                <a:latin typeface="Arial" panose="020B0604020202020204" pitchFamily="34" charset="0"/>
                <a:cs typeface="Arial" panose="020B0604020202020204" pitchFamily="34" charset="0"/>
              </a:rPr>
              <a:t>IC</a:t>
            </a:r>
            <a:r>
              <a:rPr lang="en-US" dirty="0">
                <a:latin typeface="Arial" panose="020B0604020202020204" pitchFamily="34" charset="0"/>
                <a:cs typeface="Arial" panose="020B0604020202020204" pitchFamily="34" charset="0"/>
              </a:rPr>
              <a:t> = 25000 (Al 7075-T6)</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S0 = 20 ksi</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Results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Operating Cycles Capability = </a:t>
            </a:r>
            <a:r>
              <a:rPr lang="en-US" b="1" u="sng" dirty="0">
                <a:latin typeface="Arial" panose="020B0604020202020204" pitchFamily="34" charset="0"/>
                <a:cs typeface="Arial" panose="020B0604020202020204" pitchFamily="34" charset="0"/>
              </a:rPr>
              <a:t>10511 cycles</a:t>
            </a:r>
          </a:p>
        </p:txBody>
      </p:sp>
    </p:spTree>
    <p:extLst>
      <p:ext uri="{BB962C8B-B14F-4D97-AF65-F5344CB8AC3E}">
        <p14:creationId xmlns:p14="http://schemas.microsoft.com/office/powerpoint/2010/main" val="14530959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64595-89DC-F80D-3AA5-AFB12BB18F9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57701D6-1B07-8B42-3033-C8BF488F49B3}"/>
              </a:ext>
            </a:extLst>
          </p:cNvPr>
          <p:cNvSpPr txBox="1"/>
          <p:nvPr/>
        </p:nvSpPr>
        <p:spPr>
          <a:xfrm>
            <a:off x="278295" y="338334"/>
            <a:ext cx="14372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a:t>
            </a:r>
            <a:r>
              <a:rPr lang="en-US" sz="2400" dirty="0">
                <a:solidFill>
                  <a:srgbClr val="990000"/>
                </a:solidFill>
                <a:latin typeface="Times New Roman" panose="02020603050405020304" pitchFamily="18" charset="0"/>
                <a:cs typeface="Times New Roman" panose="02020603050405020304" pitchFamily="18" charset="0"/>
              </a:rPr>
              <a:t>4</a:t>
            </a:r>
            <a:endPar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E5B6F700-7BB8-FBF6-463E-6DC554553B88}"/>
              </a:ext>
            </a:extLst>
          </p:cNvPr>
          <p:cNvSpPr txBox="1"/>
          <p:nvPr/>
        </p:nvSpPr>
        <p:spPr>
          <a:xfrm>
            <a:off x="420511" y="1706971"/>
            <a:ext cx="10734383" cy="461664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AL 7075-T6 [12AB1] </a:t>
            </a:r>
          </a:p>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Thickness = 0.1 in </a:t>
            </a:r>
          </a:p>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Width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2c/W &lt;= 0.5</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c = 0.07</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2c = 0.14</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W &gt;= 4c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W = 0.56 </a:t>
            </a:r>
          </a:p>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Pressure = 20 </a:t>
            </a:r>
            <a:r>
              <a:rPr lang="en-US" sz="1400" dirty="0" err="1">
                <a:solidFill>
                  <a:srgbClr val="000000"/>
                </a:solidFill>
                <a:latin typeface="Times New Roman"/>
                <a:ea typeface="Calibri"/>
                <a:cs typeface="Times New Roman"/>
              </a:rPr>
              <a:t>Ksi</a:t>
            </a:r>
            <a:endParaRPr lang="en-US" sz="1400" dirty="0">
              <a:solidFill>
                <a:srgbClr val="000000"/>
              </a:solidFill>
              <a:latin typeface="Times New Roman"/>
              <a:ea typeface="Calibri"/>
              <a:cs typeface="Times New Roman"/>
            </a:endParaRPr>
          </a:p>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Use X-ray 5009 flaw size </a:t>
            </a:r>
          </a:p>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Assumptions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EC01 is the right geometry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Proof factor = 1.5 </a:t>
            </a:r>
          </a:p>
          <a:p>
            <a:pPr marL="1200150" lvl="2" indent="-285750">
              <a:buFont typeface="Arial" panose="020B0604020202020204" pitchFamily="34" charset="0"/>
              <a:buChar char="•"/>
              <a:defRPr/>
            </a:pPr>
            <a:r>
              <a:rPr lang="en-US" sz="1400" dirty="0">
                <a:solidFill>
                  <a:srgbClr val="000000"/>
                </a:solidFill>
                <a:latin typeface="Times New Roman"/>
                <a:ea typeface="Calibri"/>
                <a:cs typeface="Times New Roman"/>
              </a:rPr>
              <a:t>30 </a:t>
            </a:r>
            <a:r>
              <a:rPr lang="en-US" sz="1400" dirty="0" err="1">
                <a:solidFill>
                  <a:srgbClr val="000000"/>
                </a:solidFill>
                <a:latin typeface="Times New Roman"/>
                <a:ea typeface="Calibri"/>
                <a:cs typeface="Times New Roman"/>
              </a:rPr>
              <a:t>Ksi</a:t>
            </a:r>
            <a:r>
              <a:rPr lang="en-US" sz="1400" dirty="0">
                <a:solidFill>
                  <a:srgbClr val="000000"/>
                </a:solidFill>
                <a:latin typeface="Times New Roman"/>
                <a:ea typeface="Calibri"/>
                <a:cs typeface="Times New Roman"/>
              </a:rPr>
              <a:t>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Proof test completed once   </a:t>
            </a: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Leak test at 20 </a:t>
            </a:r>
            <a:r>
              <a:rPr lang="en-US" sz="1400" dirty="0" err="1">
                <a:solidFill>
                  <a:srgbClr val="000000"/>
                </a:solidFill>
                <a:latin typeface="Times New Roman" panose="02020603050405020304" pitchFamily="18" charset="0"/>
                <a:ea typeface="Calibri"/>
                <a:cs typeface="Times New Roman" panose="02020603050405020304" pitchFamily="18" charset="0"/>
              </a:rPr>
              <a:t>Ksi</a:t>
            </a: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Cycles set to infinity to see when the valve will fail </a:t>
            </a: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Calibri"/>
              <a:ea typeface="Calibri"/>
              <a:cs typeface="Calibri"/>
            </a:endParaRPr>
          </a:p>
          <a:p>
            <a:pPr marL="742950" lvl="1" indent="-285750">
              <a:buFont typeface="Arial"/>
              <a:buChar char="•"/>
              <a:defRPr/>
            </a:pPr>
            <a:endParaRPr lang="en-US" sz="1400" dirty="0">
              <a:solidFill>
                <a:srgbClr val="000000"/>
              </a:solidFill>
              <a:latin typeface="Calibri"/>
              <a:ea typeface="Calibri"/>
              <a:cs typeface="Calibri"/>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p:txBody>
      </p:sp>
      <p:pic>
        <p:nvPicPr>
          <p:cNvPr id="3" name="Picture 2">
            <a:extLst>
              <a:ext uri="{FF2B5EF4-FFF2-40B4-BE49-F238E27FC236}">
                <a16:creationId xmlns:a16="http://schemas.microsoft.com/office/drawing/2014/main" id="{1DBE33D3-AC0E-49F6-209F-F07F082A10E1}"/>
              </a:ext>
            </a:extLst>
          </p:cNvPr>
          <p:cNvPicPr>
            <a:picLocks noChangeAspect="1"/>
          </p:cNvPicPr>
          <p:nvPr/>
        </p:nvPicPr>
        <p:blipFill>
          <a:blip r:embed="rId3"/>
          <a:stretch>
            <a:fillRect/>
          </a:stretch>
        </p:blipFill>
        <p:spPr>
          <a:xfrm>
            <a:off x="8959124" y="1118528"/>
            <a:ext cx="2981741" cy="2829320"/>
          </a:xfrm>
          <a:prstGeom prst="rect">
            <a:avLst/>
          </a:prstGeom>
        </p:spPr>
      </p:pic>
      <p:pic>
        <p:nvPicPr>
          <p:cNvPr id="7" name="Picture 6">
            <a:extLst>
              <a:ext uri="{FF2B5EF4-FFF2-40B4-BE49-F238E27FC236}">
                <a16:creationId xmlns:a16="http://schemas.microsoft.com/office/drawing/2014/main" id="{36981567-A099-DDAC-58F5-B17C5BC514BD}"/>
              </a:ext>
            </a:extLst>
          </p:cNvPr>
          <p:cNvPicPr>
            <a:picLocks noChangeAspect="1"/>
          </p:cNvPicPr>
          <p:nvPr/>
        </p:nvPicPr>
        <p:blipFill>
          <a:blip r:embed="rId4"/>
          <a:stretch>
            <a:fillRect/>
          </a:stretch>
        </p:blipFill>
        <p:spPr>
          <a:xfrm>
            <a:off x="4721313" y="1161636"/>
            <a:ext cx="3515216" cy="1190791"/>
          </a:xfrm>
          <a:prstGeom prst="rect">
            <a:avLst/>
          </a:prstGeom>
        </p:spPr>
      </p:pic>
      <p:pic>
        <p:nvPicPr>
          <p:cNvPr id="9" name="Picture 8">
            <a:extLst>
              <a:ext uri="{FF2B5EF4-FFF2-40B4-BE49-F238E27FC236}">
                <a16:creationId xmlns:a16="http://schemas.microsoft.com/office/drawing/2014/main" id="{8EB2F3EF-2096-DA5A-DCE2-95BBBF4209EE}"/>
              </a:ext>
            </a:extLst>
          </p:cNvPr>
          <p:cNvPicPr>
            <a:picLocks noChangeAspect="1"/>
          </p:cNvPicPr>
          <p:nvPr/>
        </p:nvPicPr>
        <p:blipFill>
          <a:blip r:embed="rId5"/>
          <a:stretch>
            <a:fillRect/>
          </a:stretch>
        </p:blipFill>
        <p:spPr>
          <a:xfrm>
            <a:off x="4423732" y="2697144"/>
            <a:ext cx="3960171" cy="1396886"/>
          </a:xfrm>
          <a:prstGeom prst="rect">
            <a:avLst/>
          </a:prstGeom>
        </p:spPr>
      </p:pic>
      <p:pic>
        <p:nvPicPr>
          <p:cNvPr id="11" name="Picture 10">
            <a:extLst>
              <a:ext uri="{FF2B5EF4-FFF2-40B4-BE49-F238E27FC236}">
                <a16:creationId xmlns:a16="http://schemas.microsoft.com/office/drawing/2014/main" id="{838BF7F1-4AD2-EF4C-7862-B248196FBE9B}"/>
              </a:ext>
            </a:extLst>
          </p:cNvPr>
          <p:cNvPicPr>
            <a:picLocks noChangeAspect="1"/>
          </p:cNvPicPr>
          <p:nvPr/>
        </p:nvPicPr>
        <p:blipFill>
          <a:blip r:embed="rId6"/>
          <a:stretch>
            <a:fillRect/>
          </a:stretch>
        </p:blipFill>
        <p:spPr>
          <a:xfrm>
            <a:off x="7629796" y="4188674"/>
            <a:ext cx="4477375" cy="2238687"/>
          </a:xfrm>
          <a:prstGeom prst="rect">
            <a:avLst/>
          </a:prstGeom>
        </p:spPr>
      </p:pic>
    </p:spTree>
    <p:extLst>
      <p:ext uri="{BB962C8B-B14F-4D97-AF65-F5344CB8AC3E}">
        <p14:creationId xmlns:p14="http://schemas.microsoft.com/office/powerpoint/2010/main" val="3738549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F842-9535-F3F0-CE35-786BB1D819E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F1646FE-FA8B-3482-B43A-77E4BC311F1A}"/>
              </a:ext>
            </a:extLst>
          </p:cNvPr>
          <p:cNvSpPr txBox="1"/>
          <p:nvPr/>
        </p:nvSpPr>
        <p:spPr>
          <a:xfrm>
            <a:off x="278295" y="338334"/>
            <a:ext cx="14372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#4 Cont.</a:t>
            </a:r>
          </a:p>
        </p:txBody>
      </p:sp>
      <p:sp>
        <p:nvSpPr>
          <p:cNvPr id="6" name="TextBox 5">
            <a:extLst>
              <a:ext uri="{FF2B5EF4-FFF2-40B4-BE49-F238E27FC236}">
                <a16:creationId xmlns:a16="http://schemas.microsoft.com/office/drawing/2014/main" id="{CFC8DECA-D82F-2DB2-7A36-C337ACE410C6}"/>
              </a:ext>
            </a:extLst>
          </p:cNvPr>
          <p:cNvSpPr txBox="1"/>
          <p:nvPr/>
        </p:nvSpPr>
        <p:spPr>
          <a:xfrm>
            <a:off x="583474" y="692983"/>
            <a:ext cx="6576451" cy="267765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Results</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Failure at cycle 10511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Based on FOS of 4x, valve service life should be at 2500 cycles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This doesn’t not account for temperature fluctuations, manufacturing variability, handling, or environmental loads on the valve </a:t>
            </a:r>
          </a:p>
          <a:p>
            <a:pPr marL="742950" lvl="1" indent="-285750">
              <a:buFont typeface="Arial" panose="020B0604020202020204" pitchFamily="34" charset="0"/>
              <a:buChar char="•"/>
              <a:defRPr/>
            </a:pPr>
            <a:endParaRPr lang="en-US" sz="1400" dirty="0">
              <a:solidFill>
                <a:srgbClr val="000000"/>
              </a:solidFill>
              <a:latin typeface="Times New Roman"/>
              <a:ea typeface="Calibri"/>
              <a:cs typeface="Times New Roman"/>
            </a:endParaRPr>
          </a:p>
          <a:p>
            <a:pPr lvl="1">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Calibri"/>
              <a:ea typeface="Calibri"/>
              <a:cs typeface="Calibri"/>
            </a:endParaRPr>
          </a:p>
          <a:p>
            <a:pPr marL="742950" lvl="1" indent="-285750">
              <a:buFont typeface="Arial"/>
              <a:buChar char="•"/>
              <a:defRPr/>
            </a:pPr>
            <a:endParaRPr lang="en-US" sz="1400" dirty="0">
              <a:solidFill>
                <a:srgbClr val="000000"/>
              </a:solidFill>
              <a:latin typeface="Calibri"/>
              <a:ea typeface="Calibri"/>
              <a:cs typeface="Calibri"/>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p:txBody>
      </p:sp>
      <p:pic>
        <p:nvPicPr>
          <p:cNvPr id="3" name="Picture 2">
            <a:extLst>
              <a:ext uri="{FF2B5EF4-FFF2-40B4-BE49-F238E27FC236}">
                <a16:creationId xmlns:a16="http://schemas.microsoft.com/office/drawing/2014/main" id="{B7A86B92-7ADC-DA96-1D83-E8B0A293E563}"/>
              </a:ext>
            </a:extLst>
          </p:cNvPr>
          <p:cNvPicPr>
            <a:picLocks noChangeAspect="1"/>
          </p:cNvPicPr>
          <p:nvPr/>
        </p:nvPicPr>
        <p:blipFill>
          <a:blip r:embed="rId3"/>
          <a:stretch>
            <a:fillRect/>
          </a:stretch>
        </p:blipFill>
        <p:spPr>
          <a:xfrm>
            <a:off x="7159925" y="1292073"/>
            <a:ext cx="4662950" cy="3413946"/>
          </a:xfrm>
          <a:prstGeom prst="rect">
            <a:avLst/>
          </a:prstGeom>
        </p:spPr>
      </p:pic>
    </p:spTree>
    <p:extLst>
      <p:ext uri="{BB962C8B-B14F-4D97-AF65-F5344CB8AC3E}">
        <p14:creationId xmlns:p14="http://schemas.microsoft.com/office/powerpoint/2010/main" val="39272428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8E3BC-F152-1BB4-F481-E77A360CE2A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CCFBC08-C049-20A6-204D-03EB15D1674E}"/>
              </a:ext>
            </a:extLst>
          </p:cNvPr>
          <p:cNvSpPr txBox="1"/>
          <p:nvPr/>
        </p:nvSpPr>
        <p:spPr>
          <a:xfrm>
            <a:off x="278295" y="338334"/>
            <a:ext cx="14372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#5</a:t>
            </a:r>
          </a:p>
        </p:txBody>
      </p:sp>
      <p:sp>
        <p:nvSpPr>
          <p:cNvPr id="6" name="TextBox 5">
            <a:extLst>
              <a:ext uri="{FF2B5EF4-FFF2-40B4-BE49-F238E27FC236}">
                <a16:creationId xmlns:a16="http://schemas.microsoft.com/office/drawing/2014/main" id="{D4F7AE5F-5654-0B9A-9393-16316FF214A7}"/>
              </a:ext>
            </a:extLst>
          </p:cNvPr>
          <p:cNvSpPr txBox="1"/>
          <p:nvPr/>
        </p:nvSpPr>
        <p:spPr>
          <a:xfrm>
            <a:off x="583474" y="692983"/>
            <a:ext cx="10734383" cy="418576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TC16 </a:t>
            </a:r>
          </a:p>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Assumptions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Flying at = 40,000 ft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Cabin pressure = 7,000 ft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P = 11.34 - 2.72 = 8.62 psi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S</a:t>
            </a:r>
            <a:r>
              <a:rPr lang="en-US" sz="1400" baseline="-25000" dirty="0">
                <a:solidFill>
                  <a:srgbClr val="000000"/>
                </a:solidFill>
                <a:latin typeface="Times New Roman"/>
                <a:ea typeface="Calibri"/>
                <a:cs typeface="Times New Roman"/>
              </a:rPr>
              <a:t>0</a:t>
            </a:r>
            <a:r>
              <a:rPr lang="en-US" sz="1400" dirty="0">
                <a:solidFill>
                  <a:srgbClr val="000000"/>
                </a:solidFill>
                <a:latin typeface="Times New Roman"/>
                <a:ea typeface="Calibri"/>
                <a:cs typeface="Times New Roman"/>
              </a:rPr>
              <a:t> = PR/t = 6.47 </a:t>
            </a: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Al 7075-T6[12AB1]</a:t>
            </a:r>
          </a:p>
          <a:p>
            <a:pPr marL="800100" lvl="1" indent="-342900">
              <a:buFont typeface="Arial"/>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E = 10400</a:t>
            </a:r>
          </a:p>
          <a:p>
            <a:pPr marL="342900" indent="-342900">
              <a:buFont typeface="Arial"/>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1-bay stiffened </a:t>
            </a:r>
          </a:p>
          <a:p>
            <a:pPr marL="800100" lvl="1" indent="-342900">
              <a:buFont typeface="Arial"/>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Area =1 in</a:t>
            </a:r>
            <a:r>
              <a:rPr lang="en-US" sz="1400" baseline="30000" dirty="0">
                <a:solidFill>
                  <a:srgbClr val="000000"/>
                </a:solidFill>
                <a:latin typeface="Times New Roman" panose="02020603050405020304" pitchFamily="18" charset="0"/>
                <a:ea typeface="Calibri"/>
                <a:cs typeface="Times New Roman" panose="02020603050405020304" pitchFamily="18" charset="0"/>
              </a:rPr>
              <a:t>2</a:t>
            </a:r>
            <a:r>
              <a:rPr lang="en-US" sz="1400" dirty="0">
                <a:solidFill>
                  <a:srgbClr val="000000"/>
                </a:solidFill>
                <a:latin typeface="Times New Roman" panose="02020603050405020304" pitchFamily="18" charset="0"/>
                <a:ea typeface="Calibri"/>
                <a:cs typeface="Times New Roman" panose="02020603050405020304" pitchFamily="18" charset="0"/>
              </a:rPr>
              <a:t> </a:t>
            </a:r>
          </a:p>
          <a:p>
            <a:pPr marL="800100" lvl="1" indent="-342900">
              <a:buFont typeface="Arial"/>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Rivet every 2 in </a:t>
            </a:r>
          </a:p>
          <a:p>
            <a:pPr marL="800100" lvl="1" indent="-342900">
              <a:buFont typeface="Arial"/>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Length between stiffeners = 24 in</a:t>
            </a:r>
          </a:p>
          <a:p>
            <a:pPr marL="342900" indent="-342900">
              <a:buFont typeface="Arial"/>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Radius = 75 in </a:t>
            </a:r>
          </a:p>
          <a:p>
            <a:pPr marL="342900" indent="-342900">
              <a:buFont typeface="Arial"/>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Thickness = 0.15 </a:t>
            </a:r>
          </a:p>
          <a:p>
            <a:pPr marL="800100" lvl="1" indent="-342900">
              <a:buFont typeface="Arial"/>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NASGRO adjusted to 0.1 thickness</a:t>
            </a:r>
          </a:p>
          <a:p>
            <a:pPr marL="342900" indent="-342900">
              <a:buFont typeface="Arial"/>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Biaxial load ratio = 0.5 </a:t>
            </a:r>
          </a:p>
          <a:p>
            <a:pPr marL="342900" indent="-342900">
              <a:buFont typeface="Arial"/>
              <a:buChar char="•"/>
              <a:defRPr/>
            </a:pPr>
            <a:r>
              <a:rPr lang="en-US" sz="1400" dirty="0">
                <a:solidFill>
                  <a:srgbClr val="000000"/>
                </a:solidFill>
                <a:latin typeface="Times New Roman" panose="02020603050405020304" pitchFamily="18" charset="0"/>
                <a:ea typeface="Calibri"/>
                <a:cs typeface="Times New Roman" panose="02020603050405020304" pitchFamily="18" charset="0"/>
              </a:rPr>
              <a:t>Dampening ratio = 0  </a:t>
            </a:r>
          </a:p>
          <a:p>
            <a:pPr marL="742950" lvl="1" indent="-285750">
              <a:buFont typeface="Arial"/>
              <a:buChar char="•"/>
              <a:defRPr/>
            </a:pPr>
            <a:endParaRPr lang="en-US" sz="1400" dirty="0">
              <a:solidFill>
                <a:srgbClr val="000000"/>
              </a:solidFill>
              <a:latin typeface="Calibri"/>
              <a:ea typeface="Calibri"/>
              <a:cs typeface="Calibri"/>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p:txBody>
      </p:sp>
      <p:pic>
        <p:nvPicPr>
          <p:cNvPr id="3" name="Picture 2">
            <a:extLst>
              <a:ext uri="{FF2B5EF4-FFF2-40B4-BE49-F238E27FC236}">
                <a16:creationId xmlns:a16="http://schemas.microsoft.com/office/drawing/2014/main" id="{0D30D139-CC66-95D2-1AC0-AFA98E587DC1}"/>
              </a:ext>
            </a:extLst>
          </p:cNvPr>
          <p:cNvPicPr>
            <a:picLocks noChangeAspect="1"/>
          </p:cNvPicPr>
          <p:nvPr/>
        </p:nvPicPr>
        <p:blipFill>
          <a:blip r:embed="rId3"/>
          <a:stretch>
            <a:fillRect/>
          </a:stretch>
        </p:blipFill>
        <p:spPr>
          <a:xfrm>
            <a:off x="5651587" y="432859"/>
            <a:ext cx="6030167" cy="4706007"/>
          </a:xfrm>
          <a:prstGeom prst="rect">
            <a:avLst/>
          </a:prstGeom>
        </p:spPr>
      </p:pic>
    </p:spTree>
    <p:extLst>
      <p:ext uri="{BB962C8B-B14F-4D97-AF65-F5344CB8AC3E}">
        <p14:creationId xmlns:p14="http://schemas.microsoft.com/office/powerpoint/2010/main" val="21615155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5EF13-777A-A384-56AE-FA745BCEF85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A310995-ECE3-19F4-28D1-F637FA92E3BF}"/>
              </a:ext>
            </a:extLst>
          </p:cNvPr>
          <p:cNvSpPr txBox="1"/>
          <p:nvPr/>
        </p:nvSpPr>
        <p:spPr>
          <a:xfrm>
            <a:off x="278295" y="338334"/>
            <a:ext cx="14372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#5 Cont</a:t>
            </a:r>
            <a:r>
              <a:rPr lang="en-US" sz="2400" dirty="0">
                <a:solidFill>
                  <a:srgbClr val="990000"/>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0CCDA5B-40CE-D885-FF09-893392809FAF}"/>
              </a:ext>
            </a:extLst>
          </p:cNvPr>
          <p:cNvSpPr txBox="1"/>
          <p:nvPr/>
        </p:nvSpPr>
        <p:spPr>
          <a:xfrm>
            <a:off x="583474" y="692983"/>
            <a:ext cx="10734383" cy="267765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Results</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Iterate crack size, until a finite life solution</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 3.35 crack size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2 x 3.35 = 6.7 in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Conservative estimate of 6.7 in of a critical crack size</a:t>
            </a:r>
          </a:p>
          <a:p>
            <a:pPr marL="742950" lvl="1" indent="-285750">
              <a:buFont typeface="Arial" panose="020B0604020202020204" pitchFamily="34" charset="0"/>
              <a:buChar char="•"/>
              <a:defRPr/>
            </a:pPr>
            <a:endParaRPr lang="en-US" sz="1400" dirty="0">
              <a:solidFill>
                <a:srgbClr val="000000"/>
              </a:solidFill>
              <a:latin typeface="Times New Roman"/>
              <a:ea typeface="Calibri"/>
              <a:cs typeface="Times New Roman"/>
            </a:endParaRPr>
          </a:p>
          <a:p>
            <a:pPr lvl="1">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Calibri"/>
              <a:ea typeface="Calibri"/>
              <a:cs typeface="Calibri"/>
            </a:endParaRPr>
          </a:p>
          <a:p>
            <a:pPr marL="742950" lvl="1" indent="-285750">
              <a:buFont typeface="Arial"/>
              <a:buChar char="•"/>
              <a:defRPr/>
            </a:pPr>
            <a:endParaRPr lang="en-US" sz="1400" dirty="0">
              <a:solidFill>
                <a:srgbClr val="000000"/>
              </a:solidFill>
              <a:latin typeface="Calibri"/>
              <a:ea typeface="Calibri"/>
              <a:cs typeface="Calibri"/>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p:txBody>
      </p:sp>
      <p:pic>
        <p:nvPicPr>
          <p:cNvPr id="3" name="Picture 2">
            <a:extLst>
              <a:ext uri="{FF2B5EF4-FFF2-40B4-BE49-F238E27FC236}">
                <a16:creationId xmlns:a16="http://schemas.microsoft.com/office/drawing/2014/main" id="{86703BD0-0294-9C37-F68D-56B99F60FB0F}"/>
              </a:ext>
            </a:extLst>
          </p:cNvPr>
          <p:cNvPicPr>
            <a:picLocks noChangeAspect="1"/>
          </p:cNvPicPr>
          <p:nvPr/>
        </p:nvPicPr>
        <p:blipFill>
          <a:blip r:embed="rId3"/>
          <a:stretch>
            <a:fillRect/>
          </a:stretch>
        </p:blipFill>
        <p:spPr>
          <a:xfrm>
            <a:off x="5950665" y="747538"/>
            <a:ext cx="5773577" cy="4219152"/>
          </a:xfrm>
          <a:prstGeom prst="rect">
            <a:avLst/>
          </a:prstGeom>
        </p:spPr>
      </p:pic>
    </p:spTree>
    <p:extLst>
      <p:ext uri="{BB962C8B-B14F-4D97-AF65-F5344CB8AC3E}">
        <p14:creationId xmlns:p14="http://schemas.microsoft.com/office/powerpoint/2010/main" val="39821487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6F5FC-9685-EF1C-8E23-887C877268A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8FA5896-7ED2-8F7B-549C-3FA184C8FA11}"/>
              </a:ext>
            </a:extLst>
          </p:cNvPr>
          <p:cNvSpPr txBox="1"/>
          <p:nvPr/>
        </p:nvSpPr>
        <p:spPr>
          <a:xfrm>
            <a:off x="278295" y="338334"/>
            <a:ext cx="14372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a:t>
            </a:r>
            <a:r>
              <a:rPr lang="en-US" sz="2400" dirty="0">
                <a:solidFill>
                  <a:srgbClr val="990000"/>
                </a:solidFill>
                <a:latin typeface="Times New Roman" panose="02020603050405020304" pitchFamily="18" charset="0"/>
                <a:cs typeface="Times New Roman" panose="02020603050405020304" pitchFamily="18" charset="0"/>
              </a:rPr>
              <a:t>6</a:t>
            </a:r>
            <a:endPar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DC32029D-9B21-F405-9C94-ACB7DE9E2AA9}"/>
              </a:ext>
            </a:extLst>
          </p:cNvPr>
          <p:cNvSpPr txBox="1"/>
          <p:nvPr/>
        </p:nvSpPr>
        <p:spPr>
          <a:xfrm>
            <a:off x="583474" y="692983"/>
            <a:ext cx="10734383"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Tubular joint under pressure </a:t>
            </a:r>
          </a:p>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Fracture toughness = 2 </a:t>
            </a:r>
            <a:r>
              <a:rPr lang="en-US" sz="1400" dirty="0" err="1">
                <a:solidFill>
                  <a:srgbClr val="000000"/>
                </a:solidFill>
                <a:latin typeface="Times New Roman"/>
                <a:ea typeface="Calibri"/>
                <a:cs typeface="Times New Roman"/>
              </a:rPr>
              <a:t>lb</a:t>
            </a:r>
            <a:r>
              <a:rPr lang="en-US" sz="1400" dirty="0">
                <a:solidFill>
                  <a:srgbClr val="000000"/>
                </a:solidFill>
                <a:latin typeface="Times New Roman"/>
                <a:ea typeface="Calibri"/>
                <a:cs typeface="Times New Roman"/>
              </a:rPr>
              <a:t>/in</a:t>
            </a:r>
          </a:p>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Aluminum 7075</a:t>
            </a:r>
          </a:p>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Cannot rupture at an internal pressure of 400 Psi</a:t>
            </a:r>
          </a:p>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Bond thickness = 0.27 </a:t>
            </a:r>
          </a:p>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Bond hoop stress = (400*3.85)/0.27 = 5704 psi​</a:t>
            </a:r>
          </a:p>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Inner cylinder hoop stress = (400*3.7)/0.03 = 49334 psi​</a:t>
            </a:r>
          </a:p>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Outer cylinder hoop stress = (400*4)/0.03 = 53334 psi​</a:t>
            </a:r>
          </a:p>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Shear caused by cylinders = 4000 psi​</a:t>
            </a:r>
          </a:p>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Fracture toughness = K = sqrt(GE)​</a:t>
            </a:r>
          </a:p>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Sqrt(2*300e3) = 774.59 psi-in1/2​</a:t>
            </a:r>
          </a:p>
          <a:p>
            <a:pPr marL="742950" lvl="1" indent="-285750">
              <a:buFont typeface="Arial" panose="020B0604020202020204" pitchFamily="34" charset="0"/>
              <a:buChar char="•"/>
              <a:defRPr/>
            </a:pPr>
            <a:endParaRPr lang="en-US" sz="1400" dirty="0">
              <a:solidFill>
                <a:srgbClr val="000000"/>
              </a:solidFill>
              <a:latin typeface="Times New Roman"/>
              <a:ea typeface="Calibri"/>
              <a:cs typeface="Times New Roman"/>
            </a:endParaRPr>
          </a:p>
          <a:p>
            <a:pPr lvl="1">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Calibri"/>
              <a:ea typeface="Calibri"/>
              <a:cs typeface="Calibri"/>
            </a:endParaRPr>
          </a:p>
          <a:p>
            <a:pPr marL="742950" lvl="1" indent="-285750">
              <a:buFont typeface="Arial"/>
              <a:buChar char="•"/>
              <a:defRPr/>
            </a:pPr>
            <a:endParaRPr lang="en-US" sz="1400" dirty="0">
              <a:solidFill>
                <a:srgbClr val="000000"/>
              </a:solidFill>
              <a:latin typeface="Calibri"/>
              <a:ea typeface="Calibri"/>
              <a:cs typeface="Calibri"/>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p:txBody>
      </p:sp>
      <p:pic>
        <p:nvPicPr>
          <p:cNvPr id="2" name="Picture 1" descr="A diagram of a problem statement&#10;&#10;Description automatically generated">
            <a:extLst>
              <a:ext uri="{FF2B5EF4-FFF2-40B4-BE49-F238E27FC236}">
                <a16:creationId xmlns:a16="http://schemas.microsoft.com/office/drawing/2014/main" id="{D83CBE90-9949-2CB5-60E1-458D1DAD8A00}"/>
              </a:ext>
            </a:extLst>
          </p:cNvPr>
          <p:cNvPicPr>
            <a:picLocks noChangeAspect="1"/>
          </p:cNvPicPr>
          <p:nvPr/>
        </p:nvPicPr>
        <p:blipFill>
          <a:blip r:embed="rId3"/>
          <a:stretch>
            <a:fillRect/>
          </a:stretch>
        </p:blipFill>
        <p:spPr>
          <a:xfrm>
            <a:off x="8374813" y="0"/>
            <a:ext cx="3817187" cy="2724364"/>
          </a:xfrm>
          <a:prstGeom prst="rect">
            <a:avLst/>
          </a:prstGeom>
        </p:spPr>
      </p:pic>
      <p:pic>
        <p:nvPicPr>
          <p:cNvPr id="3" name="Picture 2" descr="A screenshot of a computer&#10;&#10;AI-generated content may be incorrect.">
            <a:extLst>
              <a:ext uri="{FF2B5EF4-FFF2-40B4-BE49-F238E27FC236}">
                <a16:creationId xmlns:a16="http://schemas.microsoft.com/office/drawing/2014/main" id="{9A956806-6F8F-F906-F709-33897595DE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3898" y="2472905"/>
            <a:ext cx="3336772" cy="3211291"/>
          </a:xfrm>
          <a:prstGeom prst="rect">
            <a:avLst/>
          </a:prstGeom>
        </p:spPr>
      </p:pic>
    </p:spTree>
    <p:extLst>
      <p:ext uri="{BB962C8B-B14F-4D97-AF65-F5344CB8AC3E}">
        <p14:creationId xmlns:p14="http://schemas.microsoft.com/office/powerpoint/2010/main" val="31261208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C73A0-3AE1-6C7E-FC8E-00A61334A6E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5C9A0A1-AD17-861C-697F-EA07C8B94C1C}"/>
              </a:ext>
            </a:extLst>
          </p:cNvPr>
          <p:cNvSpPr txBox="1"/>
          <p:nvPr/>
        </p:nvSpPr>
        <p:spPr>
          <a:xfrm>
            <a:off x="278295" y="338334"/>
            <a:ext cx="14372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a:t>
            </a:r>
            <a:r>
              <a:rPr lang="en-US" sz="2400" dirty="0">
                <a:solidFill>
                  <a:srgbClr val="990000"/>
                </a:solidFill>
                <a:latin typeface="Times New Roman" panose="02020603050405020304" pitchFamily="18" charset="0"/>
                <a:cs typeface="Times New Roman" panose="02020603050405020304" pitchFamily="18" charset="0"/>
              </a:rPr>
              <a:t>6</a:t>
            </a: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 Cont</a:t>
            </a:r>
            <a:r>
              <a:rPr lang="en-US" sz="2400" dirty="0">
                <a:solidFill>
                  <a:srgbClr val="990000"/>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A91F11E9-A775-E307-A5EC-FFBAFD41EA9B}"/>
              </a:ext>
            </a:extLst>
          </p:cNvPr>
          <p:cNvSpPr txBox="1"/>
          <p:nvPr/>
        </p:nvSpPr>
        <p:spPr>
          <a:xfrm>
            <a:off x="583474" y="692983"/>
            <a:ext cx="10734383"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Results using SC02</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a = 3.8157e-3</a:t>
            </a:r>
          </a:p>
          <a:p>
            <a:pPr marL="742950" lvl="1" indent="-285750">
              <a:buFont typeface="Arial" panose="020B0604020202020204" pitchFamily="34" charset="0"/>
              <a:buChar char="•"/>
              <a:defRPr/>
            </a:pPr>
            <a:endParaRPr lang="en-US" sz="1400" dirty="0">
              <a:solidFill>
                <a:srgbClr val="000000"/>
              </a:solidFill>
              <a:latin typeface="Times New Roman"/>
              <a:ea typeface="Calibri"/>
              <a:cs typeface="Times New Roman"/>
            </a:endParaRPr>
          </a:p>
          <a:p>
            <a:pPr lvl="1">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Calibri"/>
              <a:ea typeface="Calibri"/>
              <a:cs typeface="Calibri"/>
            </a:endParaRPr>
          </a:p>
          <a:p>
            <a:pPr marL="742950" lvl="1" indent="-285750">
              <a:buFont typeface="Arial"/>
              <a:buChar char="•"/>
              <a:defRPr/>
            </a:pPr>
            <a:endParaRPr lang="en-US" sz="1400" dirty="0">
              <a:solidFill>
                <a:srgbClr val="000000"/>
              </a:solidFill>
              <a:latin typeface="Calibri"/>
              <a:ea typeface="Calibri"/>
              <a:cs typeface="Calibri"/>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p:txBody>
      </p:sp>
      <p:pic>
        <p:nvPicPr>
          <p:cNvPr id="3" name="Picture 2" descr="A screenshot of a computer code&#10;&#10;AI-generated content may be incorrect.">
            <a:extLst>
              <a:ext uri="{FF2B5EF4-FFF2-40B4-BE49-F238E27FC236}">
                <a16:creationId xmlns:a16="http://schemas.microsoft.com/office/drawing/2014/main" id="{3E91D78C-C66B-9DE7-0C7C-529F4602A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758" y="293916"/>
            <a:ext cx="6110099" cy="5415890"/>
          </a:xfrm>
          <a:prstGeom prst="rect">
            <a:avLst/>
          </a:prstGeom>
        </p:spPr>
      </p:pic>
    </p:spTree>
    <p:extLst>
      <p:ext uri="{BB962C8B-B14F-4D97-AF65-F5344CB8AC3E}">
        <p14:creationId xmlns:p14="http://schemas.microsoft.com/office/powerpoint/2010/main" val="35745426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FA9E0-CAB2-A612-8A3A-BAD73AEE673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98F6D01-F3EC-FA25-015F-CBA1D081EC68}"/>
              </a:ext>
            </a:extLst>
          </p:cNvPr>
          <p:cNvSpPr txBox="1"/>
          <p:nvPr/>
        </p:nvSpPr>
        <p:spPr>
          <a:xfrm>
            <a:off x="278295" y="338334"/>
            <a:ext cx="14372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a:t>
            </a:r>
            <a:r>
              <a:rPr lang="en-US" sz="2400" dirty="0">
                <a:solidFill>
                  <a:srgbClr val="990000"/>
                </a:solidFill>
                <a:latin typeface="Times New Roman" panose="02020603050405020304" pitchFamily="18" charset="0"/>
                <a:cs typeface="Times New Roman" panose="02020603050405020304" pitchFamily="18" charset="0"/>
              </a:rPr>
              <a:t>6</a:t>
            </a: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 Cont</a:t>
            </a:r>
            <a:r>
              <a:rPr lang="en-US" sz="2400" dirty="0">
                <a:solidFill>
                  <a:srgbClr val="990000"/>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FD3D6D4D-D40C-E32D-058B-64B9625B85E4}"/>
              </a:ext>
            </a:extLst>
          </p:cNvPr>
          <p:cNvSpPr txBox="1"/>
          <p:nvPr/>
        </p:nvSpPr>
        <p:spPr>
          <a:xfrm>
            <a:off x="583474" y="692983"/>
            <a:ext cx="10734383"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Abaqus setup</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Joint thickness = 0.25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Upper and lower bounds were kept the same from the video </a:t>
            </a:r>
          </a:p>
          <a:p>
            <a:pPr marL="742950" lvl="1" indent="-285750">
              <a:buFont typeface="Arial" panose="020B0604020202020204" pitchFamily="34" charset="0"/>
              <a:buChar char="•"/>
              <a:defRPr/>
            </a:pPr>
            <a:r>
              <a:rPr lang="en-US" sz="1400" dirty="0">
                <a:solidFill>
                  <a:srgbClr val="000000"/>
                </a:solidFill>
                <a:latin typeface="Times New Roman"/>
                <a:ea typeface="Calibri"/>
                <a:cs typeface="Times New Roman"/>
              </a:rPr>
              <a:t>Partitions were created to discretize mesh</a:t>
            </a:r>
          </a:p>
          <a:p>
            <a:pPr lvl="1">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Calibri"/>
              <a:ea typeface="Calibri"/>
              <a:cs typeface="Calibri"/>
            </a:endParaRPr>
          </a:p>
          <a:p>
            <a:pPr marL="742950" lvl="1" indent="-285750">
              <a:buFont typeface="Arial"/>
              <a:buChar char="•"/>
              <a:defRPr/>
            </a:pPr>
            <a:endParaRPr lang="en-US" sz="1400" dirty="0">
              <a:solidFill>
                <a:srgbClr val="000000"/>
              </a:solidFill>
              <a:latin typeface="Calibri"/>
              <a:ea typeface="Calibri"/>
              <a:cs typeface="Calibri"/>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p:txBody>
      </p:sp>
      <p:pic>
        <p:nvPicPr>
          <p:cNvPr id="3" name="Picture 2" descr="A blue and yellow line drawing&#10;&#10;AI-generated content may be incorrect.">
            <a:extLst>
              <a:ext uri="{FF2B5EF4-FFF2-40B4-BE49-F238E27FC236}">
                <a16:creationId xmlns:a16="http://schemas.microsoft.com/office/drawing/2014/main" id="{EC4782B1-70EC-687C-2933-CBB131B3D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370" y="0"/>
            <a:ext cx="4372636" cy="3066071"/>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BBD755EC-A3CC-E857-F3F6-54BF6F33F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1370" y="3066071"/>
            <a:ext cx="4372637" cy="2950229"/>
          </a:xfrm>
          <a:prstGeom prst="rect">
            <a:avLst/>
          </a:prstGeom>
        </p:spPr>
      </p:pic>
    </p:spTree>
    <p:extLst>
      <p:ext uri="{BB962C8B-B14F-4D97-AF65-F5344CB8AC3E}">
        <p14:creationId xmlns:p14="http://schemas.microsoft.com/office/powerpoint/2010/main" val="1448645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6C6EE-0E68-373D-8E25-5CD558E68E5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60D9840-2C49-75CA-930B-6B7DD83CB8E7}"/>
              </a:ext>
            </a:extLst>
          </p:cNvPr>
          <p:cNvSpPr txBox="1"/>
          <p:nvPr/>
        </p:nvSpPr>
        <p:spPr>
          <a:xfrm>
            <a:off x="278295" y="338334"/>
            <a:ext cx="14372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a:t>
            </a:r>
            <a:r>
              <a:rPr lang="en-US" sz="2400" dirty="0">
                <a:solidFill>
                  <a:srgbClr val="990000"/>
                </a:solidFill>
                <a:latin typeface="Times New Roman" panose="02020603050405020304" pitchFamily="18" charset="0"/>
                <a:cs typeface="Times New Roman" panose="02020603050405020304" pitchFamily="18" charset="0"/>
              </a:rPr>
              <a:t>6</a:t>
            </a: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 Cont</a:t>
            </a:r>
            <a:r>
              <a:rPr lang="en-US" sz="2400" dirty="0">
                <a:solidFill>
                  <a:srgbClr val="990000"/>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0C315D71-3E1B-DBA9-83FB-E324DDCD6322}"/>
              </a:ext>
            </a:extLst>
          </p:cNvPr>
          <p:cNvSpPr txBox="1"/>
          <p:nvPr/>
        </p:nvSpPr>
        <p:spPr>
          <a:xfrm>
            <a:off x="583475" y="692983"/>
            <a:ext cx="3786304"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Mesh was changed to structures </a:t>
            </a:r>
          </a:p>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Mesh seeds were set </a:t>
            </a:r>
          </a:p>
          <a:p>
            <a:pPr marL="742950" lvl="1" indent="-285750">
              <a:buFont typeface="Arial" panose="020B0604020202020204" pitchFamily="34" charset="0"/>
              <a:buChar char="•"/>
              <a:defRPr/>
            </a:pPr>
            <a:endParaRPr lang="en-US" sz="1400" dirty="0">
              <a:solidFill>
                <a:srgbClr val="000000"/>
              </a:solidFill>
              <a:latin typeface="Times New Roman"/>
              <a:ea typeface="Calibri"/>
              <a:cs typeface="Times New Roman"/>
            </a:endParaRPr>
          </a:p>
          <a:p>
            <a:pPr lvl="1">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Calibri"/>
              <a:ea typeface="Calibri"/>
              <a:cs typeface="Calibri"/>
            </a:endParaRPr>
          </a:p>
          <a:p>
            <a:pPr marL="742950" lvl="1" indent="-285750">
              <a:buFont typeface="Arial"/>
              <a:buChar char="•"/>
              <a:defRPr/>
            </a:pPr>
            <a:endParaRPr lang="en-US" sz="1400" dirty="0">
              <a:solidFill>
                <a:srgbClr val="000000"/>
              </a:solidFill>
              <a:latin typeface="Calibri"/>
              <a:ea typeface="Calibri"/>
              <a:cs typeface="Calibri"/>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p:txBody>
      </p:sp>
      <p:pic>
        <p:nvPicPr>
          <p:cNvPr id="3" name="Picture 2" descr="A computer screen shot of a blueprint&#10;&#10;AI-generated content may be incorrect.">
            <a:extLst>
              <a:ext uri="{FF2B5EF4-FFF2-40B4-BE49-F238E27FC236}">
                <a16:creationId xmlns:a16="http://schemas.microsoft.com/office/drawing/2014/main" id="{2D582830-E5B2-3A3B-BE1C-7B2C4A09E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001" y="0"/>
            <a:ext cx="4089999" cy="3432620"/>
          </a:xfrm>
          <a:prstGeom prst="rect">
            <a:avLst/>
          </a:prstGeom>
        </p:spPr>
      </p:pic>
      <p:pic>
        <p:nvPicPr>
          <p:cNvPr id="7" name="Picture 6" descr="A screenshot of a computer game&#10;&#10;AI-generated content may be incorrect.">
            <a:extLst>
              <a:ext uri="{FF2B5EF4-FFF2-40B4-BE49-F238E27FC236}">
                <a16:creationId xmlns:a16="http://schemas.microsoft.com/office/drawing/2014/main" id="{30E4F593-D69D-CCCC-8906-F8BA194C7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9778" y="1"/>
            <a:ext cx="3732223" cy="3429000"/>
          </a:xfrm>
          <a:prstGeom prst="rect">
            <a:avLst/>
          </a:prstGeom>
        </p:spPr>
      </p:pic>
    </p:spTree>
    <p:extLst>
      <p:ext uri="{BB962C8B-B14F-4D97-AF65-F5344CB8AC3E}">
        <p14:creationId xmlns:p14="http://schemas.microsoft.com/office/powerpoint/2010/main" val="29752929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602E3-522D-0787-9EFF-885374038C3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C009D5C-C114-2C59-639A-687FAF68FA35}"/>
              </a:ext>
            </a:extLst>
          </p:cNvPr>
          <p:cNvSpPr txBox="1"/>
          <p:nvPr/>
        </p:nvSpPr>
        <p:spPr>
          <a:xfrm>
            <a:off x="278295" y="338334"/>
            <a:ext cx="14372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a:t>
            </a:r>
            <a:r>
              <a:rPr lang="en-US" sz="2400" dirty="0">
                <a:solidFill>
                  <a:srgbClr val="990000"/>
                </a:solidFill>
                <a:latin typeface="Times New Roman" panose="02020603050405020304" pitchFamily="18" charset="0"/>
                <a:cs typeface="Times New Roman" panose="02020603050405020304" pitchFamily="18" charset="0"/>
              </a:rPr>
              <a:t>6</a:t>
            </a: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 Cont</a:t>
            </a:r>
            <a:r>
              <a:rPr lang="en-US" sz="2400" dirty="0">
                <a:solidFill>
                  <a:srgbClr val="990000"/>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27B95895-F46E-53AF-BF03-6FB7C85C4D5B}"/>
              </a:ext>
            </a:extLst>
          </p:cNvPr>
          <p:cNvSpPr txBox="1"/>
          <p:nvPr/>
        </p:nvSpPr>
        <p:spPr>
          <a:xfrm>
            <a:off x="583474" y="692983"/>
            <a:ext cx="10734383"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Load of 250 Psi was placed </a:t>
            </a:r>
          </a:p>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Mesh for the joint was set </a:t>
            </a:r>
          </a:p>
          <a:p>
            <a:pPr marL="742950" lvl="1" indent="-285750">
              <a:buFont typeface="Arial" panose="020B0604020202020204" pitchFamily="34" charset="0"/>
              <a:buChar char="•"/>
              <a:defRPr/>
            </a:pPr>
            <a:endParaRPr lang="en-US" sz="1400" dirty="0">
              <a:solidFill>
                <a:srgbClr val="000000"/>
              </a:solidFill>
              <a:latin typeface="Times New Roman"/>
              <a:ea typeface="Calibri"/>
              <a:cs typeface="Times New Roman"/>
            </a:endParaRPr>
          </a:p>
          <a:p>
            <a:pPr lvl="1">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Calibri"/>
              <a:ea typeface="Calibri"/>
              <a:cs typeface="Calibri"/>
            </a:endParaRPr>
          </a:p>
          <a:p>
            <a:pPr marL="742950" lvl="1" indent="-285750">
              <a:buFont typeface="Arial"/>
              <a:buChar char="•"/>
              <a:defRPr/>
            </a:pPr>
            <a:endParaRPr lang="en-US" sz="1400" dirty="0">
              <a:solidFill>
                <a:srgbClr val="000000"/>
              </a:solidFill>
              <a:latin typeface="Calibri"/>
              <a:ea typeface="Calibri"/>
              <a:cs typeface="Calibri"/>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p:txBody>
      </p:sp>
      <p:pic>
        <p:nvPicPr>
          <p:cNvPr id="3" name="Picture 2" descr="A screenshot of a blue rectangle with green squares&#10;&#10;AI-generated content may be incorrect.">
            <a:extLst>
              <a:ext uri="{FF2B5EF4-FFF2-40B4-BE49-F238E27FC236}">
                <a16:creationId xmlns:a16="http://schemas.microsoft.com/office/drawing/2014/main" id="{B33E908C-8BA9-3B82-8655-31B00A63F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6350" y="1294157"/>
            <a:ext cx="3295650" cy="3138714"/>
          </a:xfrm>
          <a:prstGeom prst="rect">
            <a:avLst/>
          </a:prstGeom>
        </p:spPr>
      </p:pic>
      <p:pic>
        <p:nvPicPr>
          <p:cNvPr id="7" name="Picture 6" descr="A blueprint of a rectangular object with arrows and lines&#10;&#10;AI-generated content may be incorrect.">
            <a:extLst>
              <a:ext uri="{FF2B5EF4-FFF2-40B4-BE49-F238E27FC236}">
                <a16:creationId xmlns:a16="http://schemas.microsoft.com/office/drawing/2014/main" id="{FB1C628C-7EFB-E4D2-BDEB-9166173584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8213" y="1238614"/>
            <a:ext cx="3418137" cy="3338423"/>
          </a:xfrm>
          <a:prstGeom prst="rect">
            <a:avLst/>
          </a:prstGeom>
        </p:spPr>
      </p:pic>
    </p:spTree>
    <p:extLst>
      <p:ext uri="{BB962C8B-B14F-4D97-AF65-F5344CB8AC3E}">
        <p14:creationId xmlns:p14="http://schemas.microsoft.com/office/powerpoint/2010/main" val="24705563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60E1E-309D-274B-D853-7219FCA7927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99C3C97-B904-851C-6E47-905EF4AF6898}"/>
              </a:ext>
            </a:extLst>
          </p:cNvPr>
          <p:cNvSpPr txBox="1"/>
          <p:nvPr/>
        </p:nvSpPr>
        <p:spPr>
          <a:xfrm>
            <a:off x="278295" y="338334"/>
            <a:ext cx="14372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a:t>
            </a:r>
            <a:r>
              <a:rPr lang="en-US" sz="2400" dirty="0">
                <a:solidFill>
                  <a:srgbClr val="990000"/>
                </a:solidFill>
                <a:latin typeface="Times New Roman" panose="02020603050405020304" pitchFamily="18" charset="0"/>
                <a:cs typeface="Times New Roman" panose="02020603050405020304" pitchFamily="18" charset="0"/>
              </a:rPr>
              <a:t>6</a:t>
            </a: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 Cont</a:t>
            </a:r>
            <a:r>
              <a:rPr lang="en-US" sz="2400" dirty="0">
                <a:solidFill>
                  <a:srgbClr val="990000"/>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97C1334-1F5E-5ED9-3DBE-371AA51740AD}"/>
              </a:ext>
            </a:extLst>
          </p:cNvPr>
          <p:cNvSpPr txBox="1"/>
          <p:nvPr/>
        </p:nvSpPr>
        <p:spPr>
          <a:xfrm>
            <a:off x="583474" y="692983"/>
            <a:ext cx="10734383"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Result with no debonding showed 0 ENRPT11</a:t>
            </a:r>
          </a:p>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Deformation was located on the y-constraint   </a:t>
            </a:r>
          </a:p>
          <a:p>
            <a:pPr marL="742950" lvl="1" indent="-285750">
              <a:buFont typeface="Arial" panose="020B0604020202020204" pitchFamily="34" charset="0"/>
              <a:buChar char="•"/>
              <a:defRPr/>
            </a:pPr>
            <a:endParaRPr lang="en-US" sz="1400" dirty="0">
              <a:solidFill>
                <a:srgbClr val="000000"/>
              </a:solidFill>
              <a:latin typeface="Times New Roman"/>
              <a:ea typeface="Calibri"/>
              <a:cs typeface="Times New Roman"/>
            </a:endParaRPr>
          </a:p>
          <a:p>
            <a:pPr lvl="1">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Calibri"/>
              <a:ea typeface="Calibri"/>
              <a:cs typeface="Calibri"/>
            </a:endParaRPr>
          </a:p>
          <a:p>
            <a:pPr marL="742950" lvl="1" indent="-285750">
              <a:buFont typeface="Arial"/>
              <a:buChar char="•"/>
              <a:defRPr/>
            </a:pPr>
            <a:endParaRPr lang="en-US" sz="1400" dirty="0">
              <a:solidFill>
                <a:srgbClr val="000000"/>
              </a:solidFill>
              <a:latin typeface="Calibri"/>
              <a:ea typeface="Calibri"/>
              <a:cs typeface="Calibri"/>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p:txBody>
      </p:sp>
      <p:pic>
        <p:nvPicPr>
          <p:cNvPr id="3" name="Picture 2" descr="A screenshot of a computer&#10;&#10;AI-generated content may be incorrect.">
            <a:extLst>
              <a:ext uri="{FF2B5EF4-FFF2-40B4-BE49-F238E27FC236}">
                <a16:creationId xmlns:a16="http://schemas.microsoft.com/office/drawing/2014/main" id="{53794185-9DB6-CA35-63E7-61E6194F8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06" y="1994793"/>
            <a:ext cx="4398485" cy="2705710"/>
          </a:xfrm>
          <a:prstGeom prst="rect">
            <a:avLst/>
          </a:prstGeom>
        </p:spPr>
      </p:pic>
      <p:pic>
        <p:nvPicPr>
          <p:cNvPr id="7" name="Picture 6" descr="A rainbow colored line on a dark background&#10;&#10;AI-generated content may be incorrect.">
            <a:extLst>
              <a:ext uri="{FF2B5EF4-FFF2-40B4-BE49-F238E27FC236}">
                <a16:creationId xmlns:a16="http://schemas.microsoft.com/office/drawing/2014/main" id="{EF255B4E-A4A4-4C20-5989-D878AEA530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6627" y="1902905"/>
            <a:ext cx="4681661" cy="2889485"/>
          </a:xfrm>
          <a:prstGeom prst="rect">
            <a:avLst/>
          </a:prstGeom>
        </p:spPr>
      </p:pic>
    </p:spTree>
    <p:extLst>
      <p:ext uri="{BB962C8B-B14F-4D97-AF65-F5344CB8AC3E}">
        <p14:creationId xmlns:p14="http://schemas.microsoft.com/office/powerpoint/2010/main" val="1572168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53F45-8D02-547B-ABF3-5802D55B62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CD0426-2244-F25A-35EC-C84806BE3FC8}"/>
              </a:ext>
            </a:extLst>
          </p:cNvPr>
          <p:cNvSpPr>
            <a:spLocks noGrp="1"/>
          </p:cNvSpPr>
          <p:nvPr>
            <p:ph type="title"/>
          </p:nvPr>
        </p:nvSpPr>
        <p:spPr/>
        <p:txBody>
          <a:bodyPr/>
          <a:lstStyle/>
          <a:p>
            <a:r>
              <a:rPr lang="en-US"/>
              <a:t>Question 5</a:t>
            </a:r>
          </a:p>
        </p:txBody>
      </p:sp>
      <p:sp>
        <p:nvSpPr>
          <p:cNvPr id="3" name="Text Placeholder 2">
            <a:extLst>
              <a:ext uri="{FF2B5EF4-FFF2-40B4-BE49-F238E27FC236}">
                <a16:creationId xmlns:a16="http://schemas.microsoft.com/office/drawing/2014/main" id="{8AD57A99-AD82-D95C-29D8-F75596581108}"/>
              </a:ext>
            </a:extLst>
          </p:cNvPr>
          <p:cNvSpPr>
            <a:spLocks noGrp="1"/>
          </p:cNvSpPr>
          <p:nvPr>
            <p:ph type="body" idx="1"/>
          </p:nvPr>
        </p:nvSpPr>
        <p:spPr/>
        <p:txBody>
          <a:bodyPr>
            <a:normAutofit lnSpcReduction="10000"/>
          </a:bodyPr>
          <a:lstStyle/>
          <a:p>
            <a:r>
              <a:rPr lang="en-US" sz="1200"/>
              <a:t>Setup</a:t>
            </a:r>
          </a:p>
          <a:p>
            <a:pPr lvl="1"/>
            <a:r>
              <a:rPr lang="en-US" sz="1050"/>
              <a:t>TC16 geometry</a:t>
            </a:r>
          </a:p>
          <a:p>
            <a:pPr lvl="1"/>
            <a:r>
              <a:rPr lang="en-US" sz="1050"/>
              <a:t>Material = Al 7075-T6[12AB1]</a:t>
            </a:r>
          </a:p>
          <a:p>
            <a:pPr lvl="1"/>
            <a:r>
              <a:rPr lang="en-US" sz="1050"/>
              <a:t>Airplane skin</a:t>
            </a:r>
          </a:p>
          <a:p>
            <a:pPr lvl="2"/>
            <a:r>
              <a:rPr lang="en-US" sz="1050"/>
              <a:t>Flying at 40000 ft, cabin pressurized to 7000 ft</a:t>
            </a:r>
          </a:p>
          <a:p>
            <a:pPr lvl="3"/>
            <a:r>
              <a:rPr lang="en-US" sz="900"/>
              <a:t>P = 11.34 – 2.72 = 8.62 psi</a:t>
            </a:r>
          </a:p>
          <a:p>
            <a:pPr lvl="3"/>
            <a:r>
              <a:rPr lang="en-US" sz="900"/>
              <a:t>S</a:t>
            </a:r>
            <a:r>
              <a:rPr lang="en-US" sz="900" baseline="-25000"/>
              <a:t>0  </a:t>
            </a:r>
            <a:r>
              <a:rPr lang="en-US" sz="900"/>
              <a:t>= PR/t = (8.62*75)/0.1 = 6.47 </a:t>
            </a:r>
            <a:r>
              <a:rPr lang="en-US" sz="900" err="1"/>
              <a:t>ksi</a:t>
            </a:r>
            <a:endParaRPr lang="en-US" sz="900"/>
          </a:p>
          <a:p>
            <a:pPr lvl="2"/>
            <a:r>
              <a:rPr lang="en-US" sz="1050"/>
              <a:t>1-bay stiffened</a:t>
            </a:r>
          </a:p>
          <a:p>
            <a:pPr lvl="2"/>
            <a:r>
              <a:rPr lang="en-US" sz="1050"/>
              <a:t>Radius = 75 in</a:t>
            </a:r>
          </a:p>
          <a:p>
            <a:pPr lvl="2"/>
            <a:r>
              <a:rPr lang="en-US" sz="1050"/>
              <a:t>Thickness = 0.15 in</a:t>
            </a:r>
          </a:p>
          <a:p>
            <a:pPr lvl="3"/>
            <a:r>
              <a:rPr lang="en-US" sz="783"/>
              <a:t>Adjusted to 0.1 in</a:t>
            </a:r>
          </a:p>
          <a:p>
            <a:pPr lvl="2"/>
            <a:r>
              <a:rPr lang="en-US" sz="1050"/>
              <a:t>Stiffener spacing = 24 in</a:t>
            </a:r>
          </a:p>
          <a:p>
            <a:pPr lvl="2"/>
            <a:r>
              <a:rPr lang="en-US" sz="1050"/>
              <a:t>Rivet spacing ratio = 2/24 = 0.0833</a:t>
            </a:r>
          </a:p>
          <a:p>
            <a:pPr lvl="2"/>
            <a:r>
              <a:rPr lang="en-US" sz="1050"/>
              <a:t>Dampening ratio = 0</a:t>
            </a:r>
          </a:p>
          <a:p>
            <a:pPr lvl="2"/>
            <a:r>
              <a:rPr lang="en-US" sz="1050"/>
              <a:t>Biaxial load ratio = 0.5</a:t>
            </a:r>
          </a:p>
          <a:p>
            <a:r>
              <a:rPr lang="en-US" sz="1200"/>
              <a:t>Requirement</a:t>
            </a:r>
          </a:p>
          <a:p>
            <a:pPr lvl="1"/>
            <a:r>
              <a:rPr lang="en-US" sz="1050"/>
              <a:t>3000 takeoff and landing = 3000 cycles</a:t>
            </a:r>
          </a:p>
          <a:p>
            <a:r>
              <a:rPr lang="en-US" sz="1200"/>
              <a:t>Assumptions</a:t>
            </a:r>
          </a:p>
          <a:p>
            <a:pPr lvl="1"/>
            <a:r>
              <a:rPr lang="en-US" sz="1050"/>
              <a:t>Stiffener is made of Al 7075-T6 as well</a:t>
            </a:r>
          </a:p>
          <a:p>
            <a:pPr lvl="2"/>
            <a:r>
              <a:rPr lang="en-US" sz="1050"/>
              <a:t>Elastic modulus = 10400 </a:t>
            </a:r>
            <a:r>
              <a:rPr lang="en-US" sz="1050" err="1"/>
              <a:t>ksi</a:t>
            </a:r>
            <a:endParaRPr lang="en-US" sz="1100"/>
          </a:p>
          <a:p>
            <a:r>
              <a:rPr lang="en-US" sz="1200"/>
              <a:t>Units</a:t>
            </a:r>
          </a:p>
          <a:p>
            <a:pPr lvl="1"/>
            <a:r>
              <a:rPr lang="en-US" sz="1100"/>
              <a:t>NASGRO material library uses the following</a:t>
            </a:r>
          </a:p>
          <a:p>
            <a:pPr lvl="2"/>
            <a:r>
              <a:rPr lang="en-US" sz="1050" err="1"/>
              <a:t>Ksi</a:t>
            </a:r>
            <a:r>
              <a:rPr lang="en-US" sz="1050"/>
              <a:t> for pressure</a:t>
            </a:r>
          </a:p>
          <a:p>
            <a:pPr lvl="2"/>
            <a:r>
              <a:rPr lang="en-US" sz="1050"/>
              <a:t>In for length</a:t>
            </a:r>
          </a:p>
          <a:p>
            <a:r>
              <a:rPr lang="en-US" sz="1450"/>
              <a:t>Adjustments</a:t>
            </a:r>
          </a:p>
          <a:p>
            <a:pPr lvl="1"/>
            <a:r>
              <a:rPr lang="en-US" sz="1183"/>
              <a:t>NASGRO warns of inaccuracy if thickness above 0.1 in</a:t>
            </a:r>
          </a:p>
          <a:p>
            <a:pPr lvl="1"/>
            <a:r>
              <a:rPr lang="en-US" sz="1183"/>
              <a:t>Thinner wall experiences worse fatigue, should envelop original dimensions</a:t>
            </a:r>
          </a:p>
        </p:txBody>
      </p:sp>
      <p:pic>
        <p:nvPicPr>
          <p:cNvPr id="8" name="Picture 7">
            <a:extLst>
              <a:ext uri="{FF2B5EF4-FFF2-40B4-BE49-F238E27FC236}">
                <a16:creationId xmlns:a16="http://schemas.microsoft.com/office/drawing/2014/main" id="{6196915C-BECF-2870-5D23-2196113F75A2}"/>
              </a:ext>
            </a:extLst>
          </p:cNvPr>
          <p:cNvPicPr>
            <a:picLocks noChangeAspect="1"/>
          </p:cNvPicPr>
          <p:nvPr/>
        </p:nvPicPr>
        <p:blipFill>
          <a:blip r:embed="rId2"/>
          <a:stretch>
            <a:fillRect/>
          </a:stretch>
        </p:blipFill>
        <p:spPr>
          <a:xfrm>
            <a:off x="6512704" y="883527"/>
            <a:ext cx="4693300" cy="3665180"/>
          </a:xfrm>
          <a:prstGeom prst="rect">
            <a:avLst/>
          </a:prstGeom>
        </p:spPr>
      </p:pic>
      <p:pic>
        <p:nvPicPr>
          <p:cNvPr id="10" name="Picture 9">
            <a:extLst>
              <a:ext uri="{FF2B5EF4-FFF2-40B4-BE49-F238E27FC236}">
                <a16:creationId xmlns:a16="http://schemas.microsoft.com/office/drawing/2014/main" id="{9765C550-7E11-6FA8-897C-A93884F15A81}"/>
              </a:ext>
            </a:extLst>
          </p:cNvPr>
          <p:cNvPicPr>
            <a:picLocks noChangeAspect="1"/>
          </p:cNvPicPr>
          <p:nvPr/>
        </p:nvPicPr>
        <p:blipFill>
          <a:blip r:embed="rId3"/>
          <a:stretch>
            <a:fillRect/>
          </a:stretch>
        </p:blipFill>
        <p:spPr>
          <a:xfrm>
            <a:off x="7054114" y="4710485"/>
            <a:ext cx="3610479" cy="1524213"/>
          </a:xfrm>
          <a:prstGeom prst="rect">
            <a:avLst/>
          </a:prstGeom>
        </p:spPr>
      </p:pic>
    </p:spTree>
    <p:extLst>
      <p:ext uri="{BB962C8B-B14F-4D97-AF65-F5344CB8AC3E}">
        <p14:creationId xmlns:p14="http://schemas.microsoft.com/office/powerpoint/2010/main" val="38307794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E1E38-706D-E9F1-F282-7B5FAF2E55C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6642DE1-6087-BCFD-4C0E-1E805717684E}"/>
              </a:ext>
            </a:extLst>
          </p:cNvPr>
          <p:cNvSpPr txBox="1"/>
          <p:nvPr/>
        </p:nvSpPr>
        <p:spPr>
          <a:xfrm>
            <a:off x="278295" y="338334"/>
            <a:ext cx="14372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a:t>
            </a:r>
            <a:r>
              <a:rPr lang="en-US" sz="2400" dirty="0">
                <a:solidFill>
                  <a:srgbClr val="990000"/>
                </a:solidFill>
                <a:latin typeface="Times New Roman" panose="02020603050405020304" pitchFamily="18" charset="0"/>
                <a:cs typeface="Times New Roman" panose="02020603050405020304" pitchFamily="18" charset="0"/>
              </a:rPr>
              <a:t>6</a:t>
            </a: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 Cont</a:t>
            </a:r>
            <a:r>
              <a:rPr lang="en-US" sz="2400" dirty="0">
                <a:solidFill>
                  <a:srgbClr val="990000"/>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01050DCD-1AB5-AD52-37F6-BCD1CB5652E9}"/>
              </a:ext>
            </a:extLst>
          </p:cNvPr>
          <p:cNvSpPr txBox="1"/>
          <p:nvPr/>
        </p:nvSpPr>
        <p:spPr>
          <a:xfrm>
            <a:off x="583474" y="692983"/>
            <a:ext cx="10734383"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To add debonding, the structure was altered </a:t>
            </a:r>
          </a:p>
          <a:p>
            <a:pPr>
              <a:defRPr/>
            </a:pPr>
            <a:r>
              <a:rPr lang="en-US" sz="1400" dirty="0">
                <a:solidFill>
                  <a:srgbClr val="000000"/>
                </a:solidFill>
                <a:latin typeface="Times New Roman"/>
                <a:ea typeface="Calibri"/>
                <a:cs typeface="Times New Roman"/>
              </a:rPr>
              <a:t> </a:t>
            </a:r>
          </a:p>
          <a:p>
            <a:pPr marL="742950" lvl="1" indent="-285750">
              <a:buFont typeface="Arial" panose="020B0604020202020204" pitchFamily="34" charset="0"/>
              <a:buChar char="•"/>
              <a:defRPr/>
            </a:pPr>
            <a:endParaRPr lang="en-US" sz="1400" dirty="0">
              <a:solidFill>
                <a:srgbClr val="000000"/>
              </a:solidFill>
              <a:latin typeface="Times New Roman"/>
              <a:ea typeface="Calibri"/>
              <a:cs typeface="Times New Roman"/>
            </a:endParaRPr>
          </a:p>
          <a:p>
            <a:pPr lvl="1">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Calibri"/>
              <a:ea typeface="Calibri"/>
              <a:cs typeface="Calibri"/>
            </a:endParaRPr>
          </a:p>
          <a:p>
            <a:pPr marL="742950" lvl="1" indent="-285750">
              <a:buFont typeface="Arial"/>
              <a:buChar char="•"/>
              <a:defRPr/>
            </a:pPr>
            <a:endParaRPr lang="en-US" sz="1400" dirty="0">
              <a:solidFill>
                <a:srgbClr val="000000"/>
              </a:solidFill>
              <a:latin typeface="Calibri"/>
              <a:ea typeface="Calibri"/>
              <a:cs typeface="Calibri"/>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p:txBody>
      </p:sp>
      <p:pic>
        <p:nvPicPr>
          <p:cNvPr id="3" name="Picture 2" descr="A computer screen shot of a maze&#10;&#10;AI-generated content may be incorrect.">
            <a:extLst>
              <a:ext uri="{FF2B5EF4-FFF2-40B4-BE49-F238E27FC236}">
                <a16:creationId xmlns:a16="http://schemas.microsoft.com/office/drawing/2014/main" id="{15C3EF58-8A19-A997-00E9-107C27F9C8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513" y="2239343"/>
            <a:ext cx="4550523" cy="2400276"/>
          </a:xfrm>
          <a:prstGeom prst="rect">
            <a:avLst/>
          </a:prstGeom>
        </p:spPr>
      </p:pic>
      <p:pic>
        <p:nvPicPr>
          <p:cNvPr id="7" name="Picture 6" descr="A computer screen shot of a column&#10;&#10;AI-generated content may be incorrect.">
            <a:extLst>
              <a:ext uri="{FF2B5EF4-FFF2-40B4-BE49-F238E27FC236}">
                <a16:creationId xmlns:a16="http://schemas.microsoft.com/office/drawing/2014/main" id="{18301690-D032-7D33-6CFC-694498F0BD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838" y="2239343"/>
            <a:ext cx="4550522" cy="2379313"/>
          </a:xfrm>
          <a:prstGeom prst="rect">
            <a:avLst/>
          </a:prstGeom>
        </p:spPr>
      </p:pic>
    </p:spTree>
    <p:extLst>
      <p:ext uri="{BB962C8B-B14F-4D97-AF65-F5344CB8AC3E}">
        <p14:creationId xmlns:p14="http://schemas.microsoft.com/office/powerpoint/2010/main" val="11282731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A12E0-8BD7-866A-2298-F5F7B1B2A95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0401230-056D-5065-3203-AC7AF11279B1}"/>
              </a:ext>
            </a:extLst>
          </p:cNvPr>
          <p:cNvSpPr txBox="1"/>
          <p:nvPr/>
        </p:nvSpPr>
        <p:spPr>
          <a:xfrm>
            <a:off x="278295" y="338334"/>
            <a:ext cx="14372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a:t>
            </a:r>
            <a:r>
              <a:rPr lang="en-US" sz="2400" dirty="0">
                <a:solidFill>
                  <a:srgbClr val="990000"/>
                </a:solidFill>
                <a:latin typeface="Times New Roman" panose="02020603050405020304" pitchFamily="18" charset="0"/>
                <a:cs typeface="Times New Roman" panose="02020603050405020304" pitchFamily="18" charset="0"/>
              </a:rPr>
              <a:t>6</a:t>
            </a: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 Cont</a:t>
            </a:r>
            <a:r>
              <a:rPr lang="en-US" sz="2400" dirty="0">
                <a:solidFill>
                  <a:srgbClr val="990000"/>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FE1E19B0-0BE1-D325-2AD2-305152665BF3}"/>
              </a:ext>
            </a:extLst>
          </p:cNvPr>
          <p:cNvSpPr txBox="1"/>
          <p:nvPr/>
        </p:nvSpPr>
        <p:spPr>
          <a:xfrm>
            <a:off x="583474" y="692983"/>
            <a:ext cx="10734383"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Aluminum structure with debonding</a:t>
            </a:r>
          </a:p>
          <a:p>
            <a:pPr>
              <a:defRPr/>
            </a:pPr>
            <a:r>
              <a:rPr lang="en-US" sz="1400" dirty="0">
                <a:solidFill>
                  <a:srgbClr val="000000"/>
                </a:solidFill>
                <a:latin typeface="Times New Roman"/>
                <a:ea typeface="Calibri"/>
                <a:cs typeface="Times New Roman"/>
              </a:rPr>
              <a:t> </a:t>
            </a:r>
          </a:p>
          <a:p>
            <a:pPr marL="742950" lvl="1" indent="-285750">
              <a:buFont typeface="Arial" panose="020B0604020202020204" pitchFamily="34" charset="0"/>
              <a:buChar char="•"/>
              <a:defRPr/>
            </a:pPr>
            <a:endParaRPr lang="en-US" sz="1400" dirty="0">
              <a:solidFill>
                <a:srgbClr val="000000"/>
              </a:solidFill>
              <a:latin typeface="Times New Roman"/>
              <a:ea typeface="Calibri"/>
              <a:cs typeface="Times New Roman"/>
            </a:endParaRPr>
          </a:p>
          <a:p>
            <a:pPr lvl="1">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Calibri"/>
              <a:ea typeface="Calibri"/>
              <a:cs typeface="Calibri"/>
            </a:endParaRPr>
          </a:p>
          <a:p>
            <a:pPr marL="742950" lvl="1" indent="-285750">
              <a:buFont typeface="Arial"/>
              <a:buChar char="•"/>
              <a:defRPr/>
            </a:pPr>
            <a:endParaRPr lang="en-US" sz="1400" dirty="0">
              <a:solidFill>
                <a:srgbClr val="000000"/>
              </a:solidFill>
              <a:latin typeface="Calibri"/>
              <a:ea typeface="Calibri"/>
              <a:cs typeface="Calibri"/>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p:txBody>
      </p:sp>
      <p:pic>
        <p:nvPicPr>
          <p:cNvPr id="4" name="Picture 3" descr="A screenshot of a computer&#10;&#10;AI-generated content may be incorrect.">
            <a:extLst>
              <a:ext uri="{FF2B5EF4-FFF2-40B4-BE49-F238E27FC236}">
                <a16:creationId xmlns:a16="http://schemas.microsoft.com/office/drawing/2014/main" id="{22A592F1-5188-18D6-3919-8285C41D5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7480" y="1836052"/>
            <a:ext cx="5222054" cy="3715620"/>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9CC7D99A-23D7-E855-C9C9-4BA10B4BC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473" y="1836051"/>
            <a:ext cx="5060039" cy="3715620"/>
          </a:xfrm>
          <a:prstGeom prst="rect">
            <a:avLst/>
          </a:prstGeom>
        </p:spPr>
      </p:pic>
    </p:spTree>
    <p:extLst>
      <p:ext uri="{BB962C8B-B14F-4D97-AF65-F5344CB8AC3E}">
        <p14:creationId xmlns:p14="http://schemas.microsoft.com/office/powerpoint/2010/main" val="27875450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EAD2C-5044-18B9-2673-C9C5B897E04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9A57053-47C5-4E3B-5632-18B45DBE233A}"/>
              </a:ext>
            </a:extLst>
          </p:cNvPr>
          <p:cNvSpPr txBox="1"/>
          <p:nvPr/>
        </p:nvSpPr>
        <p:spPr>
          <a:xfrm>
            <a:off x="278295" y="338334"/>
            <a:ext cx="14372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a:t>
            </a:r>
            <a:r>
              <a:rPr lang="en-US" sz="2400" dirty="0">
                <a:solidFill>
                  <a:srgbClr val="990000"/>
                </a:solidFill>
                <a:latin typeface="Times New Roman" panose="02020603050405020304" pitchFamily="18" charset="0"/>
                <a:cs typeface="Times New Roman" panose="02020603050405020304" pitchFamily="18" charset="0"/>
              </a:rPr>
              <a:t>6</a:t>
            </a:r>
            <a:r>
              <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rPr>
              <a:t> Cont</a:t>
            </a:r>
            <a:r>
              <a:rPr lang="en-US" sz="2400" dirty="0">
                <a:solidFill>
                  <a:srgbClr val="990000"/>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D40FE1D4-A4F2-C1BF-B410-9EDD8C3C7502}"/>
              </a:ext>
            </a:extLst>
          </p:cNvPr>
          <p:cNvSpPr txBox="1"/>
          <p:nvPr/>
        </p:nvSpPr>
        <p:spPr>
          <a:xfrm>
            <a:off x="583474" y="692983"/>
            <a:ext cx="10734383"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US" sz="1400" dirty="0">
                <a:solidFill>
                  <a:srgbClr val="000000"/>
                </a:solidFill>
                <a:latin typeface="Times New Roman"/>
                <a:ea typeface="Calibri"/>
                <a:cs typeface="Times New Roman"/>
              </a:rPr>
              <a:t>Steel structure with debonding </a:t>
            </a:r>
          </a:p>
          <a:p>
            <a:pPr>
              <a:defRPr/>
            </a:pPr>
            <a:r>
              <a:rPr lang="en-US" sz="1400" dirty="0">
                <a:solidFill>
                  <a:srgbClr val="000000"/>
                </a:solidFill>
                <a:latin typeface="Times New Roman"/>
                <a:ea typeface="Calibri"/>
                <a:cs typeface="Times New Roman"/>
              </a:rPr>
              <a:t> </a:t>
            </a:r>
          </a:p>
          <a:p>
            <a:pPr marL="742950" lvl="1" indent="-285750">
              <a:buFont typeface="Arial" panose="020B0604020202020204" pitchFamily="34" charset="0"/>
              <a:buChar char="•"/>
              <a:defRPr/>
            </a:pPr>
            <a:endParaRPr lang="en-US" sz="1400" dirty="0">
              <a:solidFill>
                <a:srgbClr val="000000"/>
              </a:solidFill>
              <a:latin typeface="Times New Roman"/>
              <a:ea typeface="Calibri"/>
              <a:cs typeface="Times New Roman"/>
            </a:endParaRPr>
          </a:p>
          <a:p>
            <a:pPr lvl="1">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342900" indent="-342900">
              <a:buFont typeface="Arial"/>
              <a:buChar char="•"/>
              <a:defRPr/>
            </a:pPr>
            <a:endParaRPr lang="en-US" sz="1400" dirty="0">
              <a:solidFill>
                <a:srgbClr val="000000"/>
              </a:solidFill>
              <a:latin typeface="Calibri"/>
              <a:ea typeface="Calibri"/>
              <a:cs typeface="Calibri"/>
            </a:endParaRPr>
          </a:p>
          <a:p>
            <a:pPr marL="742950" lvl="1" indent="-285750">
              <a:buFont typeface="Arial"/>
              <a:buChar char="•"/>
              <a:defRPr/>
            </a:pPr>
            <a:endParaRPr lang="en-US" sz="1400" dirty="0">
              <a:solidFill>
                <a:srgbClr val="000000"/>
              </a:solidFill>
              <a:latin typeface="Calibri"/>
              <a:ea typeface="Calibri"/>
              <a:cs typeface="Calibri"/>
            </a:endParaRPr>
          </a:p>
          <a:p>
            <a:pPr>
              <a:defRPr/>
            </a:pPr>
            <a:endParaRPr lang="en-US" sz="1400" dirty="0">
              <a:solidFill>
                <a:srgbClr val="000000"/>
              </a:solidFill>
              <a:latin typeface="Times New Roman" panose="02020603050405020304" pitchFamily="18" charset="0"/>
              <a:ea typeface="Calibri"/>
              <a:cs typeface="Times New Roman" panose="02020603050405020304" pitchFamily="18" charset="0"/>
            </a:endParaRPr>
          </a:p>
        </p:txBody>
      </p:sp>
      <p:pic>
        <p:nvPicPr>
          <p:cNvPr id="4" name="Picture 3" descr="A screenshot of a computer&#10;&#10;AI-generated content may be incorrect.">
            <a:extLst>
              <a:ext uri="{FF2B5EF4-FFF2-40B4-BE49-F238E27FC236}">
                <a16:creationId xmlns:a16="http://schemas.microsoft.com/office/drawing/2014/main" id="{3FC23FAD-D944-21CE-7E86-7F735210B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602" y="1470033"/>
            <a:ext cx="4799289" cy="3652196"/>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C021153E-8248-1A00-27CF-656AF50C6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5996" y="1411510"/>
            <a:ext cx="4883620" cy="3585212"/>
          </a:xfrm>
          <a:prstGeom prst="rect">
            <a:avLst/>
          </a:prstGeom>
        </p:spPr>
      </p:pic>
    </p:spTree>
    <p:extLst>
      <p:ext uri="{BB962C8B-B14F-4D97-AF65-F5344CB8AC3E}">
        <p14:creationId xmlns:p14="http://schemas.microsoft.com/office/powerpoint/2010/main" val="1443398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31693-7E70-524B-3F47-2D93C238AB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579D91-DE89-76E9-E73F-026C6A83A37E}"/>
              </a:ext>
            </a:extLst>
          </p:cNvPr>
          <p:cNvSpPr>
            <a:spLocks noGrp="1"/>
          </p:cNvSpPr>
          <p:nvPr>
            <p:ph type="title"/>
          </p:nvPr>
        </p:nvSpPr>
        <p:spPr/>
        <p:txBody>
          <a:bodyPr/>
          <a:lstStyle/>
          <a:p>
            <a:r>
              <a:rPr lang="en-US"/>
              <a:t>Question 5</a:t>
            </a:r>
          </a:p>
        </p:txBody>
      </p:sp>
      <p:sp>
        <p:nvSpPr>
          <p:cNvPr id="3" name="Text Placeholder 2">
            <a:extLst>
              <a:ext uri="{FF2B5EF4-FFF2-40B4-BE49-F238E27FC236}">
                <a16:creationId xmlns:a16="http://schemas.microsoft.com/office/drawing/2014/main" id="{4E96E023-14A7-C30C-A85C-F26856BAA2E8}"/>
              </a:ext>
            </a:extLst>
          </p:cNvPr>
          <p:cNvSpPr>
            <a:spLocks noGrp="1"/>
          </p:cNvSpPr>
          <p:nvPr>
            <p:ph type="body" idx="1"/>
          </p:nvPr>
        </p:nvSpPr>
        <p:spPr/>
        <p:txBody>
          <a:bodyPr/>
          <a:lstStyle/>
          <a:p>
            <a:r>
              <a:rPr lang="en-US" sz="1800"/>
              <a:t>Analysis</a:t>
            </a:r>
          </a:p>
          <a:p>
            <a:pPr lvl="1"/>
            <a:r>
              <a:rPr lang="en-US" sz="1400"/>
              <a:t>3000 cycles threw error that target life is too low</a:t>
            </a:r>
          </a:p>
          <a:p>
            <a:pPr lvl="1"/>
            <a:r>
              <a:rPr lang="en-US" sz="1400"/>
              <a:t>Setting more realistic target</a:t>
            </a:r>
          </a:p>
          <a:p>
            <a:pPr lvl="2"/>
            <a:r>
              <a:rPr lang="en-US" sz="1400"/>
              <a:t>Using southwest as example</a:t>
            </a:r>
          </a:p>
          <a:p>
            <a:pPr lvl="2"/>
            <a:r>
              <a:rPr lang="en-US" sz="1400"/>
              <a:t>Assume 3 flights/day, operating 300 days a year on average</a:t>
            </a:r>
          </a:p>
          <a:p>
            <a:pPr lvl="2"/>
            <a:r>
              <a:rPr lang="en-US" sz="1400"/>
              <a:t>Quick search of airliner service life = 30 years</a:t>
            </a:r>
          </a:p>
          <a:p>
            <a:pPr lvl="2"/>
            <a:r>
              <a:rPr lang="en-US" sz="1400"/>
              <a:t>3 flights = 3 cycles</a:t>
            </a:r>
          </a:p>
          <a:p>
            <a:pPr lvl="3"/>
            <a:r>
              <a:rPr lang="en-US" sz="1100"/>
              <a:t>3*300 = 900 cycle/year</a:t>
            </a:r>
          </a:p>
          <a:p>
            <a:pPr lvl="3"/>
            <a:r>
              <a:rPr lang="en-US" sz="1100"/>
              <a:t>900*30 = 27000 cycle/lifetime</a:t>
            </a:r>
          </a:p>
          <a:p>
            <a:pPr lvl="1"/>
            <a:r>
              <a:rPr lang="en-US" sz="1400"/>
              <a:t>27000 cycle results</a:t>
            </a:r>
          </a:p>
          <a:p>
            <a:pPr lvl="2"/>
            <a:r>
              <a:rPr lang="en-US" sz="1400"/>
              <a:t>C = 3.5687 in</a:t>
            </a:r>
          </a:p>
          <a:p>
            <a:pPr lvl="3"/>
            <a:r>
              <a:rPr lang="en-US" sz="1100"/>
              <a:t>Round to 3.56 in</a:t>
            </a:r>
          </a:p>
          <a:p>
            <a:pPr lvl="2"/>
            <a:r>
              <a:rPr lang="en-US" sz="1400"/>
              <a:t>Geometry shows that total crack length is 2c</a:t>
            </a:r>
          </a:p>
          <a:p>
            <a:pPr lvl="3"/>
            <a:r>
              <a:rPr lang="en-US" sz="1100"/>
              <a:t>2*3.56 = 7.12 in</a:t>
            </a:r>
          </a:p>
          <a:p>
            <a:r>
              <a:rPr lang="en-US" sz="1800"/>
              <a:t>Conclusion</a:t>
            </a:r>
          </a:p>
          <a:p>
            <a:pPr lvl="1"/>
            <a:r>
              <a:rPr lang="en-US" sz="1400"/>
              <a:t>3000 takeoff/landing cycle is way too little considering modern airliners</a:t>
            </a:r>
          </a:p>
          <a:p>
            <a:pPr lvl="1"/>
            <a:r>
              <a:rPr lang="en-US" sz="1400"/>
              <a:t>Using quick estimate using Southwest, critical flaw size for the expected flight cycles (27000 cycles) for of an airliner is 7.12 in</a:t>
            </a:r>
          </a:p>
          <a:p>
            <a:pPr lvl="2"/>
            <a:r>
              <a:rPr lang="en-US" sz="1050"/>
              <a:t>This is a conservative estimate due to reduction of thickness to avoid NASGRO inaccuracies</a:t>
            </a:r>
          </a:p>
          <a:p>
            <a:pPr lvl="2"/>
            <a:r>
              <a:rPr lang="en-US" sz="1050"/>
              <a:t>With crack that big, fatigue fracture should not be the dominant failure mode for the skin </a:t>
            </a:r>
          </a:p>
          <a:p>
            <a:pPr lvl="1"/>
            <a:endParaRPr lang="en-US"/>
          </a:p>
          <a:p>
            <a:pPr marL="2057349" lvl="3" indent="0">
              <a:buNone/>
            </a:pPr>
            <a:endParaRPr lang="en-US"/>
          </a:p>
          <a:p>
            <a:pPr lvl="1"/>
            <a:endParaRPr lang="en-US"/>
          </a:p>
          <a:p>
            <a:pPr lvl="1"/>
            <a:endParaRPr lang="en-US"/>
          </a:p>
        </p:txBody>
      </p:sp>
      <p:pic>
        <p:nvPicPr>
          <p:cNvPr id="6" name="Picture 5">
            <a:extLst>
              <a:ext uri="{FF2B5EF4-FFF2-40B4-BE49-F238E27FC236}">
                <a16:creationId xmlns:a16="http://schemas.microsoft.com/office/drawing/2014/main" id="{9933A376-98EC-A7EE-09D7-A73B2EF4E90C}"/>
              </a:ext>
            </a:extLst>
          </p:cNvPr>
          <p:cNvPicPr>
            <a:picLocks noChangeAspect="1"/>
          </p:cNvPicPr>
          <p:nvPr/>
        </p:nvPicPr>
        <p:blipFill>
          <a:blip r:embed="rId2"/>
          <a:stretch>
            <a:fillRect/>
          </a:stretch>
        </p:blipFill>
        <p:spPr>
          <a:xfrm>
            <a:off x="6514211" y="883527"/>
            <a:ext cx="5410955" cy="1209844"/>
          </a:xfrm>
          <a:prstGeom prst="rect">
            <a:avLst/>
          </a:prstGeom>
        </p:spPr>
      </p:pic>
      <p:sp>
        <p:nvSpPr>
          <p:cNvPr id="7" name="TextBox 6">
            <a:extLst>
              <a:ext uri="{FF2B5EF4-FFF2-40B4-BE49-F238E27FC236}">
                <a16:creationId xmlns:a16="http://schemas.microsoft.com/office/drawing/2014/main" id="{31BF60E3-EC43-B235-FE69-24D096C2712E}"/>
              </a:ext>
            </a:extLst>
          </p:cNvPr>
          <p:cNvSpPr txBox="1"/>
          <p:nvPr/>
        </p:nvSpPr>
        <p:spPr>
          <a:xfrm>
            <a:off x="6566497" y="2166330"/>
            <a:ext cx="5358669" cy="307777"/>
          </a:xfrm>
          <a:prstGeom prst="rect">
            <a:avLst/>
          </a:prstGeom>
          <a:noFill/>
        </p:spPr>
        <p:txBody>
          <a:bodyPr wrap="square" rtlCol="0">
            <a:spAutoFit/>
          </a:bodyPr>
          <a:lstStyle/>
          <a:p>
            <a:pPr algn="ctr"/>
            <a:r>
              <a:rPr lang="en-US"/>
              <a:t>3000 cycle result</a:t>
            </a:r>
          </a:p>
        </p:txBody>
      </p:sp>
      <p:pic>
        <p:nvPicPr>
          <p:cNvPr id="9" name="Picture 8">
            <a:extLst>
              <a:ext uri="{FF2B5EF4-FFF2-40B4-BE49-F238E27FC236}">
                <a16:creationId xmlns:a16="http://schemas.microsoft.com/office/drawing/2014/main" id="{C1551041-DAB0-BDBC-6E8C-D58A911FFABB}"/>
              </a:ext>
            </a:extLst>
          </p:cNvPr>
          <p:cNvPicPr>
            <a:picLocks noChangeAspect="1"/>
          </p:cNvPicPr>
          <p:nvPr/>
        </p:nvPicPr>
        <p:blipFill>
          <a:blip r:embed="rId3"/>
          <a:stretch>
            <a:fillRect/>
          </a:stretch>
        </p:blipFill>
        <p:spPr>
          <a:xfrm>
            <a:off x="6621327" y="2547066"/>
            <a:ext cx="5249008" cy="1724266"/>
          </a:xfrm>
          <a:prstGeom prst="rect">
            <a:avLst/>
          </a:prstGeom>
        </p:spPr>
      </p:pic>
      <p:sp>
        <p:nvSpPr>
          <p:cNvPr id="10" name="TextBox 9">
            <a:extLst>
              <a:ext uri="{FF2B5EF4-FFF2-40B4-BE49-F238E27FC236}">
                <a16:creationId xmlns:a16="http://schemas.microsoft.com/office/drawing/2014/main" id="{F0E734D7-C519-2120-14E0-A7481E0C542C}"/>
              </a:ext>
            </a:extLst>
          </p:cNvPr>
          <p:cNvSpPr txBox="1"/>
          <p:nvPr/>
        </p:nvSpPr>
        <p:spPr>
          <a:xfrm>
            <a:off x="6540353" y="4271332"/>
            <a:ext cx="5358669" cy="307777"/>
          </a:xfrm>
          <a:prstGeom prst="rect">
            <a:avLst/>
          </a:prstGeom>
          <a:noFill/>
        </p:spPr>
        <p:txBody>
          <a:bodyPr wrap="square" rtlCol="0">
            <a:spAutoFit/>
          </a:bodyPr>
          <a:lstStyle/>
          <a:p>
            <a:pPr algn="ctr"/>
            <a:r>
              <a:rPr lang="en-US"/>
              <a:t>27000 cycle result</a:t>
            </a:r>
          </a:p>
        </p:txBody>
      </p:sp>
    </p:spTree>
    <p:extLst>
      <p:ext uri="{BB962C8B-B14F-4D97-AF65-F5344CB8AC3E}">
        <p14:creationId xmlns:p14="http://schemas.microsoft.com/office/powerpoint/2010/main" val="2847000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B35DC-B819-3E16-2D59-12329AC733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57DA50-4CE4-1A60-15A8-E6D1BE92990E}"/>
              </a:ext>
            </a:extLst>
          </p:cNvPr>
          <p:cNvSpPr>
            <a:spLocks noGrp="1"/>
          </p:cNvSpPr>
          <p:nvPr>
            <p:ph type="title"/>
          </p:nvPr>
        </p:nvSpPr>
        <p:spPr/>
        <p:txBody>
          <a:bodyPr/>
          <a:lstStyle/>
          <a:p>
            <a:r>
              <a:rPr lang="en-US"/>
              <a:t>Question 6</a:t>
            </a:r>
          </a:p>
        </p:txBody>
      </p:sp>
      <p:sp>
        <p:nvSpPr>
          <p:cNvPr id="3" name="Text Placeholder 2">
            <a:extLst>
              <a:ext uri="{FF2B5EF4-FFF2-40B4-BE49-F238E27FC236}">
                <a16:creationId xmlns:a16="http://schemas.microsoft.com/office/drawing/2014/main" id="{0BDE6203-5361-DFA1-41C6-889B64169E8A}"/>
              </a:ext>
            </a:extLst>
          </p:cNvPr>
          <p:cNvSpPr>
            <a:spLocks noGrp="1"/>
          </p:cNvSpPr>
          <p:nvPr>
            <p:ph type="body" idx="1"/>
          </p:nvPr>
        </p:nvSpPr>
        <p:spPr/>
        <p:txBody>
          <a:bodyPr>
            <a:normAutofit/>
          </a:bodyPr>
          <a:lstStyle/>
          <a:p>
            <a:r>
              <a:rPr lang="en-US"/>
              <a:t>Setup</a:t>
            </a:r>
          </a:p>
          <a:p>
            <a:pPr lvl="1"/>
            <a:r>
              <a:rPr lang="en-US"/>
              <a:t>Assume bond will fail before the metal</a:t>
            </a:r>
          </a:p>
          <a:p>
            <a:pPr lvl="1"/>
            <a:r>
              <a:rPr lang="en-US"/>
              <a:t>We can control bond overlap length and wall thickness</a:t>
            </a:r>
          </a:p>
          <a:p>
            <a:pPr lvl="2"/>
            <a:r>
              <a:rPr lang="en-US"/>
              <a:t>Wall thickness drives bond thickness</a:t>
            </a:r>
          </a:p>
          <a:p>
            <a:pPr lvl="2"/>
            <a:r>
              <a:rPr lang="en-US"/>
              <a:t>Bond thickness = 0.3</a:t>
            </a:r>
          </a:p>
          <a:p>
            <a:pPr lvl="2"/>
            <a:r>
              <a:rPr lang="en-US"/>
              <a:t>Length = overlap length</a:t>
            </a:r>
          </a:p>
          <a:p>
            <a:pPr lvl="2"/>
            <a:r>
              <a:rPr lang="en-US"/>
              <a:t>Thickness= bond thickness</a:t>
            </a:r>
          </a:p>
          <a:p>
            <a:r>
              <a:rPr lang="en-US"/>
              <a:t>Requirement</a:t>
            </a:r>
          </a:p>
          <a:p>
            <a:pPr lvl="1"/>
            <a:r>
              <a:rPr lang="en-US"/>
              <a:t>System must hold 400 psi internal pressure</a:t>
            </a:r>
          </a:p>
          <a:p>
            <a:pPr lvl="1"/>
            <a:r>
              <a:rPr lang="en-US"/>
              <a:t>Fatigue not considered for problem</a:t>
            </a:r>
          </a:p>
          <a:p>
            <a:r>
              <a:rPr lang="en-US"/>
              <a:t>Assumptions</a:t>
            </a:r>
          </a:p>
          <a:p>
            <a:pPr lvl="1"/>
            <a:r>
              <a:rPr lang="en-US"/>
              <a:t>Assume radius given is midpoint radius</a:t>
            </a:r>
          </a:p>
          <a:p>
            <a:pPr lvl="1"/>
            <a:r>
              <a:rPr lang="en-US"/>
              <a:t>Bond material property taken from diagram</a:t>
            </a:r>
          </a:p>
          <a:p>
            <a:pPr lvl="2"/>
            <a:r>
              <a:rPr lang="en-US"/>
              <a:t>E = 300 </a:t>
            </a:r>
            <a:r>
              <a:rPr lang="en-US" err="1"/>
              <a:t>ksi</a:t>
            </a:r>
            <a:endParaRPr lang="en-US"/>
          </a:p>
          <a:p>
            <a:pPr lvl="2"/>
            <a:r>
              <a:rPr lang="en-US"/>
              <a:t>V = 0.4</a:t>
            </a:r>
          </a:p>
          <a:p>
            <a:pPr lvl="1"/>
            <a:endParaRPr lang="en-US"/>
          </a:p>
        </p:txBody>
      </p:sp>
      <p:pic>
        <p:nvPicPr>
          <p:cNvPr id="5" name="Picture 4" descr="A diagram of a problem statement&#10;&#10;Description automatically generated">
            <a:extLst>
              <a:ext uri="{FF2B5EF4-FFF2-40B4-BE49-F238E27FC236}">
                <a16:creationId xmlns:a16="http://schemas.microsoft.com/office/drawing/2014/main" id="{9E9143C8-B52A-888F-F7CF-40048677F0A9}"/>
              </a:ext>
            </a:extLst>
          </p:cNvPr>
          <p:cNvPicPr>
            <a:picLocks noChangeAspect="1"/>
          </p:cNvPicPr>
          <p:nvPr/>
        </p:nvPicPr>
        <p:blipFill>
          <a:blip r:embed="rId2"/>
          <a:stretch>
            <a:fillRect/>
          </a:stretch>
        </p:blipFill>
        <p:spPr>
          <a:xfrm>
            <a:off x="7170167" y="1172150"/>
            <a:ext cx="3886574" cy="2773885"/>
          </a:xfrm>
          <a:prstGeom prst="rect">
            <a:avLst/>
          </a:prstGeom>
        </p:spPr>
      </p:pic>
    </p:spTree>
    <p:extLst>
      <p:ext uri="{BB962C8B-B14F-4D97-AF65-F5344CB8AC3E}">
        <p14:creationId xmlns:p14="http://schemas.microsoft.com/office/powerpoint/2010/main" val="4103019174"/>
      </p:ext>
    </p:extLst>
  </p:cSld>
  <p:clrMapOvr>
    <a:masterClrMapping/>
  </p:clrMapOvr>
</p:sld>
</file>

<file path=ppt/theme/theme1.xml><?xml version="1.0" encoding="utf-8"?>
<a:theme xmlns:a="http://schemas.openxmlformats.org/drawingml/2006/main" name="Theme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0BBF479F-545E-4804-8C08-A9927D26A7DA}" vid="{7700EE42-B345-4EDE-ADF8-D3CA5A3347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Theme2</Template>
  <TotalTime>12</TotalTime>
  <Words>6964</Words>
  <Application>Microsoft Office PowerPoint</Application>
  <PresentationFormat>Widescreen</PresentationFormat>
  <Paragraphs>1041</Paragraphs>
  <Slides>72</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Aptos</vt:lpstr>
      <vt:lpstr>Arial</vt:lpstr>
      <vt:lpstr>Calibri</vt:lpstr>
      <vt:lpstr>Cambria Math</vt:lpstr>
      <vt:lpstr>Courier New</vt:lpstr>
      <vt:lpstr>Times New Roman</vt:lpstr>
      <vt:lpstr>Wingdings</vt:lpstr>
      <vt:lpstr>Theme2</vt:lpstr>
      <vt:lpstr>AME 585 Fracture Project 7 Final</vt:lpstr>
      <vt:lpstr>PowerPoint Presentation</vt:lpstr>
      <vt:lpstr>PowerPoint Presentation</vt:lpstr>
      <vt:lpstr>PowerPoint Presentation</vt:lpstr>
      <vt:lpstr>PowerPoint Presentation</vt:lpstr>
      <vt:lpstr>PowerPoint Presentation</vt:lpstr>
      <vt:lpstr>Question 5</vt:lpstr>
      <vt:lpstr>Question 5</vt:lpstr>
      <vt:lpstr>Question 6</vt:lpstr>
      <vt:lpstr>Question 6</vt:lpstr>
      <vt:lpstr>Question 6</vt:lpstr>
      <vt:lpstr>Question 6</vt:lpstr>
      <vt:lpstr>Question 6</vt:lpstr>
      <vt:lpstr>Question 6</vt:lpstr>
      <vt:lpstr>Question 6</vt:lpstr>
      <vt:lpstr>Question 6</vt:lpstr>
      <vt:lpstr>Question 6</vt:lpstr>
      <vt:lpstr>Question 6</vt:lpstr>
      <vt:lpstr>Question 6</vt:lpstr>
      <vt:lpstr>Question 6</vt:lpstr>
      <vt:lpstr>AME 585 Fracture Project Individual Draft</vt:lpstr>
      <vt:lpstr>Question 1</vt:lpstr>
      <vt:lpstr>Question 2</vt:lpstr>
      <vt:lpstr>Question 2</vt:lpstr>
      <vt:lpstr>Question 3</vt:lpstr>
      <vt:lpstr>Question 3</vt:lpstr>
      <vt:lpstr>Question 4</vt:lpstr>
      <vt:lpstr>Question 4</vt:lpstr>
      <vt:lpstr>Question 5</vt:lpstr>
      <vt:lpstr>Question 5</vt:lpstr>
      <vt:lpstr>Question 6</vt:lpstr>
      <vt:lpstr>Question 6</vt:lpstr>
      <vt:lpstr>Question 6</vt:lpstr>
      <vt:lpstr>Question 6</vt:lpstr>
      <vt:lpstr>Question 6</vt:lpstr>
      <vt:lpstr>Question 6</vt:lpstr>
      <vt:lpstr>Question 6</vt:lpstr>
      <vt:lpstr>Question 6</vt:lpstr>
      <vt:lpstr>Question 6</vt:lpstr>
      <vt:lpstr>Question 6</vt:lpstr>
      <vt:lpstr>Question 6</vt:lpstr>
      <vt:lpstr>Question 6</vt:lpstr>
      <vt:lpstr>AME 585  Project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Taeklim Kim</dc:creator>
  <cp:lastModifiedBy>Ousman (US), Samy K</cp:lastModifiedBy>
  <cp:revision>3</cp:revision>
  <dcterms:created xsi:type="dcterms:W3CDTF">2025-03-09T16:19:16Z</dcterms:created>
  <dcterms:modified xsi:type="dcterms:W3CDTF">2025-03-17T06:51:45Z</dcterms:modified>
</cp:coreProperties>
</file>