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y="5143500" cx="9144000"/>
  <p:notesSz cx="6858000" cy="9144000"/>
  <p:embeddedFontLst>
    <p:embeddedFont>
      <p:font typeface="Roboto"/>
      <p:regular r:id="rId57"/>
      <p:bold r:id="rId58"/>
      <p:italic r:id="rId59"/>
      <p:boldItalic r:id="rId60"/>
    </p:embeddedFont>
    <p:embeddedFont>
      <p:font typeface="Playfair Display"/>
      <p:regular r:id="rId61"/>
      <p:bold r:id="rId62"/>
      <p:italic r:id="rId63"/>
      <p:boldItalic r:id="rId64"/>
    </p:embeddedFont>
    <p:embeddedFont>
      <p:font typeface="Lato"/>
      <p:regular r:id="rId65"/>
      <p:bold r:id="rId66"/>
      <p:italic r:id="rId67"/>
      <p:boldItalic r:id="rId68"/>
    </p:embeddedFont>
    <p:embeddedFont>
      <p:font typeface="Inter"/>
      <p:regular r:id="rId69"/>
      <p:bold r:id="rId70"/>
      <p:italic r:id="rId71"/>
      <p:boldItalic r:id="rId72"/>
    </p:embeddedFont>
    <p:embeddedFont>
      <p:font typeface="Lato Black"/>
      <p:bold r:id="rId73"/>
      <p:boldItalic r:id="rId74"/>
    </p:embeddedFont>
    <p:embeddedFont>
      <p:font typeface="Inter Tight"/>
      <p:regular r:id="rId75"/>
      <p:bold r:id="rId76"/>
      <p:italic r:id="rId77"/>
      <p:boldItalic r:id="rId78"/>
    </p:embeddedFont>
    <p:embeddedFont>
      <p:font typeface="Inter Tight SemiBold"/>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83" roundtripDataSignature="AMtx7mjDWf4vBZcNz40uwz4ZZmi0NzHxo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2CC3B33-1AE1-4AAC-8159-D6107E882441}">
  <a:tblStyle styleId="{92CC3B33-1AE1-4AAC-8159-D6107E88244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3" Type="http://customschemas.google.com/relationships/presentationmetadata" Target="metadata"/><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InterTightSemiBold-bold.fntdata"/><Relationship Id="rId82" Type="http://schemas.openxmlformats.org/officeDocument/2006/relationships/font" Target="fonts/InterTightSemiBold-boldItalic.fntdata"/><Relationship Id="rId81" Type="http://schemas.openxmlformats.org/officeDocument/2006/relationships/font" Target="fonts/InterTightSemi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LatoBlack-bold.fntdata"/><Relationship Id="rId72" Type="http://schemas.openxmlformats.org/officeDocument/2006/relationships/font" Target="fonts/Inter-boldItalic.fntdata"/><Relationship Id="rId31" Type="http://schemas.openxmlformats.org/officeDocument/2006/relationships/slide" Target="slides/slide24.xml"/><Relationship Id="rId75" Type="http://schemas.openxmlformats.org/officeDocument/2006/relationships/font" Target="fonts/InterTight-regular.fntdata"/><Relationship Id="rId30" Type="http://schemas.openxmlformats.org/officeDocument/2006/relationships/slide" Target="slides/slide23.xml"/><Relationship Id="rId74" Type="http://schemas.openxmlformats.org/officeDocument/2006/relationships/font" Target="fonts/LatoBlack-boldItalic.fntdata"/><Relationship Id="rId33" Type="http://schemas.openxmlformats.org/officeDocument/2006/relationships/slide" Target="slides/slide26.xml"/><Relationship Id="rId77" Type="http://schemas.openxmlformats.org/officeDocument/2006/relationships/font" Target="fonts/InterTight-italic.fntdata"/><Relationship Id="rId32" Type="http://schemas.openxmlformats.org/officeDocument/2006/relationships/slide" Target="slides/slide25.xml"/><Relationship Id="rId76" Type="http://schemas.openxmlformats.org/officeDocument/2006/relationships/font" Target="fonts/InterTight-bold.fntdata"/><Relationship Id="rId35" Type="http://schemas.openxmlformats.org/officeDocument/2006/relationships/slide" Target="slides/slide28.xml"/><Relationship Id="rId79" Type="http://schemas.openxmlformats.org/officeDocument/2006/relationships/font" Target="fonts/InterTightSemiBold-regular.fntdata"/><Relationship Id="rId34" Type="http://schemas.openxmlformats.org/officeDocument/2006/relationships/slide" Target="slides/slide27.xml"/><Relationship Id="rId78" Type="http://schemas.openxmlformats.org/officeDocument/2006/relationships/font" Target="fonts/InterTight-boldItalic.fntdata"/><Relationship Id="rId71" Type="http://schemas.openxmlformats.org/officeDocument/2006/relationships/font" Target="fonts/Inter-italic.fntdata"/><Relationship Id="rId70" Type="http://schemas.openxmlformats.org/officeDocument/2006/relationships/font" Target="fonts/Inter-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PlayfairDisplay-bold.fntdata"/><Relationship Id="rId61" Type="http://schemas.openxmlformats.org/officeDocument/2006/relationships/font" Target="fonts/PlayfairDisplay-regular.fntdata"/><Relationship Id="rId20" Type="http://schemas.openxmlformats.org/officeDocument/2006/relationships/slide" Target="slides/slide13.xml"/><Relationship Id="rId64" Type="http://schemas.openxmlformats.org/officeDocument/2006/relationships/font" Target="fonts/PlayfairDisplay-boldItalic.fntdata"/><Relationship Id="rId63" Type="http://schemas.openxmlformats.org/officeDocument/2006/relationships/font" Target="fonts/PlayfairDisplay-italic.fntdata"/><Relationship Id="rId22" Type="http://schemas.openxmlformats.org/officeDocument/2006/relationships/slide" Target="slides/slide15.xml"/><Relationship Id="rId66" Type="http://schemas.openxmlformats.org/officeDocument/2006/relationships/font" Target="fonts/Lato-bold.fntdata"/><Relationship Id="rId21" Type="http://schemas.openxmlformats.org/officeDocument/2006/relationships/slide" Target="slides/slide14.xml"/><Relationship Id="rId65" Type="http://schemas.openxmlformats.org/officeDocument/2006/relationships/font" Target="fonts/Lato-regular.fntdata"/><Relationship Id="rId24" Type="http://schemas.openxmlformats.org/officeDocument/2006/relationships/slide" Target="slides/slide17.xml"/><Relationship Id="rId68" Type="http://schemas.openxmlformats.org/officeDocument/2006/relationships/font" Target="fonts/Lato-boldItalic.fntdata"/><Relationship Id="rId23" Type="http://schemas.openxmlformats.org/officeDocument/2006/relationships/slide" Target="slides/slide16.xml"/><Relationship Id="rId67" Type="http://schemas.openxmlformats.org/officeDocument/2006/relationships/font" Target="fonts/Lato-italic.fntdata"/><Relationship Id="rId60" Type="http://schemas.openxmlformats.org/officeDocument/2006/relationships/font" Target="fonts/Roboto-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Inter-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Roboto-regular.fntdata"/><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Roboto-italic.fntdata"/><Relationship Id="rId14" Type="http://schemas.openxmlformats.org/officeDocument/2006/relationships/slide" Target="slides/slide7.xml"/><Relationship Id="rId58" Type="http://schemas.openxmlformats.org/officeDocument/2006/relationships/font" Target="fonts/Roboto-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oquest.com/marketresearch/docview/1860784084/83BDDC151FC846C0PQ/2?accountid=14749&amp;sourcetype=Reports" TargetMode="External"/><Relationship Id="rId3" Type="http://schemas.openxmlformats.org/officeDocument/2006/relationships/hyperlink" Target="https://www.proquest.com/marketresearch/docview/1860784363/83BDDC151FC846C0PQ/1?accountid=14749&amp;sourcetype=Report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nr.com/toplist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oup.skanska.com/4936f7/siteassets/investors/reports-publications/annual-reports/2022/shares-and-participations-in-subsidiaries-2022.pdf"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roup.skanska.com/4936f7/siteassets/investors/reports-publications/annual-reports/2022/shares-and-participations-in-subsidiaries-2022.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a69d1016ed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3a69d1016e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a69d1016ed_1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a69d1016ed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t>Term</a:t>
            </a:r>
            <a:endParaRPr b="1"/>
          </a:p>
          <a:p>
            <a:pPr indent="0" lvl="0" marL="0" rtl="0" algn="ctr">
              <a:lnSpc>
                <a:spcPct val="115000"/>
              </a:lnSpc>
              <a:spcBef>
                <a:spcPts val="0"/>
              </a:spcBef>
              <a:spcAft>
                <a:spcPts val="0"/>
              </a:spcAft>
              <a:buNone/>
            </a:pPr>
            <a:r>
              <a:rPr b="1" lang="en"/>
              <a:t>Meaning</a:t>
            </a:r>
            <a:endParaRPr b="1"/>
          </a:p>
          <a:p>
            <a:pPr indent="0" lvl="0" marL="0" rtl="0" algn="l">
              <a:spcBef>
                <a:spcPts val="0"/>
              </a:spcBef>
              <a:spcAft>
                <a:spcPts val="0"/>
              </a:spcAft>
              <a:buNone/>
            </a:pPr>
            <a:r>
              <a:rPr b="1" lang="en"/>
              <a:t>Established Units</a:t>
            </a:r>
            <a:endParaRPr b="1"/>
          </a:p>
          <a:p>
            <a:pPr indent="0" lvl="0" marL="0" rtl="0" algn="l">
              <a:spcBef>
                <a:spcPts val="0"/>
              </a:spcBef>
              <a:spcAft>
                <a:spcPts val="0"/>
              </a:spcAft>
              <a:buNone/>
            </a:pPr>
            <a:r>
              <a:rPr lang="en" sz="1400"/>
              <a:t>The raw number of businesses in that state</a:t>
            </a:r>
            <a:endParaRPr sz="1400"/>
          </a:p>
          <a:p>
            <a:pPr indent="0" lvl="0" marL="0" rtl="0" algn="l">
              <a:spcBef>
                <a:spcPts val="0"/>
              </a:spcBef>
              <a:spcAft>
                <a:spcPts val="0"/>
              </a:spcAft>
              <a:buNone/>
            </a:pPr>
            <a:r>
              <a:rPr b="1" lang="en"/>
              <a:t>Established %</a:t>
            </a:r>
            <a:endParaRPr b="1"/>
          </a:p>
          <a:p>
            <a:pPr indent="0" lvl="0" marL="0" rtl="0" algn="l">
              <a:spcBef>
                <a:spcPts val="0"/>
              </a:spcBef>
              <a:spcAft>
                <a:spcPts val="0"/>
              </a:spcAft>
              <a:buNone/>
            </a:pPr>
            <a:r>
              <a:rPr lang="en" sz="1400"/>
              <a:t>The state’s share of all U.S. businesses in that industry</a:t>
            </a:r>
            <a:endParaRPr sz="1400"/>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ab8f867511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ab8f867511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aba2c734d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aba2c734d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businesses that focus on </a:t>
            </a:r>
            <a:r>
              <a:rPr b="1" lang="en">
                <a:solidFill>
                  <a:schemeClr val="dk1"/>
                </a:solidFill>
              </a:rPr>
              <a:t>one specific trade or specialized part of a construction project</a:t>
            </a:r>
            <a:r>
              <a:rPr lang="en">
                <a:solidFill>
                  <a:schemeClr val="dk1"/>
                </a:solidFill>
              </a:rPr>
              <a:t>—rather than building entire structures.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ab8f867511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ab8f867511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large-scale projects that protect, restore, or manage land, water, and natural resources.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aba2c734d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aba2c734d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aa4fd3fa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aa4fd3fa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ab8f867511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3ab8f867511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aba2c734d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3aba2c734d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a69d1016ed_1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a69d1016ed_1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aa4fd3fa5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aa4fd3fa5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https://www.proquest.com/marketresearch/docview/1860784084/83BDDC151FC846C0PQ/2?accountid=14749&amp;sourcetype=Reports</a:t>
            </a:r>
            <a:br>
              <a:rPr lang="en"/>
            </a:br>
            <a:br>
              <a:rPr lang="en"/>
            </a:br>
            <a:r>
              <a:rPr lang="en" u="sng">
                <a:solidFill>
                  <a:schemeClr val="hlink"/>
                </a:solidFill>
                <a:hlinkClick r:id="rId3"/>
              </a:rPr>
              <a:t>https://www.proquest.com/marketresearch/docview/1860784363/83BDDC151FC846C0PQ/1?accountid=14749&amp;sourcetype=Reports</a:t>
            </a:r>
            <a:br>
              <a:rPr lang="en"/>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a8df594ad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3a8df594ad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aa426e964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aa426e964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3a69d1016ed_1_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3a69d1016ed_1_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a69d1016ed_1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a69d1016ed_1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50">
                <a:solidFill>
                  <a:srgbClr val="444746"/>
                </a:solidFill>
                <a:highlight>
                  <a:srgbClr val="FFFFFF"/>
                </a:highlight>
                <a:latin typeface="Roboto"/>
                <a:ea typeface="Roboto"/>
                <a:cs typeface="Roboto"/>
                <a:sym typeface="Roboto"/>
              </a:rPr>
              <a:t>For our competitive analysis we choose four competitors in skanska’s revenue range , hensel phelps,gilbane walsh and clark, Each one has specialty.</a:t>
            </a:r>
            <a:endParaRPr sz="1550">
              <a:solidFill>
                <a:srgbClr val="444746"/>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50">
                <a:solidFill>
                  <a:srgbClr val="444746"/>
                </a:solidFill>
                <a:highlight>
                  <a:srgbClr val="FFFFFF"/>
                </a:highlight>
                <a:latin typeface="Roboto"/>
                <a:ea typeface="Roboto"/>
                <a:cs typeface="Roboto"/>
                <a:sym typeface="Roboto"/>
              </a:rPr>
              <a:t>Hensel Phelps is strong in design-build, airports, and federal projects, so Skanska competes heavily in those areas with them.</a:t>
            </a:r>
            <a:endParaRPr sz="1550">
              <a:solidFill>
                <a:srgbClr val="444746"/>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50">
                <a:solidFill>
                  <a:srgbClr val="444746"/>
                </a:solidFill>
                <a:highlight>
                  <a:srgbClr val="FFFFFF"/>
                </a:highlight>
                <a:latin typeface="Roboto"/>
                <a:ea typeface="Roboto"/>
                <a:cs typeface="Roboto"/>
                <a:sym typeface="Roboto"/>
              </a:rPr>
              <a:t>Gilbane specializes in healthcare and education, which creates overlap with Skanska’s building projects. </a:t>
            </a:r>
            <a:endParaRPr sz="1550">
              <a:solidFill>
                <a:srgbClr val="444746"/>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50">
                <a:solidFill>
                  <a:srgbClr val="444746"/>
                </a:solidFill>
                <a:highlight>
                  <a:srgbClr val="FFFFFF"/>
                </a:highlight>
                <a:latin typeface="Roboto"/>
                <a:ea typeface="Roboto"/>
                <a:cs typeface="Roboto"/>
                <a:sym typeface="Roboto"/>
              </a:rPr>
              <a:t>Walsh is strong in civil work, water treatment, and transportation, which overlaps with Skanska’s civil division, especially with the new federal IIJA funding. </a:t>
            </a:r>
            <a:endParaRPr sz="1550">
              <a:solidFill>
                <a:srgbClr val="444746"/>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50">
                <a:solidFill>
                  <a:srgbClr val="444746"/>
                </a:solidFill>
                <a:highlight>
                  <a:srgbClr val="FFFFFF"/>
                </a:highlight>
                <a:latin typeface="Roboto"/>
                <a:ea typeface="Roboto"/>
                <a:cs typeface="Roboto"/>
                <a:sym typeface="Roboto"/>
              </a:rPr>
              <a:t>Clark is a major federal and public-sector builder and is also strong in design-build, creating direct competition with Skanska in those markets.</a:t>
            </a:r>
            <a:endParaRPr sz="1550">
              <a:solidFill>
                <a:srgbClr val="444746"/>
              </a:solidFill>
              <a:highlight>
                <a:srgbClr val="FFFFFF"/>
              </a:highlight>
              <a:latin typeface="Roboto"/>
              <a:ea typeface="Roboto"/>
              <a:cs typeface="Roboto"/>
              <a:sym typeface="Roboto"/>
            </a:endParaRPr>
          </a:p>
          <a:p>
            <a:pPr indent="0" lvl="0" marL="0" rtl="0" algn="l">
              <a:lnSpc>
                <a:spcPct val="115000"/>
              </a:lnSpc>
              <a:spcBef>
                <a:spcPts val="1200"/>
              </a:spcBef>
              <a:spcAft>
                <a:spcPts val="0"/>
              </a:spcAft>
              <a:buClr>
                <a:schemeClr val="dk1"/>
              </a:buClr>
              <a:buSzPts val="1100"/>
              <a:buFont typeface="Arial"/>
              <a:buNone/>
            </a:pPr>
            <a:r>
              <a:rPr lang="en" sz="1550">
                <a:solidFill>
                  <a:srgbClr val="444746"/>
                </a:solidFill>
                <a:highlight>
                  <a:srgbClr val="FFFFFF"/>
                </a:highlight>
                <a:latin typeface="Roboto"/>
                <a:ea typeface="Roboto"/>
                <a:cs typeface="Roboto"/>
                <a:sym typeface="Roboto"/>
              </a:rPr>
              <a:t>Overall, Skanska is balanced across both buildings and civil work and has a strong sustainability reputation, but these four competitors each have a specialty area where they perform very strongly.</a:t>
            </a:r>
            <a:endParaRPr sz="1550">
              <a:solidFill>
                <a:srgbClr val="444746"/>
              </a:solidFill>
              <a:highlight>
                <a:srgbClr val="FFFFFF"/>
              </a:highlight>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t/>
            </a:r>
            <a:endParaRPr sz="12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2000" u="sng">
                <a:solidFill>
                  <a:srgbClr val="0097A7"/>
                </a:solidFill>
                <a:hlinkClick r:id="rId2">
                  <a:extLst>
                    <a:ext uri="{A12FA001-AC4F-418D-AE19-62706E023703}">
                      <ahyp:hlinkClr val="tx"/>
                    </a:ext>
                  </a:extLst>
                </a:hlinkClick>
              </a:rPr>
              <a:t>Source</a:t>
            </a:r>
            <a:endParaRPr sz="2000">
              <a:solidFill>
                <a:srgbClr val="595959"/>
              </a:solidFill>
            </a:endParaRPr>
          </a:p>
          <a:p>
            <a:pPr indent="0" lvl="0" marL="0" rtl="0" algn="l">
              <a:spcBef>
                <a:spcPts val="0"/>
              </a:spcBef>
              <a:spcAft>
                <a:spcPts val="0"/>
              </a:spcAft>
              <a:buNone/>
            </a:pPr>
            <a:r>
              <a:t/>
            </a:r>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a69d1016ed_1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3a69d1016ed_1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50">
                <a:solidFill>
                  <a:srgbClr val="444746"/>
                </a:solidFill>
                <a:highlight>
                  <a:srgbClr val="FFFFFF"/>
                </a:highlight>
                <a:latin typeface="Roboto"/>
                <a:ea typeface="Roboto"/>
                <a:cs typeface="Roboto"/>
                <a:sym typeface="Roboto"/>
              </a:rPr>
              <a:t>This table explains the current market conditions and how they affect Skanska</a:t>
            </a:r>
            <a:endParaRPr sz="16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650">
                <a:solidFill>
                  <a:srgbClr val="444746"/>
                </a:solidFill>
                <a:highlight>
                  <a:srgbClr val="FFFFFF"/>
                </a:highlight>
                <a:latin typeface="Roboto"/>
                <a:ea typeface="Roboto"/>
                <a:cs typeface="Roboto"/>
                <a:sym typeface="Roboto"/>
              </a:rPr>
              <a:t>The strongest markets right now are healthcare, education, water, airport, and transportation with matches skanska.</a:t>
            </a:r>
            <a:endParaRPr sz="16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650">
                <a:solidFill>
                  <a:srgbClr val="444746"/>
                </a:solidFill>
                <a:highlight>
                  <a:srgbClr val="FFFFFF"/>
                </a:highlight>
                <a:latin typeface="Roboto"/>
                <a:ea typeface="Roboto"/>
                <a:cs typeface="Roboto"/>
                <a:sym typeface="Roboto"/>
              </a:rPr>
              <a:t>Our main customer groups are public agencies, federal clients, healthcare systems, and universities which already Skanska works with them</a:t>
            </a:r>
            <a:endParaRPr sz="16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650">
                <a:solidFill>
                  <a:srgbClr val="444746"/>
                </a:solidFill>
                <a:highlight>
                  <a:srgbClr val="FFFFFF"/>
                </a:highlight>
                <a:latin typeface="Roboto"/>
                <a:ea typeface="Roboto"/>
                <a:cs typeface="Roboto"/>
                <a:sym typeface="Roboto"/>
              </a:rPr>
              <a:t>Skanska mainly do CMGC but needs to diversify more CMAR to compete with other firms like Hensel Phelps and Clark.</a:t>
            </a:r>
            <a:endParaRPr sz="16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650">
                <a:solidFill>
                  <a:srgbClr val="444746"/>
                </a:solidFill>
                <a:highlight>
                  <a:srgbClr val="FFFFFF"/>
                </a:highlight>
                <a:latin typeface="Roboto"/>
                <a:ea typeface="Roboto"/>
                <a:cs typeface="Roboto"/>
                <a:sym typeface="Roboto"/>
              </a:rPr>
              <a:t>A lot of new projects are happening  is in California, Texas, Florida, Washington, and New York areas where Skanska already works.</a:t>
            </a:r>
            <a:endParaRPr sz="1650">
              <a:solidFill>
                <a:srgbClr val="444746"/>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650">
                <a:solidFill>
                  <a:srgbClr val="444746"/>
                </a:solidFill>
                <a:highlight>
                  <a:srgbClr val="FFFFFF"/>
                </a:highlight>
                <a:latin typeface="Roboto"/>
                <a:ea typeface="Roboto"/>
                <a:cs typeface="Roboto"/>
                <a:sym typeface="Roboto"/>
              </a:rPr>
              <a:t>Competition is intense: Gilbane in healthcare, Walsh in civil work, and Clark in federal projects. </a:t>
            </a:r>
            <a:endParaRPr sz="1650">
              <a:solidFill>
                <a:srgbClr val="444746"/>
              </a:solidFill>
              <a:highlight>
                <a:srgbClr val="FFFFFF"/>
              </a:highlight>
              <a:latin typeface="Roboto"/>
              <a:ea typeface="Roboto"/>
              <a:cs typeface="Roboto"/>
              <a:sym typeface="Roboto"/>
            </a:endParaRPr>
          </a:p>
          <a:p>
            <a:pPr indent="0" lvl="0" marL="0" rtl="0" algn="l">
              <a:spcBef>
                <a:spcPts val="0"/>
              </a:spcBef>
              <a:spcAft>
                <a:spcPts val="0"/>
              </a:spcAft>
              <a:buNone/>
            </a:pPr>
            <a:r>
              <a:rPr lang="en" sz="1650">
                <a:solidFill>
                  <a:srgbClr val="444746"/>
                </a:solidFill>
                <a:highlight>
                  <a:srgbClr val="FFFFFF"/>
                </a:highlight>
                <a:latin typeface="Roboto"/>
                <a:ea typeface="Roboto"/>
                <a:cs typeface="Roboto"/>
                <a:sym typeface="Roboto"/>
              </a:rPr>
              <a:t>In general Skanska is in a good -positioned but must continue focusing on speed, cost control, and sustainability to stay competitive.</a:t>
            </a:r>
            <a:endParaRPr sz="17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a69d1016ed_1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a69d1016ed_1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50">
                <a:solidFill>
                  <a:srgbClr val="444746"/>
                </a:solidFill>
                <a:latin typeface="Roboto"/>
                <a:ea typeface="Roboto"/>
                <a:cs typeface="Roboto"/>
                <a:sym typeface="Roboto"/>
              </a:rPr>
              <a:t>Here we have enviromental factors as Economic, Labor market, sustainability, technology, federal funding, market delivery trends, geographic trends and supply chains.</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We start with economy, Prices are higher for materials and labor, so Skanska and all competitors must estimate carefully and manage financial risk.</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There’s a nationwide labor shortage. Skanska must manage its workforce . Companies that self-perform, like Hensel Phelps and Walsh, they handle this slightly better.</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Sustainability rules are increasing, which actually helps Skanska because it’s already a leader in this area.</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Technology expectations like BIM and VDC are rising fast. Competitors like Clark and Hensel Phelps invest heavily, so Skanska needs to keep up</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The federal government is spending billions on civil and water projects. That helps Skanska and Walsh because both are strong in civil work</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Design-Build is growing fast. Hensel Phelps is the leader, so Skanska needs to keep improving in DB</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Construction demand is highest in California, Texas, Florida, Washington, and New York. Skanska already has strong operations in all of these regions</a:t>
            </a:r>
            <a:endParaRPr sz="1650">
              <a:solidFill>
                <a:srgbClr val="444746"/>
              </a:solidFill>
              <a:latin typeface="Roboto"/>
              <a:ea typeface="Roboto"/>
              <a:cs typeface="Roboto"/>
              <a:sym typeface="Roboto"/>
            </a:endParaRPr>
          </a:p>
          <a:p>
            <a:pPr indent="0" lvl="0" marL="0" rtl="0" algn="l">
              <a:spcBef>
                <a:spcPts val="0"/>
              </a:spcBef>
              <a:spcAft>
                <a:spcPts val="0"/>
              </a:spcAft>
              <a:buNone/>
            </a:pPr>
            <a:r>
              <a:rPr lang="en" sz="1650">
                <a:solidFill>
                  <a:srgbClr val="444746"/>
                </a:solidFill>
                <a:latin typeface="Roboto"/>
                <a:ea typeface="Roboto"/>
                <a:cs typeface="Roboto"/>
                <a:sym typeface="Roboto"/>
              </a:rPr>
              <a:t>Material delays are still common, especially for steel and electrical equipment. All companies deal with this, so Skanska must plan ahead</a:t>
            </a:r>
            <a:endParaRPr sz="1650">
              <a:solidFill>
                <a:srgbClr val="444746"/>
              </a:solidFill>
              <a:latin typeface="Roboto"/>
              <a:ea typeface="Roboto"/>
              <a:cs typeface="Roboto"/>
              <a:sym typeface="Roboto"/>
            </a:endParaRPr>
          </a:p>
          <a:p>
            <a:pPr indent="0" lvl="0" marL="0" rtl="0" algn="l">
              <a:spcBef>
                <a:spcPts val="0"/>
              </a:spcBef>
              <a:spcAft>
                <a:spcPts val="0"/>
              </a:spcAft>
              <a:buNone/>
            </a:pPr>
            <a:r>
              <a:t/>
            </a:r>
            <a:endParaRPr sz="1250">
              <a:solidFill>
                <a:srgbClr val="444746"/>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a8e09aa90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a8e09aa90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a8df594adc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3a8df594ad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a829fe16e9_2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g3a829fe16e9_2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a829fe16e9_2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5" name="Google Shape;495;g3a829fe16e9_2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3a69d1016e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3a69d1016e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a829fe16e9_2_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g3a829fe16e9_2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a69d1016ed_1_6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3a69d1016ed_1_6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a8e09aa90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a8e09aa90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Inter Tight"/>
                <a:ea typeface="Inter Tight"/>
                <a:cs typeface="Inter Tight"/>
                <a:sym typeface="Inter Tight"/>
              </a:rPr>
              <a:t>The combined pressures create an industry that is difficult, low margin, and risk-heavy. Despite this, Skanska maintains a competitive position due to:</a:t>
            </a:r>
            <a:endParaRPr sz="1400">
              <a:solidFill>
                <a:schemeClr val="dk1"/>
              </a:solidFill>
              <a:latin typeface="Inter Tight"/>
              <a:ea typeface="Inter Tight"/>
              <a:cs typeface="Inter Tight"/>
              <a:sym typeface="Inter Tight"/>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Inter Tight"/>
                <a:ea typeface="Inter Tight"/>
                <a:cs typeface="Inter Tight"/>
                <a:sym typeface="Inter Tight"/>
              </a:rPr>
              <a:t>• Scale and technical expertise</a:t>
            </a:r>
            <a:endParaRPr sz="1400">
              <a:solidFill>
                <a:schemeClr val="dk1"/>
              </a:solidFill>
              <a:latin typeface="Inter Tight"/>
              <a:ea typeface="Inter Tight"/>
              <a:cs typeface="Inter Tight"/>
              <a:sym typeface="Inter Tight"/>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Inter Tight"/>
                <a:ea typeface="Inter Tight"/>
                <a:cs typeface="Inter Tight"/>
                <a:sym typeface="Inter Tight"/>
              </a:rPr>
              <a:t>• Strong brand reputation in safety and sustainability</a:t>
            </a:r>
            <a:endParaRPr sz="1400">
              <a:solidFill>
                <a:schemeClr val="dk1"/>
              </a:solidFill>
              <a:latin typeface="Inter Tight"/>
              <a:ea typeface="Inter Tight"/>
              <a:cs typeface="Inter Tight"/>
              <a:sym typeface="Inter Tight"/>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Inter Tight"/>
                <a:ea typeface="Inter Tight"/>
                <a:cs typeface="Inter Tight"/>
                <a:sym typeface="Inter Tight"/>
              </a:rPr>
              <a:t>• Deep government relationships</a:t>
            </a:r>
            <a:endParaRPr sz="1400">
              <a:solidFill>
                <a:schemeClr val="dk1"/>
              </a:solidFill>
              <a:latin typeface="Inter Tight"/>
              <a:ea typeface="Inter Tight"/>
              <a:cs typeface="Inter Tight"/>
              <a:sym typeface="Inter Tight"/>
            </a:endParaRPr>
          </a:p>
          <a:p>
            <a:pPr indent="0" lvl="0" marL="0" rtl="0" algn="l">
              <a:lnSpc>
                <a:spcPct val="115000"/>
              </a:lnSpc>
              <a:spcBef>
                <a:spcPts val="0"/>
              </a:spcBef>
              <a:spcAft>
                <a:spcPts val="0"/>
              </a:spcAft>
              <a:buClr>
                <a:schemeClr val="dk1"/>
              </a:buClr>
              <a:buSzPts val="1100"/>
              <a:buFont typeface="Arial"/>
              <a:buNone/>
            </a:pPr>
            <a:r>
              <a:rPr lang="en" sz="1400">
                <a:solidFill>
                  <a:schemeClr val="dk1"/>
                </a:solidFill>
                <a:latin typeface="Inter Tight"/>
                <a:ea typeface="Inter Tight"/>
                <a:cs typeface="Inter Tight"/>
                <a:sym typeface="Inter Tight"/>
              </a:rPr>
              <a:t>• Financial capacity to handle bonding and large project risk</a:t>
            </a:r>
            <a:endParaRPr sz="1400">
              <a:solidFill>
                <a:schemeClr val="dk1"/>
              </a:solidFill>
              <a:latin typeface="Inter Tight"/>
              <a:ea typeface="Inter Tight"/>
              <a:cs typeface="Inter Tight"/>
              <a:sym typeface="Inter Tight"/>
            </a:endParaRPr>
          </a:p>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a69d1016ed_1_6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a69d1016ed_1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3a69d1016ed_1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3a69d1016ed_1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a69d1016ed_1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a69d1016ed_1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3a91bab9af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3a91bab9af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a69d1016ed_1_6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3a69d1016ed_1_6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a8df594adc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a8df594adc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a97aeec4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a97aeec4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a8df594adc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a8df594adc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Skanska Kraft AB’s focus is corporate ownership/structure—not operations.</a:t>
            </a:r>
            <a:r>
              <a:rPr lang="en">
                <a:solidFill>
                  <a:schemeClr val="dk1"/>
                </a:solidFill>
              </a:rPr>
              <a:t> It’s a </a:t>
            </a:r>
            <a:r>
              <a:rPr b="1" lang="en">
                <a:solidFill>
                  <a:schemeClr val="dk1"/>
                </a:solidFill>
              </a:rPr>
              <a:t>holding company</a:t>
            </a:r>
            <a:r>
              <a:rPr lang="en">
                <a:solidFill>
                  <a:schemeClr val="dk1"/>
                </a:solidFill>
              </a:rPr>
              <a:t> used to </a:t>
            </a:r>
            <a:r>
              <a:rPr b="1" lang="en">
                <a:solidFill>
                  <a:schemeClr val="dk1"/>
                </a:solidFill>
              </a:rPr>
              <a:t>own and manage Skanska Group subsidiaries</a:t>
            </a:r>
            <a:r>
              <a:rPr lang="en">
                <a:solidFill>
                  <a:schemeClr val="dk1"/>
                </a:solidFill>
              </a:rPr>
              <a:t>, which helps with things like legal structure, financing/dividends, and governance across different countries/business units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shares-and-participations-in-subsidiaries-2022.pdf</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a69d1016ed_1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a69d1016ed_1_7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a829fe16e9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a829fe16e9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a829fe16e9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a829fe16e9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3a97aeec49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a97aeec49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a829fe16e9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a829fe16e9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a829fe16e9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a829fe16e9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a829fe16e9_2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3a829fe16e9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ab83c5d6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3ab83c5d6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ab83c5d64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ab83c5d643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aba2c734d3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aba2c734d3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a829fe16e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a829fe16e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shares-and-participations-in-subsidiaries-2022.pdf</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3a8e09aa909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3a8e09aa909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b="1" lang="en" sz="1300">
                <a:solidFill>
                  <a:schemeClr val="dk1"/>
                </a:solidFill>
              </a:rPr>
              <a:t>Industrivärden (Industrivärden AB) </a:t>
            </a:r>
            <a:r>
              <a:rPr b="1" lang="en">
                <a:solidFill>
                  <a:schemeClr val="dk1"/>
                </a:solidFill>
              </a:rPr>
              <a:t>- </a:t>
            </a:r>
            <a:r>
              <a:rPr lang="en">
                <a:solidFill>
                  <a:schemeClr val="dk1"/>
                </a:solidFill>
              </a:rPr>
              <a:t>A Swedish holding company that practices </a:t>
            </a:r>
            <a:r>
              <a:rPr b="1" lang="en">
                <a:solidFill>
                  <a:schemeClr val="dk1"/>
                </a:solidFill>
              </a:rPr>
              <a:t>“active ownership”</a:t>
            </a:r>
            <a:r>
              <a:rPr lang="en">
                <a:solidFill>
                  <a:schemeClr val="dk1"/>
                </a:solidFill>
              </a:rPr>
              <a:t>—it invests long-term and </a:t>
            </a:r>
            <a:r>
              <a:rPr b="1" lang="en">
                <a:solidFill>
                  <a:schemeClr val="dk1"/>
                </a:solidFill>
              </a:rPr>
              <a:t>influences strategy and governance</a:t>
            </a:r>
            <a:r>
              <a:rPr lang="en">
                <a:solidFill>
                  <a:schemeClr val="dk1"/>
                </a:solidFill>
              </a:rPr>
              <a:t> in its portfolio companies (board work, ownership agenda, setting expectations, etc.)</a:t>
            </a:r>
            <a:endParaRPr>
              <a:solidFill>
                <a:schemeClr val="dk1"/>
              </a:solidFill>
            </a:endParaRPr>
          </a:p>
          <a:p>
            <a:pPr indent="0" lvl="0" marL="0" rtl="0" algn="l">
              <a:spcBef>
                <a:spcPts val="4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Lundbergs = </a:t>
            </a:r>
            <a:r>
              <a:rPr b="1" lang="en">
                <a:solidFill>
                  <a:schemeClr val="dk1"/>
                </a:solidFill>
              </a:rPr>
              <a:t>L E Lundbergföretagen AB</a:t>
            </a:r>
            <a:r>
              <a:rPr lang="en">
                <a:solidFill>
                  <a:schemeClr val="dk1"/>
                </a:solidFill>
              </a:rPr>
              <a:t>, a Swedish </a:t>
            </a:r>
            <a:r>
              <a:rPr b="1" lang="en">
                <a:solidFill>
                  <a:schemeClr val="dk1"/>
                </a:solidFill>
              </a:rPr>
              <a:t>investment and real-estate holding company</a:t>
            </a:r>
            <a:r>
              <a:rPr lang="en">
                <a:solidFill>
                  <a:schemeClr val="dk1"/>
                </a:solidFill>
              </a:rPr>
              <a:t> that owns stakes in several large Nordic companies (including Skanska)</a:t>
            </a:r>
            <a:endParaRPr i="1" sz="135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t/>
            </a:r>
            <a:endParaRPr i="1" sz="1350">
              <a:solidFill>
                <a:schemeClr val="dk1"/>
              </a:solidFill>
              <a:highlight>
                <a:srgbClr val="FFFFFF"/>
              </a:highlight>
            </a:endParaRPr>
          </a:p>
          <a:p>
            <a:pPr indent="0" lvl="0" marL="0" rtl="0" algn="l">
              <a:spcBef>
                <a:spcPts val="0"/>
              </a:spcBef>
              <a:spcAft>
                <a:spcPts val="0"/>
              </a:spcAft>
              <a:buClr>
                <a:schemeClr val="dk1"/>
              </a:buClr>
              <a:buSzPts val="1100"/>
              <a:buFont typeface="Arial"/>
              <a:buNone/>
            </a:pPr>
            <a:r>
              <a:rPr i="1" lang="en" sz="1350">
                <a:solidFill>
                  <a:schemeClr val="dk1"/>
                </a:solidFill>
                <a:highlight>
                  <a:srgbClr val="FFFFFF"/>
                </a:highlight>
              </a:rPr>
              <a:t>Source: Monitor by Modular Finance AB. Compiled and processed data from various sources, including Euroclear, Morningstar and the Swedish Financial Supervisory Authority</a:t>
            </a:r>
            <a:endParaRPr i="1" sz="1350">
              <a:solidFill>
                <a:schemeClr val="dk1"/>
              </a:solidFill>
              <a:highlight>
                <a:srgbClr val="FFFFFF"/>
              </a:highlight>
            </a:endParaRPr>
          </a:p>
          <a:p>
            <a:pPr indent="0" lvl="0" marL="0" rtl="0" algn="l">
              <a:spcBef>
                <a:spcPts val="0"/>
              </a:spcBef>
              <a:spcAft>
                <a:spcPts val="0"/>
              </a:spcAft>
              <a:buNone/>
            </a:pPr>
            <a:r>
              <a:rPr i="1" lang="en" sz="1350">
                <a:solidFill>
                  <a:schemeClr val="dk1"/>
                </a:solidFill>
                <a:highlight>
                  <a:srgbClr val="FFFFFF"/>
                </a:highlight>
              </a:rPr>
              <a:t>* Skanska employer ownership program is a stock purchase program within Skanska. This should not be treated as a unified ownership group. It includes matching and performance shares to be delivered to the participants in the future.</a:t>
            </a:r>
            <a:endParaRPr i="1" sz="1350">
              <a:solidFill>
                <a:schemeClr val="dk1"/>
              </a:solidFill>
              <a:highlight>
                <a:srgbClr val="FFFFFF"/>
              </a:highlight>
            </a:endParaRPr>
          </a:p>
          <a:p>
            <a:pPr indent="0" lvl="0" marL="0" rtl="0" algn="l">
              <a:spcBef>
                <a:spcPts val="0"/>
              </a:spcBef>
              <a:spcAft>
                <a:spcPts val="0"/>
              </a:spcAft>
              <a:buNone/>
            </a:pPr>
            <a:r>
              <a:t/>
            </a:r>
            <a:endParaRPr i="1" sz="1350">
              <a:solidFill>
                <a:schemeClr val="dk1"/>
              </a:solidFill>
              <a:highlight>
                <a:srgbClr val="FFFFFF"/>
              </a:highlight>
            </a:endParaRPr>
          </a:p>
          <a:p>
            <a:pPr indent="0" lvl="0" marL="0" rtl="0" algn="l">
              <a:spcBef>
                <a:spcPts val="0"/>
              </a:spcBef>
              <a:spcAft>
                <a:spcPts val="0"/>
              </a:spcAft>
              <a:buNone/>
            </a:pPr>
            <a:r>
              <a:t/>
            </a:r>
            <a:endParaRPr i="1" sz="1350">
              <a:solidFill>
                <a:schemeClr val="dk1"/>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a69d1016ed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a69d1016ed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ab8f86751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ab8f86751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Remote work caused a </a:t>
            </a:r>
            <a:r>
              <a:rPr b="1" lang="en"/>
              <a:t>long-term crash in demand for office buildings (vacancies at 17.6%, office construction down 66% vs. 2020).</a:t>
            </a:r>
            <a:endParaRPr b="1"/>
          </a:p>
          <a:p>
            <a:pPr indent="-298450" lvl="0" marL="457200" rtl="0" algn="l">
              <a:spcBef>
                <a:spcPts val="0"/>
              </a:spcBef>
              <a:spcAft>
                <a:spcPts val="0"/>
              </a:spcAft>
              <a:buSzPts val="1100"/>
              <a:buChar char="-"/>
            </a:pPr>
            <a:r>
              <a:rPr lang="en"/>
              <a:t>COVID-era l</a:t>
            </a:r>
            <a:r>
              <a:rPr b="1" lang="en"/>
              <a:t>ow rates created a temporary boom in residential construction, but high mortgage rates later suppressed activity.</a:t>
            </a:r>
            <a:endParaRPr b="1"/>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None/>
            </a:pPr>
            <a:r>
              <a:rPr lang="en"/>
              <a:t>2-</a:t>
            </a:r>
            <a:r>
              <a:rPr b="1" lang="en"/>
              <a:t>Construction material prices surged 51% (2020–22) </a:t>
            </a:r>
            <a:endParaRPr b="1"/>
          </a:p>
          <a:p>
            <a:pPr indent="0" lvl="0" marL="0" rtl="0" algn="l">
              <a:spcBef>
                <a:spcPts val="0"/>
              </a:spcBef>
              <a:spcAft>
                <a:spcPts val="0"/>
              </a:spcAft>
              <a:buNone/>
            </a:pPr>
            <a:r>
              <a:rPr b="1" lang="en"/>
              <a:t>Interest rate hikes sharply reduced construction investment, particularly residential, but expected 2025 cuts may revive spending.</a:t>
            </a:r>
            <a:endParaRPr b="1"/>
          </a:p>
          <a:p>
            <a:pPr indent="0" lvl="0" marL="0" rtl="0" algn="l">
              <a:spcBef>
                <a:spcPts val="0"/>
              </a:spcBef>
              <a:spcAft>
                <a:spcPts val="0"/>
              </a:spcAft>
              <a:buNone/>
            </a:pPr>
            <a:r>
              <a:rPr lang="en"/>
              <a:t> </a:t>
            </a:r>
            <a:endParaRPr/>
          </a:p>
          <a:p>
            <a:pPr indent="0" lvl="0" marL="0" rtl="0" algn="l">
              <a:spcBef>
                <a:spcPts val="0"/>
              </a:spcBef>
              <a:spcAft>
                <a:spcPts val="0"/>
              </a:spcAft>
              <a:buNone/>
            </a:pPr>
            <a:r>
              <a:rPr lang="en"/>
              <a:t>3- </a:t>
            </a:r>
            <a:r>
              <a:rPr b="1" lang="en"/>
              <a:t>The IIJA, IRA, and CHIPS Acts supply massive public funding (⅔ of revenue),</a:t>
            </a:r>
            <a:r>
              <a:rPr lang="en"/>
              <a:t> driving demand for rail, ports, tunnels, transit, and green infrastructure.</a:t>
            </a:r>
            <a:endParaRPr/>
          </a:p>
          <a:p>
            <a:pPr indent="0" lvl="0" marL="0" rtl="0" algn="l">
              <a:spcBef>
                <a:spcPts val="0"/>
              </a:spcBef>
              <a:spcAft>
                <a:spcPts val="0"/>
              </a:spcAft>
              <a:buNone/>
            </a:pPr>
            <a:r>
              <a:rPr lang="en"/>
              <a:t>The 2025 federal pause on certain IRA/IIJA climate-related funds introduces major uncertainty for contractors.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 </a:t>
            </a:r>
            <a:r>
              <a:rPr b="1" lang="en"/>
              <a:t>Wild swings in materials prices (oil, steel, concrete) and supply-chain disruptions cut into profit margins until stabilizing in 2023–25.</a:t>
            </a:r>
            <a:endParaRPr b="1"/>
          </a:p>
          <a:p>
            <a:pPr indent="0" lvl="0" marL="0" rtl="0" algn="l">
              <a:spcBef>
                <a:spcPts val="0"/>
              </a:spcBef>
              <a:spcAft>
                <a:spcPts val="0"/>
              </a:spcAft>
              <a:buNone/>
            </a:pPr>
            <a:r>
              <a:rPr lang="en"/>
              <a:t>Federally funded projects require specialized workers, intensifying labor shortages and pushing wages upward.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5- BIM, LiDAR, and cloud tools reduce errors, accelerate timelines, and improve coordination across engineering teams.</a:t>
            </a:r>
            <a:endParaRPr/>
          </a:p>
          <a:p>
            <a:pPr indent="0" lvl="0" marL="0" rtl="0" algn="l">
              <a:spcBef>
                <a:spcPts val="0"/>
              </a:spcBef>
              <a:spcAft>
                <a:spcPts val="0"/>
              </a:spcAft>
              <a:buNone/>
            </a:pPr>
            <a:r>
              <a:rPr lang="en"/>
              <a:t>Prefabrication and 3D printing reduce waste, cut costs, and enable faster design + construction cycles.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6- </a:t>
            </a:r>
            <a:r>
              <a:rPr b="1" lang="en"/>
              <a:t>Engineering services benefited heavily from IIJA, IRA, and CHIPS funding (34% of revenue from government contracts).</a:t>
            </a:r>
            <a:endParaRPr b="1"/>
          </a:p>
          <a:p>
            <a:pPr indent="0" lvl="0" marL="0" rtl="0" algn="l">
              <a:spcBef>
                <a:spcPts val="0"/>
              </a:spcBef>
              <a:spcAft>
                <a:spcPts val="0"/>
              </a:spcAft>
              <a:buNone/>
            </a:pPr>
            <a:r>
              <a:rPr b="1" lang="en"/>
              <a:t>High 2022–23 interest rates reduced project spending, but falling rates in 2024 triggered a 5.3% revenue rebound </a:t>
            </a:r>
            <a:r>
              <a:rPr lang="en"/>
              <a:t>and renewed demand heading into 2025.</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aa426e964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aa426e964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2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grpSp>
        <p:nvGrpSpPr>
          <p:cNvPr id="54" name="Google Shape;54;g3a5533f92f5_0_213"/>
          <p:cNvGrpSpPr/>
          <p:nvPr/>
        </p:nvGrpSpPr>
        <p:grpSpPr>
          <a:xfrm>
            <a:off x="-1428750" y="-2489450"/>
            <a:ext cx="13306424" cy="9434299"/>
            <a:chOff x="-1428750" y="-2489450"/>
            <a:chExt cx="13306424" cy="9434299"/>
          </a:xfrm>
        </p:grpSpPr>
        <p:pic>
          <p:nvPicPr>
            <p:cNvPr id="55" name="Google Shape;55;g3a5533f92f5_0_213"/>
            <p:cNvPicPr preferRelativeResize="0"/>
            <p:nvPr/>
          </p:nvPicPr>
          <p:blipFill>
            <a:blip r:embed="rId2">
              <a:alphaModFix amt="80000"/>
            </a:blip>
            <a:stretch>
              <a:fillRect/>
            </a:stretch>
          </p:blipFill>
          <p:spPr>
            <a:xfrm>
              <a:off x="-1428750" y="1344150"/>
              <a:ext cx="5143499" cy="5143499"/>
            </a:xfrm>
            <a:prstGeom prst="rect">
              <a:avLst/>
            </a:prstGeom>
            <a:noFill/>
            <a:ln>
              <a:noFill/>
            </a:ln>
          </p:spPr>
        </p:pic>
        <p:pic>
          <p:nvPicPr>
            <p:cNvPr id="56" name="Google Shape;56;g3a5533f92f5_0_213"/>
            <p:cNvPicPr preferRelativeResize="0"/>
            <p:nvPr/>
          </p:nvPicPr>
          <p:blipFill>
            <a:blip r:embed="rId2">
              <a:alphaModFix amt="80000"/>
            </a:blip>
            <a:stretch>
              <a:fillRect/>
            </a:stretch>
          </p:blipFill>
          <p:spPr>
            <a:xfrm flipH="1">
              <a:off x="6734175" y="1801350"/>
              <a:ext cx="5143499" cy="5143499"/>
            </a:xfrm>
            <a:prstGeom prst="rect">
              <a:avLst/>
            </a:prstGeom>
            <a:noFill/>
            <a:ln>
              <a:noFill/>
            </a:ln>
          </p:spPr>
        </p:pic>
        <p:pic>
          <p:nvPicPr>
            <p:cNvPr id="57" name="Google Shape;57;g3a5533f92f5_0_213"/>
            <p:cNvPicPr preferRelativeResize="0"/>
            <p:nvPr/>
          </p:nvPicPr>
          <p:blipFill>
            <a:blip r:embed="rId2">
              <a:alphaModFix amt="80000"/>
            </a:blip>
            <a:stretch>
              <a:fillRect/>
            </a:stretch>
          </p:blipFill>
          <p:spPr>
            <a:xfrm rot="10800000">
              <a:off x="4248150" y="-2489450"/>
              <a:ext cx="5143499" cy="5143499"/>
            </a:xfrm>
            <a:prstGeom prst="rect">
              <a:avLst/>
            </a:prstGeom>
            <a:noFill/>
            <a:ln>
              <a:noFill/>
            </a:ln>
          </p:spPr>
        </p:pic>
      </p:grpSp>
      <p:sp>
        <p:nvSpPr>
          <p:cNvPr id="58" name="Google Shape;58;g3a5533f92f5_0_213"/>
          <p:cNvSpPr txBox="1"/>
          <p:nvPr>
            <p:ph type="ctrTitle"/>
          </p:nvPr>
        </p:nvSpPr>
        <p:spPr>
          <a:xfrm>
            <a:off x="713225" y="920500"/>
            <a:ext cx="6838800" cy="1785600"/>
          </a:xfrm>
          <a:prstGeom prst="rect">
            <a:avLst/>
          </a:prstGeom>
        </p:spPr>
        <p:txBody>
          <a:bodyPr anchorCtr="0" anchor="b" bIns="91425" lIns="91425" spcFirstLastPara="1" rIns="91425" wrap="square" tIns="91425">
            <a:noAutofit/>
          </a:bodyPr>
          <a:lstStyle>
            <a:lvl1pPr lvl="0">
              <a:lnSpc>
                <a:spcPct val="80000"/>
              </a:lnSpc>
              <a:spcBef>
                <a:spcPts val="0"/>
              </a:spcBef>
              <a:spcAft>
                <a:spcPts val="0"/>
              </a:spcAft>
              <a:buClr>
                <a:srgbClr val="191919"/>
              </a:buClr>
              <a:buSzPts val="5200"/>
              <a:buFont typeface="Playfair Display"/>
              <a:buNone/>
              <a:defRPr sz="6500"/>
            </a:lvl1pPr>
            <a:lvl2pPr lvl="1"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2pPr>
            <a:lvl3pPr lvl="2"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3pPr>
            <a:lvl4pPr lvl="3"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4pPr>
            <a:lvl5pPr lvl="4"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5pPr>
            <a:lvl6pPr lvl="5"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6pPr>
            <a:lvl7pPr lvl="6"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7pPr>
            <a:lvl8pPr lvl="7"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8pPr>
            <a:lvl9pPr lvl="8" algn="ctr">
              <a:spcBef>
                <a:spcPts val="0"/>
              </a:spcBef>
              <a:spcAft>
                <a:spcPts val="0"/>
              </a:spcAft>
              <a:buClr>
                <a:srgbClr val="191919"/>
              </a:buClr>
              <a:buSzPts val="5200"/>
              <a:buFont typeface="Playfair Display"/>
              <a:buNone/>
              <a:defRPr sz="5200">
                <a:solidFill>
                  <a:srgbClr val="191919"/>
                </a:solidFill>
                <a:latin typeface="Playfair Display"/>
                <a:ea typeface="Playfair Display"/>
                <a:cs typeface="Playfair Display"/>
                <a:sym typeface="Playfair Display"/>
              </a:defRPr>
            </a:lvl9pPr>
          </a:lstStyle>
          <a:p/>
        </p:txBody>
      </p:sp>
      <p:sp>
        <p:nvSpPr>
          <p:cNvPr id="59" name="Google Shape;59;g3a5533f92f5_0_213"/>
          <p:cNvSpPr txBox="1"/>
          <p:nvPr>
            <p:ph idx="1" type="subTitle"/>
          </p:nvPr>
        </p:nvSpPr>
        <p:spPr>
          <a:xfrm>
            <a:off x="3901975" y="3791900"/>
            <a:ext cx="4528800" cy="4311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Font typeface="Lato"/>
              <a:buNone/>
              <a:defRPr sz="1600">
                <a:solidFill>
                  <a:schemeClr val="dk1"/>
                </a:solidFill>
                <a:latin typeface="Lato"/>
                <a:ea typeface="Lato"/>
                <a:cs typeface="Lato"/>
                <a:sym typeface="Lato"/>
              </a:defRPr>
            </a:lvl1pPr>
            <a:lvl2pPr lvl="1" algn="ctr">
              <a:lnSpc>
                <a:spcPct val="100000"/>
              </a:lnSpc>
              <a:spcBef>
                <a:spcPts val="0"/>
              </a:spcBef>
              <a:spcAft>
                <a:spcPts val="0"/>
              </a:spcAft>
              <a:buSzPts val="1800"/>
              <a:buFont typeface="Lato"/>
              <a:buNone/>
              <a:defRPr sz="1800">
                <a:latin typeface="Lato"/>
                <a:ea typeface="Lato"/>
                <a:cs typeface="Lato"/>
                <a:sym typeface="Lato"/>
              </a:defRPr>
            </a:lvl2pPr>
            <a:lvl3pPr lvl="2" algn="ctr">
              <a:lnSpc>
                <a:spcPct val="100000"/>
              </a:lnSpc>
              <a:spcBef>
                <a:spcPts val="0"/>
              </a:spcBef>
              <a:spcAft>
                <a:spcPts val="0"/>
              </a:spcAft>
              <a:buSzPts val="1800"/>
              <a:buFont typeface="Lato"/>
              <a:buNone/>
              <a:defRPr sz="1800">
                <a:latin typeface="Lato"/>
                <a:ea typeface="Lato"/>
                <a:cs typeface="Lato"/>
                <a:sym typeface="Lato"/>
              </a:defRPr>
            </a:lvl3pPr>
            <a:lvl4pPr lvl="3" algn="ctr">
              <a:lnSpc>
                <a:spcPct val="100000"/>
              </a:lnSpc>
              <a:spcBef>
                <a:spcPts val="0"/>
              </a:spcBef>
              <a:spcAft>
                <a:spcPts val="0"/>
              </a:spcAft>
              <a:buSzPts val="1800"/>
              <a:buFont typeface="Lato"/>
              <a:buNone/>
              <a:defRPr sz="1800">
                <a:latin typeface="Lato"/>
                <a:ea typeface="Lato"/>
                <a:cs typeface="Lato"/>
                <a:sym typeface="Lato"/>
              </a:defRPr>
            </a:lvl4pPr>
            <a:lvl5pPr lvl="4" algn="ctr">
              <a:lnSpc>
                <a:spcPct val="100000"/>
              </a:lnSpc>
              <a:spcBef>
                <a:spcPts val="0"/>
              </a:spcBef>
              <a:spcAft>
                <a:spcPts val="0"/>
              </a:spcAft>
              <a:buSzPts val="1800"/>
              <a:buFont typeface="Lato"/>
              <a:buNone/>
              <a:defRPr sz="1800">
                <a:latin typeface="Lato"/>
                <a:ea typeface="Lato"/>
                <a:cs typeface="Lato"/>
                <a:sym typeface="Lato"/>
              </a:defRPr>
            </a:lvl5pPr>
            <a:lvl6pPr lvl="5" algn="ctr">
              <a:lnSpc>
                <a:spcPct val="100000"/>
              </a:lnSpc>
              <a:spcBef>
                <a:spcPts val="0"/>
              </a:spcBef>
              <a:spcAft>
                <a:spcPts val="0"/>
              </a:spcAft>
              <a:buSzPts val="1800"/>
              <a:buFont typeface="Lato"/>
              <a:buNone/>
              <a:defRPr sz="1800">
                <a:latin typeface="Lato"/>
                <a:ea typeface="Lato"/>
                <a:cs typeface="Lato"/>
                <a:sym typeface="Lato"/>
              </a:defRPr>
            </a:lvl6pPr>
            <a:lvl7pPr lvl="6" algn="ctr">
              <a:lnSpc>
                <a:spcPct val="100000"/>
              </a:lnSpc>
              <a:spcBef>
                <a:spcPts val="0"/>
              </a:spcBef>
              <a:spcAft>
                <a:spcPts val="0"/>
              </a:spcAft>
              <a:buSzPts val="1800"/>
              <a:buFont typeface="Lato"/>
              <a:buNone/>
              <a:defRPr sz="1800">
                <a:latin typeface="Lato"/>
                <a:ea typeface="Lato"/>
                <a:cs typeface="Lato"/>
                <a:sym typeface="Lato"/>
              </a:defRPr>
            </a:lvl7pPr>
            <a:lvl8pPr lvl="7" algn="ctr">
              <a:lnSpc>
                <a:spcPct val="100000"/>
              </a:lnSpc>
              <a:spcBef>
                <a:spcPts val="0"/>
              </a:spcBef>
              <a:spcAft>
                <a:spcPts val="0"/>
              </a:spcAft>
              <a:buSzPts val="1800"/>
              <a:buFont typeface="Lato"/>
              <a:buNone/>
              <a:defRPr sz="1800">
                <a:latin typeface="Lato"/>
                <a:ea typeface="Lato"/>
                <a:cs typeface="Lato"/>
                <a:sym typeface="Lato"/>
              </a:defRPr>
            </a:lvl8pPr>
            <a:lvl9pPr lvl="8" algn="ctr">
              <a:lnSpc>
                <a:spcPct val="100000"/>
              </a:lnSpc>
              <a:spcBef>
                <a:spcPts val="0"/>
              </a:spcBef>
              <a:spcAft>
                <a:spcPts val="0"/>
              </a:spcAft>
              <a:buSzPts val="1800"/>
              <a:buFont typeface="Lato"/>
              <a:buNone/>
              <a:defRPr sz="1800">
                <a:latin typeface="Lato"/>
                <a:ea typeface="Lato"/>
                <a:cs typeface="Lato"/>
                <a:sym typeface="La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grpSp>
        <p:nvGrpSpPr>
          <p:cNvPr id="61" name="Google Shape;61;g3a5533f92f5_0_220"/>
          <p:cNvGrpSpPr/>
          <p:nvPr/>
        </p:nvGrpSpPr>
        <p:grpSpPr>
          <a:xfrm>
            <a:off x="-457200" y="-3470104"/>
            <a:ext cx="10056852" cy="10262553"/>
            <a:chOff x="-457200" y="-3470104"/>
            <a:chExt cx="10056852" cy="10262553"/>
          </a:xfrm>
        </p:grpSpPr>
        <p:pic>
          <p:nvPicPr>
            <p:cNvPr id="62" name="Google Shape;62;g3a5533f92f5_0_220"/>
            <p:cNvPicPr preferRelativeResize="0"/>
            <p:nvPr/>
          </p:nvPicPr>
          <p:blipFill>
            <a:blip r:embed="rId2">
              <a:alphaModFix amt="80000"/>
            </a:blip>
            <a:stretch>
              <a:fillRect/>
            </a:stretch>
          </p:blipFill>
          <p:spPr>
            <a:xfrm flipH="1" rot="10800000">
              <a:off x="-457200" y="-2032250"/>
              <a:ext cx="5143499" cy="5143499"/>
            </a:xfrm>
            <a:prstGeom prst="rect">
              <a:avLst/>
            </a:prstGeom>
            <a:noFill/>
            <a:ln>
              <a:noFill/>
            </a:ln>
          </p:spPr>
        </p:pic>
        <p:pic>
          <p:nvPicPr>
            <p:cNvPr id="63" name="Google Shape;63;g3a5533f92f5_0_220"/>
            <p:cNvPicPr preferRelativeResize="0"/>
            <p:nvPr/>
          </p:nvPicPr>
          <p:blipFill>
            <a:blip r:embed="rId2">
              <a:alphaModFix amt="80000"/>
            </a:blip>
            <a:stretch>
              <a:fillRect/>
            </a:stretch>
          </p:blipFill>
          <p:spPr>
            <a:xfrm flipH="1">
              <a:off x="4295775" y="1648950"/>
              <a:ext cx="5143499" cy="5143499"/>
            </a:xfrm>
            <a:prstGeom prst="rect">
              <a:avLst/>
            </a:prstGeom>
            <a:noFill/>
            <a:ln>
              <a:noFill/>
            </a:ln>
          </p:spPr>
        </p:pic>
        <p:pic>
          <p:nvPicPr>
            <p:cNvPr id="64" name="Google Shape;64;g3a5533f92f5_0_220"/>
            <p:cNvPicPr preferRelativeResize="0"/>
            <p:nvPr/>
          </p:nvPicPr>
          <p:blipFill>
            <a:blip r:embed="rId2">
              <a:alphaModFix amt="80000"/>
            </a:blip>
            <a:stretch>
              <a:fillRect/>
            </a:stretch>
          </p:blipFill>
          <p:spPr>
            <a:xfrm rot="8100000">
              <a:off x="3390899" y="-2404850"/>
              <a:ext cx="5143500" cy="5143500"/>
            </a:xfrm>
            <a:prstGeom prst="rect">
              <a:avLst/>
            </a:prstGeom>
            <a:noFill/>
            <a:ln>
              <a:noFill/>
            </a:ln>
          </p:spPr>
        </p:pic>
      </p:grpSp>
      <p:sp>
        <p:nvSpPr>
          <p:cNvPr id="65" name="Google Shape;65;g3a5533f92f5_0_220"/>
          <p:cNvSpPr txBox="1"/>
          <p:nvPr>
            <p:ph type="title"/>
          </p:nvPr>
        </p:nvSpPr>
        <p:spPr>
          <a:xfrm>
            <a:off x="713225" y="2695696"/>
            <a:ext cx="3819900" cy="11082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6" name="Google Shape;66;g3a5533f92f5_0_220"/>
          <p:cNvSpPr txBox="1"/>
          <p:nvPr>
            <p:ph hasCustomPrompt="1" idx="2" type="title"/>
          </p:nvPr>
        </p:nvSpPr>
        <p:spPr>
          <a:xfrm>
            <a:off x="7141975" y="1263396"/>
            <a:ext cx="1288800" cy="1108200"/>
          </a:xfrm>
          <a:prstGeom prst="rect">
            <a:avLst/>
          </a:prstGeom>
          <a:noFill/>
        </p:spPr>
        <p:txBody>
          <a:bodyPr anchorCtr="0" anchor="b" bIns="91425" lIns="91425" spcFirstLastPara="1" rIns="91425" wrap="square" tIns="91425">
            <a:noAutofit/>
          </a:bodyPr>
          <a:lstStyle>
            <a:lvl1pPr lvl="0" algn="r">
              <a:spcBef>
                <a:spcPts val="0"/>
              </a:spcBef>
              <a:spcAft>
                <a:spcPts val="0"/>
              </a:spcAft>
              <a:buClr>
                <a:schemeClr val="lt1"/>
              </a:buClr>
              <a:buSzPts val="6000"/>
              <a:buNone/>
              <a:defRPr sz="6000"/>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pic>
        <p:nvPicPr>
          <p:cNvPr id="68" name="Google Shape;68;g3a5533f92f5_0_227"/>
          <p:cNvPicPr preferRelativeResize="0"/>
          <p:nvPr/>
        </p:nvPicPr>
        <p:blipFill>
          <a:blip r:embed="rId2">
            <a:alphaModFix amt="80000"/>
          </a:blip>
          <a:stretch>
            <a:fillRect/>
          </a:stretch>
        </p:blipFill>
        <p:spPr>
          <a:xfrm rot="10800000">
            <a:off x="5543550" y="-2489450"/>
            <a:ext cx="5143499" cy="5143499"/>
          </a:xfrm>
          <a:prstGeom prst="rect">
            <a:avLst/>
          </a:prstGeom>
          <a:noFill/>
          <a:ln>
            <a:noFill/>
          </a:ln>
        </p:spPr>
      </p:pic>
      <p:sp>
        <p:nvSpPr>
          <p:cNvPr id="69" name="Google Shape;69;g3a5533f92f5_0_2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3000"/>
              <a:buNone/>
              <a:defRPr b="1"/>
            </a:lvl1pPr>
            <a:lvl2pPr lvl="1">
              <a:spcBef>
                <a:spcPts val="0"/>
              </a:spcBef>
              <a:spcAft>
                <a:spcPts val="0"/>
              </a:spcAft>
              <a:buSzPts val="3000"/>
              <a:buNone/>
              <a:defRPr b="1"/>
            </a:lvl2pPr>
            <a:lvl3pPr lvl="2">
              <a:spcBef>
                <a:spcPts val="0"/>
              </a:spcBef>
              <a:spcAft>
                <a:spcPts val="0"/>
              </a:spcAft>
              <a:buSzPts val="3000"/>
              <a:buNone/>
              <a:defRPr b="1"/>
            </a:lvl3pPr>
            <a:lvl4pPr lvl="3">
              <a:spcBef>
                <a:spcPts val="0"/>
              </a:spcBef>
              <a:spcAft>
                <a:spcPts val="0"/>
              </a:spcAft>
              <a:buSzPts val="3000"/>
              <a:buNone/>
              <a:defRPr b="1"/>
            </a:lvl4pPr>
            <a:lvl5pPr lvl="4">
              <a:spcBef>
                <a:spcPts val="0"/>
              </a:spcBef>
              <a:spcAft>
                <a:spcPts val="0"/>
              </a:spcAft>
              <a:buSzPts val="3000"/>
              <a:buNone/>
              <a:defRPr b="1"/>
            </a:lvl5pPr>
            <a:lvl6pPr lvl="5">
              <a:spcBef>
                <a:spcPts val="0"/>
              </a:spcBef>
              <a:spcAft>
                <a:spcPts val="0"/>
              </a:spcAft>
              <a:buSzPts val="3000"/>
              <a:buNone/>
              <a:defRPr b="1"/>
            </a:lvl6pPr>
            <a:lvl7pPr lvl="6">
              <a:spcBef>
                <a:spcPts val="0"/>
              </a:spcBef>
              <a:spcAft>
                <a:spcPts val="0"/>
              </a:spcAft>
              <a:buSzPts val="3000"/>
              <a:buNone/>
              <a:defRPr b="1"/>
            </a:lvl7pPr>
            <a:lvl8pPr lvl="7">
              <a:spcBef>
                <a:spcPts val="0"/>
              </a:spcBef>
              <a:spcAft>
                <a:spcPts val="0"/>
              </a:spcAft>
              <a:buSzPts val="3000"/>
              <a:buNone/>
              <a:defRPr b="1"/>
            </a:lvl8pPr>
            <a:lvl9pPr lvl="8">
              <a:spcBef>
                <a:spcPts val="0"/>
              </a:spcBef>
              <a:spcAft>
                <a:spcPts val="0"/>
              </a:spcAft>
              <a:buSzPts val="3000"/>
              <a:buNone/>
              <a:defRPr b="1"/>
            </a:lvl9pPr>
          </a:lstStyle>
          <a:p/>
        </p:txBody>
      </p:sp>
      <p:sp>
        <p:nvSpPr>
          <p:cNvPr id="70" name="Google Shape;70;g3a5533f92f5_0_227"/>
          <p:cNvSpPr txBox="1"/>
          <p:nvPr>
            <p:ph idx="1" type="subTitle"/>
          </p:nvPr>
        </p:nvSpPr>
        <p:spPr>
          <a:xfrm>
            <a:off x="717739" y="1133856"/>
            <a:ext cx="7708500" cy="3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200"/>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grpSp>
        <p:nvGrpSpPr>
          <p:cNvPr id="72" name="Google Shape;72;g3a5533f92f5_0_231"/>
          <p:cNvGrpSpPr/>
          <p:nvPr/>
        </p:nvGrpSpPr>
        <p:grpSpPr>
          <a:xfrm>
            <a:off x="4324350" y="-2870450"/>
            <a:ext cx="7324724" cy="9815299"/>
            <a:chOff x="4324350" y="-2870450"/>
            <a:chExt cx="7324724" cy="9815299"/>
          </a:xfrm>
        </p:grpSpPr>
        <p:pic>
          <p:nvPicPr>
            <p:cNvPr id="73" name="Google Shape;73;g3a5533f92f5_0_231"/>
            <p:cNvPicPr preferRelativeResize="0"/>
            <p:nvPr/>
          </p:nvPicPr>
          <p:blipFill>
            <a:blip r:embed="rId2">
              <a:alphaModFix amt="80000"/>
            </a:blip>
            <a:stretch>
              <a:fillRect/>
            </a:stretch>
          </p:blipFill>
          <p:spPr>
            <a:xfrm flipH="1">
              <a:off x="6505575" y="1801350"/>
              <a:ext cx="5143499" cy="5143499"/>
            </a:xfrm>
            <a:prstGeom prst="rect">
              <a:avLst/>
            </a:prstGeom>
            <a:noFill/>
            <a:ln>
              <a:noFill/>
            </a:ln>
          </p:spPr>
        </p:pic>
        <p:pic>
          <p:nvPicPr>
            <p:cNvPr id="74" name="Google Shape;74;g3a5533f92f5_0_231"/>
            <p:cNvPicPr preferRelativeResize="0"/>
            <p:nvPr/>
          </p:nvPicPr>
          <p:blipFill>
            <a:blip r:embed="rId2">
              <a:alphaModFix amt="80000"/>
            </a:blip>
            <a:stretch>
              <a:fillRect/>
            </a:stretch>
          </p:blipFill>
          <p:spPr>
            <a:xfrm rot="10800000">
              <a:off x="4324350" y="-2870450"/>
              <a:ext cx="5143499" cy="5143499"/>
            </a:xfrm>
            <a:prstGeom prst="rect">
              <a:avLst/>
            </a:prstGeom>
            <a:noFill/>
            <a:ln>
              <a:noFill/>
            </a:ln>
          </p:spPr>
        </p:pic>
      </p:grpSp>
      <p:sp>
        <p:nvSpPr>
          <p:cNvPr id="75" name="Google Shape;75;g3a5533f92f5_0_2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6" name="Google Shape;76;g3a5533f92f5_0_231"/>
          <p:cNvSpPr txBox="1"/>
          <p:nvPr>
            <p:ph idx="1" type="subTitle"/>
          </p:nvPr>
        </p:nvSpPr>
        <p:spPr>
          <a:xfrm>
            <a:off x="713217" y="3291295"/>
            <a:ext cx="7717500" cy="738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77" name="Google Shape;77;g3a5533f92f5_0_231"/>
          <p:cNvSpPr txBox="1"/>
          <p:nvPr>
            <p:ph idx="2" type="subTitle"/>
          </p:nvPr>
        </p:nvSpPr>
        <p:spPr>
          <a:xfrm>
            <a:off x="713233" y="2007850"/>
            <a:ext cx="7717500" cy="738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p:txBody>
      </p:sp>
      <p:sp>
        <p:nvSpPr>
          <p:cNvPr id="78" name="Google Shape;78;g3a5533f92f5_0_231"/>
          <p:cNvSpPr txBox="1"/>
          <p:nvPr>
            <p:ph idx="3" type="subTitle"/>
          </p:nvPr>
        </p:nvSpPr>
        <p:spPr>
          <a:xfrm>
            <a:off x="713233" y="1591450"/>
            <a:ext cx="77175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79" name="Google Shape;79;g3a5533f92f5_0_231"/>
          <p:cNvSpPr txBox="1"/>
          <p:nvPr>
            <p:ph idx="4" type="subTitle"/>
          </p:nvPr>
        </p:nvSpPr>
        <p:spPr>
          <a:xfrm>
            <a:off x="713217" y="2874900"/>
            <a:ext cx="77175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0" name="Shape 80"/>
        <p:cNvGrpSpPr/>
        <p:nvPr/>
      </p:nvGrpSpPr>
      <p:grpSpPr>
        <a:xfrm>
          <a:off x="0" y="0"/>
          <a:ext cx="0" cy="0"/>
          <a:chOff x="0" y="0"/>
          <a:chExt cx="0" cy="0"/>
        </a:xfrm>
      </p:grpSpPr>
      <p:grpSp>
        <p:nvGrpSpPr>
          <p:cNvPr id="81" name="Google Shape;81;g3a5533f92f5_0_240"/>
          <p:cNvGrpSpPr/>
          <p:nvPr/>
        </p:nvGrpSpPr>
        <p:grpSpPr>
          <a:xfrm>
            <a:off x="-3181350" y="-1399050"/>
            <a:ext cx="14982824" cy="8115299"/>
            <a:chOff x="-3181350" y="-1399050"/>
            <a:chExt cx="14982824" cy="8115299"/>
          </a:xfrm>
        </p:grpSpPr>
        <p:pic>
          <p:nvPicPr>
            <p:cNvPr id="82" name="Google Shape;82;g3a5533f92f5_0_240"/>
            <p:cNvPicPr preferRelativeResize="0"/>
            <p:nvPr/>
          </p:nvPicPr>
          <p:blipFill>
            <a:blip r:embed="rId2">
              <a:alphaModFix amt="80000"/>
            </a:blip>
            <a:stretch>
              <a:fillRect/>
            </a:stretch>
          </p:blipFill>
          <p:spPr>
            <a:xfrm rot="10800000">
              <a:off x="6657975" y="-1399050"/>
              <a:ext cx="5143499" cy="5143499"/>
            </a:xfrm>
            <a:prstGeom prst="rect">
              <a:avLst/>
            </a:prstGeom>
            <a:noFill/>
            <a:ln>
              <a:noFill/>
            </a:ln>
          </p:spPr>
        </p:pic>
        <p:pic>
          <p:nvPicPr>
            <p:cNvPr id="83" name="Google Shape;83;g3a5533f92f5_0_240"/>
            <p:cNvPicPr preferRelativeResize="0"/>
            <p:nvPr/>
          </p:nvPicPr>
          <p:blipFill>
            <a:blip r:embed="rId2">
              <a:alphaModFix amt="80000"/>
            </a:blip>
            <a:stretch>
              <a:fillRect/>
            </a:stretch>
          </p:blipFill>
          <p:spPr>
            <a:xfrm>
              <a:off x="-3181350" y="1572750"/>
              <a:ext cx="5143499" cy="5143499"/>
            </a:xfrm>
            <a:prstGeom prst="rect">
              <a:avLst/>
            </a:prstGeom>
            <a:noFill/>
            <a:ln>
              <a:noFill/>
            </a:ln>
          </p:spPr>
        </p:pic>
      </p:grpSp>
      <p:sp>
        <p:nvSpPr>
          <p:cNvPr id="84" name="Google Shape;84;g3a5533f92f5_0_240"/>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5" name="Shape 85"/>
        <p:cNvGrpSpPr/>
        <p:nvPr/>
      </p:nvGrpSpPr>
      <p:grpSpPr>
        <a:xfrm>
          <a:off x="0" y="0"/>
          <a:ext cx="0" cy="0"/>
          <a:chOff x="0" y="0"/>
          <a:chExt cx="0" cy="0"/>
        </a:xfrm>
      </p:grpSpPr>
      <p:grpSp>
        <p:nvGrpSpPr>
          <p:cNvPr id="86" name="Google Shape;86;g3a5533f92f5_0_245"/>
          <p:cNvGrpSpPr/>
          <p:nvPr/>
        </p:nvGrpSpPr>
        <p:grpSpPr>
          <a:xfrm>
            <a:off x="-398504" y="-3097504"/>
            <a:ext cx="10074357" cy="11779332"/>
            <a:chOff x="-398504" y="-3097504"/>
            <a:chExt cx="10074357" cy="11779332"/>
          </a:xfrm>
        </p:grpSpPr>
        <p:pic>
          <p:nvPicPr>
            <p:cNvPr id="87" name="Google Shape;87;g3a5533f92f5_0_245"/>
            <p:cNvPicPr preferRelativeResize="0"/>
            <p:nvPr/>
          </p:nvPicPr>
          <p:blipFill>
            <a:blip r:embed="rId2">
              <a:alphaModFix amt="80000"/>
            </a:blip>
            <a:stretch>
              <a:fillRect/>
            </a:stretch>
          </p:blipFill>
          <p:spPr>
            <a:xfrm rot="8100000">
              <a:off x="3467099" y="-2032250"/>
              <a:ext cx="5143500" cy="5143500"/>
            </a:xfrm>
            <a:prstGeom prst="rect">
              <a:avLst/>
            </a:prstGeom>
            <a:noFill/>
            <a:ln>
              <a:noFill/>
            </a:ln>
          </p:spPr>
        </p:pic>
        <p:pic>
          <p:nvPicPr>
            <p:cNvPr id="88" name="Google Shape;88;g3a5533f92f5_0_245"/>
            <p:cNvPicPr preferRelativeResize="0"/>
            <p:nvPr/>
          </p:nvPicPr>
          <p:blipFill>
            <a:blip r:embed="rId2">
              <a:alphaModFix amt="80000"/>
            </a:blip>
            <a:stretch>
              <a:fillRect/>
            </a:stretch>
          </p:blipFill>
          <p:spPr>
            <a:xfrm flipH="1" rot="2700000">
              <a:off x="666749" y="2473075"/>
              <a:ext cx="5143500" cy="5143500"/>
            </a:xfrm>
            <a:prstGeom prst="rect">
              <a:avLst/>
            </a:prstGeom>
            <a:noFill/>
            <a:ln>
              <a:noFill/>
            </a:ln>
          </p:spPr>
        </p:pic>
      </p:grpSp>
      <p:sp>
        <p:nvSpPr>
          <p:cNvPr id="89" name="Google Shape;89;g3a5533f92f5_0_245"/>
          <p:cNvSpPr txBox="1"/>
          <p:nvPr>
            <p:ph type="title"/>
          </p:nvPr>
        </p:nvSpPr>
        <p:spPr>
          <a:xfrm>
            <a:off x="713225" y="448056"/>
            <a:ext cx="2783400" cy="1034700"/>
          </a:xfrm>
          <a:prstGeom prst="rect">
            <a:avLst/>
          </a:prstGeom>
        </p:spPr>
        <p:txBody>
          <a:bodyPr anchorCtr="0" anchor="t"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90" name="Google Shape;90;g3a5533f92f5_0_245"/>
          <p:cNvSpPr txBox="1"/>
          <p:nvPr>
            <p:ph idx="1" type="subTitle"/>
          </p:nvPr>
        </p:nvSpPr>
        <p:spPr>
          <a:xfrm>
            <a:off x="713225" y="1742700"/>
            <a:ext cx="4218900" cy="26013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Char char="●"/>
              <a:defRPr/>
            </a:lvl1pPr>
            <a:lvl2pPr lvl="1" algn="ctr">
              <a:lnSpc>
                <a:spcPct val="100000"/>
              </a:lnSpc>
              <a:spcBef>
                <a:spcPts val="1000"/>
              </a:spcBef>
              <a:spcAft>
                <a:spcPts val="0"/>
              </a:spcAft>
              <a:buClr>
                <a:srgbClr val="E76A28"/>
              </a:buClr>
              <a:buSzPts val="1200"/>
              <a:buChar char="○"/>
              <a:defRPr/>
            </a:lvl2pPr>
            <a:lvl3pPr lvl="2" algn="ctr">
              <a:lnSpc>
                <a:spcPct val="100000"/>
              </a:lnSpc>
              <a:spcBef>
                <a:spcPts val="1600"/>
              </a:spcBef>
              <a:spcAft>
                <a:spcPts val="0"/>
              </a:spcAft>
              <a:buClr>
                <a:srgbClr val="E76A28"/>
              </a:buClr>
              <a:buSzPts val="1200"/>
              <a:buChar char="■"/>
              <a:defRPr/>
            </a:lvl3pPr>
            <a:lvl4pPr lvl="3" algn="ctr">
              <a:lnSpc>
                <a:spcPct val="100000"/>
              </a:lnSpc>
              <a:spcBef>
                <a:spcPts val="1600"/>
              </a:spcBef>
              <a:spcAft>
                <a:spcPts val="0"/>
              </a:spcAft>
              <a:buClr>
                <a:srgbClr val="E76A28"/>
              </a:buClr>
              <a:buSzPts val="1200"/>
              <a:buChar char="●"/>
              <a:defRPr/>
            </a:lvl4pPr>
            <a:lvl5pPr lvl="4" algn="ctr">
              <a:lnSpc>
                <a:spcPct val="100000"/>
              </a:lnSpc>
              <a:spcBef>
                <a:spcPts val="1600"/>
              </a:spcBef>
              <a:spcAft>
                <a:spcPts val="0"/>
              </a:spcAft>
              <a:buClr>
                <a:srgbClr val="E76A28"/>
              </a:buClr>
              <a:buSzPts val="1200"/>
              <a:buChar char="○"/>
              <a:defRPr/>
            </a:lvl5pPr>
            <a:lvl6pPr lvl="5" algn="ctr">
              <a:lnSpc>
                <a:spcPct val="100000"/>
              </a:lnSpc>
              <a:spcBef>
                <a:spcPts val="1600"/>
              </a:spcBef>
              <a:spcAft>
                <a:spcPts val="0"/>
              </a:spcAft>
              <a:buClr>
                <a:srgbClr val="999999"/>
              </a:buClr>
              <a:buSzPts val="1200"/>
              <a:buChar char="■"/>
              <a:defRPr/>
            </a:lvl6pPr>
            <a:lvl7pPr lvl="6" algn="ctr">
              <a:lnSpc>
                <a:spcPct val="100000"/>
              </a:lnSpc>
              <a:spcBef>
                <a:spcPts val="1600"/>
              </a:spcBef>
              <a:spcAft>
                <a:spcPts val="0"/>
              </a:spcAft>
              <a:buClr>
                <a:srgbClr val="999999"/>
              </a:buClr>
              <a:buSzPts val="1200"/>
              <a:buChar char="●"/>
              <a:defRPr/>
            </a:lvl7pPr>
            <a:lvl8pPr lvl="7" algn="ctr">
              <a:lnSpc>
                <a:spcPct val="100000"/>
              </a:lnSpc>
              <a:spcBef>
                <a:spcPts val="1600"/>
              </a:spcBef>
              <a:spcAft>
                <a:spcPts val="0"/>
              </a:spcAft>
              <a:buClr>
                <a:srgbClr val="999999"/>
              </a:buClr>
              <a:buSzPts val="1200"/>
              <a:buChar char="○"/>
              <a:defRPr/>
            </a:lvl8pPr>
            <a:lvl9pPr lvl="8" algn="ctr">
              <a:lnSpc>
                <a:spcPct val="100000"/>
              </a:lnSpc>
              <a:spcBef>
                <a:spcPts val="1600"/>
              </a:spcBef>
              <a:spcAft>
                <a:spcPts val="1600"/>
              </a:spcAft>
              <a:buClr>
                <a:srgbClr val="999999"/>
              </a:buClr>
              <a:buSzPts val="1200"/>
              <a:buChar char="■"/>
              <a:defRPr/>
            </a:lvl9pPr>
          </a:lstStyle>
          <a:p/>
        </p:txBody>
      </p:sp>
      <p:sp>
        <p:nvSpPr>
          <p:cNvPr id="91" name="Google Shape;91;g3a5533f92f5_0_245"/>
          <p:cNvSpPr/>
          <p:nvPr>
            <p:ph idx="2" type="pic"/>
          </p:nvPr>
        </p:nvSpPr>
        <p:spPr>
          <a:xfrm>
            <a:off x="5645525" y="822513"/>
            <a:ext cx="3498600" cy="34986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2" name="Shape 92"/>
        <p:cNvGrpSpPr/>
        <p:nvPr/>
      </p:nvGrpSpPr>
      <p:grpSpPr>
        <a:xfrm>
          <a:off x="0" y="0"/>
          <a:ext cx="0" cy="0"/>
          <a:chOff x="0" y="0"/>
          <a:chExt cx="0" cy="0"/>
        </a:xfrm>
      </p:grpSpPr>
      <p:grpSp>
        <p:nvGrpSpPr>
          <p:cNvPr id="93" name="Google Shape;93;g3a5533f92f5_0_252"/>
          <p:cNvGrpSpPr/>
          <p:nvPr/>
        </p:nvGrpSpPr>
        <p:grpSpPr>
          <a:xfrm>
            <a:off x="-1428750" y="-2489450"/>
            <a:ext cx="13306424" cy="9434299"/>
            <a:chOff x="-1428750" y="-2489450"/>
            <a:chExt cx="13306424" cy="9434299"/>
          </a:xfrm>
        </p:grpSpPr>
        <p:pic>
          <p:nvPicPr>
            <p:cNvPr id="94" name="Google Shape;94;g3a5533f92f5_0_252"/>
            <p:cNvPicPr preferRelativeResize="0"/>
            <p:nvPr/>
          </p:nvPicPr>
          <p:blipFill>
            <a:blip r:embed="rId2">
              <a:alphaModFix amt="80000"/>
            </a:blip>
            <a:stretch>
              <a:fillRect/>
            </a:stretch>
          </p:blipFill>
          <p:spPr>
            <a:xfrm>
              <a:off x="-1428750" y="1344150"/>
              <a:ext cx="5143499" cy="5143499"/>
            </a:xfrm>
            <a:prstGeom prst="rect">
              <a:avLst/>
            </a:prstGeom>
            <a:noFill/>
            <a:ln>
              <a:noFill/>
            </a:ln>
          </p:spPr>
        </p:pic>
        <p:pic>
          <p:nvPicPr>
            <p:cNvPr id="95" name="Google Shape;95;g3a5533f92f5_0_252"/>
            <p:cNvPicPr preferRelativeResize="0"/>
            <p:nvPr/>
          </p:nvPicPr>
          <p:blipFill>
            <a:blip r:embed="rId2">
              <a:alphaModFix amt="80000"/>
            </a:blip>
            <a:stretch>
              <a:fillRect/>
            </a:stretch>
          </p:blipFill>
          <p:spPr>
            <a:xfrm flipH="1">
              <a:off x="6734175" y="1801350"/>
              <a:ext cx="5143499" cy="5143499"/>
            </a:xfrm>
            <a:prstGeom prst="rect">
              <a:avLst/>
            </a:prstGeom>
            <a:noFill/>
            <a:ln>
              <a:noFill/>
            </a:ln>
          </p:spPr>
        </p:pic>
        <p:pic>
          <p:nvPicPr>
            <p:cNvPr id="96" name="Google Shape;96;g3a5533f92f5_0_252"/>
            <p:cNvPicPr preferRelativeResize="0"/>
            <p:nvPr/>
          </p:nvPicPr>
          <p:blipFill>
            <a:blip r:embed="rId2">
              <a:alphaModFix amt="80000"/>
            </a:blip>
            <a:stretch>
              <a:fillRect/>
            </a:stretch>
          </p:blipFill>
          <p:spPr>
            <a:xfrm rot="10800000">
              <a:off x="4248150" y="-2489450"/>
              <a:ext cx="5143499" cy="5143499"/>
            </a:xfrm>
            <a:prstGeom prst="rect">
              <a:avLst/>
            </a:prstGeom>
            <a:noFill/>
            <a:ln>
              <a:noFill/>
            </a:ln>
          </p:spPr>
        </p:pic>
      </p:grpSp>
      <p:sp>
        <p:nvSpPr>
          <p:cNvPr id="97" name="Google Shape;97;g3a5533f92f5_0_252"/>
          <p:cNvSpPr txBox="1"/>
          <p:nvPr>
            <p:ph type="title"/>
          </p:nvPr>
        </p:nvSpPr>
        <p:spPr>
          <a:xfrm>
            <a:off x="2317950" y="1307100"/>
            <a:ext cx="45081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8" name="Shape 98"/>
        <p:cNvGrpSpPr/>
        <p:nvPr/>
      </p:nvGrpSpPr>
      <p:grpSpPr>
        <a:xfrm>
          <a:off x="0" y="0"/>
          <a:ext cx="0" cy="0"/>
          <a:chOff x="0" y="0"/>
          <a:chExt cx="0" cy="0"/>
        </a:xfrm>
      </p:grpSpPr>
      <p:grpSp>
        <p:nvGrpSpPr>
          <p:cNvPr id="99" name="Google Shape;99;g3a5533f92f5_0_258"/>
          <p:cNvGrpSpPr/>
          <p:nvPr/>
        </p:nvGrpSpPr>
        <p:grpSpPr>
          <a:xfrm>
            <a:off x="-457200" y="-3470104"/>
            <a:ext cx="10056852" cy="10262553"/>
            <a:chOff x="-457200" y="-3470104"/>
            <a:chExt cx="10056852" cy="10262553"/>
          </a:xfrm>
        </p:grpSpPr>
        <p:pic>
          <p:nvPicPr>
            <p:cNvPr id="100" name="Google Shape;100;g3a5533f92f5_0_258"/>
            <p:cNvPicPr preferRelativeResize="0"/>
            <p:nvPr/>
          </p:nvPicPr>
          <p:blipFill>
            <a:blip r:embed="rId2">
              <a:alphaModFix amt="80000"/>
            </a:blip>
            <a:stretch>
              <a:fillRect/>
            </a:stretch>
          </p:blipFill>
          <p:spPr>
            <a:xfrm flipH="1" rot="10800000">
              <a:off x="-457200" y="-2032250"/>
              <a:ext cx="5143499" cy="5143499"/>
            </a:xfrm>
            <a:prstGeom prst="rect">
              <a:avLst/>
            </a:prstGeom>
            <a:noFill/>
            <a:ln>
              <a:noFill/>
            </a:ln>
          </p:spPr>
        </p:pic>
        <p:pic>
          <p:nvPicPr>
            <p:cNvPr id="101" name="Google Shape;101;g3a5533f92f5_0_258"/>
            <p:cNvPicPr preferRelativeResize="0"/>
            <p:nvPr/>
          </p:nvPicPr>
          <p:blipFill>
            <a:blip r:embed="rId2">
              <a:alphaModFix amt="80000"/>
            </a:blip>
            <a:stretch>
              <a:fillRect/>
            </a:stretch>
          </p:blipFill>
          <p:spPr>
            <a:xfrm flipH="1">
              <a:off x="4295775" y="1648950"/>
              <a:ext cx="5143499" cy="5143499"/>
            </a:xfrm>
            <a:prstGeom prst="rect">
              <a:avLst/>
            </a:prstGeom>
            <a:noFill/>
            <a:ln>
              <a:noFill/>
            </a:ln>
          </p:spPr>
        </p:pic>
        <p:pic>
          <p:nvPicPr>
            <p:cNvPr id="102" name="Google Shape;102;g3a5533f92f5_0_258"/>
            <p:cNvPicPr preferRelativeResize="0"/>
            <p:nvPr/>
          </p:nvPicPr>
          <p:blipFill>
            <a:blip r:embed="rId2">
              <a:alphaModFix amt="80000"/>
            </a:blip>
            <a:stretch>
              <a:fillRect/>
            </a:stretch>
          </p:blipFill>
          <p:spPr>
            <a:xfrm rot="8100000">
              <a:off x="3390899" y="-2404850"/>
              <a:ext cx="5143500" cy="5143500"/>
            </a:xfrm>
            <a:prstGeom prst="rect">
              <a:avLst/>
            </a:prstGeom>
            <a:noFill/>
            <a:ln>
              <a:noFill/>
            </a:ln>
          </p:spPr>
        </p:pic>
      </p:grpSp>
      <p:sp>
        <p:nvSpPr>
          <p:cNvPr id="103" name="Google Shape;103;g3a5533f92f5_0_258"/>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algn="ctr">
              <a:spcBef>
                <a:spcPts val="0"/>
              </a:spcBef>
              <a:spcAft>
                <a:spcPts val="0"/>
              </a:spcAft>
              <a:buSzPts val="3000"/>
              <a:buNone/>
              <a:defRPr sz="15000"/>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
        <p:nvSpPr>
          <p:cNvPr id="104" name="Google Shape;104;g3a5533f92f5_0_258"/>
          <p:cNvSpPr txBox="1"/>
          <p:nvPr>
            <p:ph idx="1" type="subTitle"/>
          </p:nvPr>
        </p:nvSpPr>
        <p:spPr>
          <a:xfrm>
            <a:off x="2135550" y="3153500"/>
            <a:ext cx="4872900" cy="671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200"/>
              <a:buNone/>
              <a:defRPr sz="1600"/>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5" name="Shape 105"/>
        <p:cNvGrpSpPr/>
        <p:nvPr/>
      </p:nvGrpSpPr>
      <p:grpSpPr>
        <a:xfrm>
          <a:off x="0" y="0"/>
          <a:ext cx="0" cy="0"/>
          <a:chOff x="0" y="0"/>
          <a:chExt cx="0" cy="0"/>
        </a:xfrm>
      </p:grpSpPr>
      <p:sp>
        <p:nvSpPr>
          <p:cNvPr id="106" name="Google Shape;106;g3a5533f92f5_0_265"/>
          <p:cNvSpPr/>
          <p:nvPr>
            <p:ph idx="2" type="pic"/>
          </p:nvPr>
        </p:nvSpPr>
        <p:spPr>
          <a:xfrm>
            <a:off x="0" y="-14875"/>
            <a:ext cx="9144000" cy="5158500"/>
          </a:xfrm>
          <a:prstGeom prst="rect">
            <a:avLst/>
          </a:prstGeom>
          <a:noFill/>
          <a:ln>
            <a:noFill/>
          </a:ln>
        </p:spPr>
      </p:sp>
      <p:sp>
        <p:nvSpPr>
          <p:cNvPr id="107" name="Google Shape;107;g3a5533f92f5_0_265"/>
          <p:cNvSpPr txBox="1"/>
          <p:nvPr>
            <p:ph type="title"/>
          </p:nvPr>
        </p:nvSpPr>
        <p:spPr>
          <a:xfrm>
            <a:off x="713225" y="3495800"/>
            <a:ext cx="6230400" cy="1108200"/>
          </a:xfrm>
          <a:prstGeom prst="rect">
            <a:avLst/>
          </a:prstGeom>
          <a:solidFill>
            <a:schemeClr val="lt1"/>
          </a:solidFill>
        </p:spPr>
        <p:txBody>
          <a:bodyPr anchorCtr="0" anchor="t" bIns="91425" lIns="91425" spcFirstLastPara="1" rIns="91425" wrap="square" tIns="91425">
            <a:noAutofit/>
          </a:bodyPr>
          <a:lstStyle>
            <a:lvl1pPr lvl="0">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8" name="Shape 108"/>
        <p:cNvGrpSpPr/>
        <p:nvPr/>
      </p:nvGrpSpPr>
      <p:grpSpPr>
        <a:xfrm>
          <a:off x="0" y="0"/>
          <a:ext cx="0" cy="0"/>
          <a:chOff x="0" y="0"/>
          <a:chExt cx="0" cy="0"/>
        </a:xfrm>
      </p:grpSpPr>
      <p:grpSp>
        <p:nvGrpSpPr>
          <p:cNvPr id="109" name="Google Shape;109;g3a5533f92f5_0_268"/>
          <p:cNvGrpSpPr/>
          <p:nvPr/>
        </p:nvGrpSpPr>
        <p:grpSpPr>
          <a:xfrm>
            <a:off x="-1809750" y="-3038600"/>
            <a:ext cx="11655283" cy="9678649"/>
            <a:chOff x="-1809750" y="-3038600"/>
            <a:chExt cx="11655283" cy="9678649"/>
          </a:xfrm>
        </p:grpSpPr>
        <p:pic>
          <p:nvPicPr>
            <p:cNvPr id="110" name="Google Shape;110;g3a5533f92f5_0_268"/>
            <p:cNvPicPr preferRelativeResize="0"/>
            <p:nvPr/>
          </p:nvPicPr>
          <p:blipFill>
            <a:blip r:embed="rId2">
              <a:alphaModFix amt="80000"/>
            </a:blip>
            <a:stretch>
              <a:fillRect/>
            </a:stretch>
          </p:blipFill>
          <p:spPr>
            <a:xfrm>
              <a:off x="-514350" y="1496550"/>
              <a:ext cx="5143499" cy="5143499"/>
            </a:xfrm>
            <a:prstGeom prst="rect">
              <a:avLst/>
            </a:prstGeom>
            <a:noFill/>
            <a:ln>
              <a:noFill/>
            </a:ln>
          </p:spPr>
        </p:pic>
        <p:pic>
          <p:nvPicPr>
            <p:cNvPr id="111" name="Google Shape;111;g3a5533f92f5_0_268"/>
            <p:cNvPicPr preferRelativeResize="0"/>
            <p:nvPr/>
          </p:nvPicPr>
          <p:blipFill>
            <a:blip r:embed="rId2">
              <a:alphaModFix amt="80000"/>
            </a:blip>
            <a:stretch>
              <a:fillRect/>
            </a:stretch>
          </p:blipFill>
          <p:spPr>
            <a:xfrm flipH="1" rot="10800000">
              <a:off x="-1809750" y="-3038600"/>
              <a:ext cx="5143499" cy="5143499"/>
            </a:xfrm>
            <a:prstGeom prst="rect">
              <a:avLst/>
            </a:prstGeom>
            <a:noFill/>
            <a:ln>
              <a:noFill/>
            </a:ln>
          </p:spPr>
        </p:pic>
        <p:pic>
          <p:nvPicPr>
            <p:cNvPr id="112" name="Google Shape;112;g3a5533f92f5_0_268"/>
            <p:cNvPicPr preferRelativeResize="0"/>
            <p:nvPr/>
          </p:nvPicPr>
          <p:blipFill>
            <a:blip r:embed="rId2">
              <a:alphaModFix amt="80000"/>
            </a:blip>
            <a:stretch>
              <a:fillRect/>
            </a:stretch>
          </p:blipFill>
          <p:spPr>
            <a:xfrm rot="10248660">
              <a:off x="4324348" y="-1003551"/>
              <a:ext cx="5143501" cy="5143501"/>
            </a:xfrm>
            <a:prstGeom prst="rect">
              <a:avLst/>
            </a:prstGeom>
            <a:noFill/>
            <a:ln>
              <a:noFill/>
            </a:ln>
          </p:spPr>
        </p:pic>
      </p:grpSp>
      <p:sp>
        <p:nvSpPr>
          <p:cNvPr id="113" name="Google Shape;113;g3a5533f92f5_0_268"/>
          <p:cNvSpPr txBox="1"/>
          <p:nvPr>
            <p:ph hasCustomPrompt="1" type="title"/>
          </p:nvPr>
        </p:nvSpPr>
        <p:spPr>
          <a:xfrm>
            <a:off x="1605650" y="920500"/>
            <a:ext cx="6576000" cy="1108200"/>
          </a:xfrm>
          <a:prstGeom prst="rect">
            <a:avLst/>
          </a:prstGeom>
        </p:spPr>
        <p:txBody>
          <a:bodyPr anchorCtr="0" anchor="b" bIns="91425" lIns="91425" spcFirstLastPara="1" rIns="91425" wrap="square" tIns="91425">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4" name="Google Shape;114;g3a5533f92f5_0_268"/>
          <p:cNvSpPr txBox="1"/>
          <p:nvPr>
            <p:ph idx="1" type="subTitle"/>
          </p:nvPr>
        </p:nvSpPr>
        <p:spPr>
          <a:xfrm>
            <a:off x="1854775" y="3791900"/>
            <a:ext cx="6576000" cy="4311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5" name="Shape 115"/>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16" name="Shape 116"/>
        <p:cNvGrpSpPr/>
        <p:nvPr/>
      </p:nvGrpSpPr>
      <p:grpSpPr>
        <a:xfrm>
          <a:off x="0" y="0"/>
          <a:ext cx="0" cy="0"/>
          <a:chOff x="0" y="0"/>
          <a:chExt cx="0" cy="0"/>
        </a:xfrm>
      </p:grpSpPr>
      <p:grpSp>
        <p:nvGrpSpPr>
          <p:cNvPr id="117" name="Google Shape;117;g3a5533f92f5_0_276"/>
          <p:cNvGrpSpPr/>
          <p:nvPr/>
        </p:nvGrpSpPr>
        <p:grpSpPr>
          <a:xfrm>
            <a:off x="-2647950" y="277350"/>
            <a:ext cx="14373224" cy="6972299"/>
            <a:chOff x="-2647950" y="277350"/>
            <a:chExt cx="14373224" cy="6972299"/>
          </a:xfrm>
        </p:grpSpPr>
        <p:pic>
          <p:nvPicPr>
            <p:cNvPr id="118" name="Google Shape;118;g3a5533f92f5_0_276"/>
            <p:cNvPicPr preferRelativeResize="0"/>
            <p:nvPr/>
          </p:nvPicPr>
          <p:blipFill>
            <a:blip r:embed="rId2">
              <a:alphaModFix amt="80000"/>
            </a:blip>
            <a:stretch>
              <a:fillRect/>
            </a:stretch>
          </p:blipFill>
          <p:spPr>
            <a:xfrm flipH="1">
              <a:off x="6581775" y="277350"/>
              <a:ext cx="5143499" cy="5143499"/>
            </a:xfrm>
            <a:prstGeom prst="rect">
              <a:avLst/>
            </a:prstGeom>
            <a:noFill/>
            <a:ln>
              <a:noFill/>
            </a:ln>
          </p:spPr>
        </p:pic>
        <p:pic>
          <p:nvPicPr>
            <p:cNvPr id="119" name="Google Shape;119;g3a5533f92f5_0_276"/>
            <p:cNvPicPr preferRelativeResize="0"/>
            <p:nvPr/>
          </p:nvPicPr>
          <p:blipFill>
            <a:blip r:embed="rId2">
              <a:alphaModFix amt="80000"/>
            </a:blip>
            <a:stretch>
              <a:fillRect/>
            </a:stretch>
          </p:blipFill>
          <p:spPr>
            <a:xfrm>
              <a:off x="-2647950" y="2106150"/>
              <a:ext cx="5143499" cy="5143499"/>
            </a:xfrm>
            <a:prstGeom prst="rect">
              <a:avLst/>
            </a:prstGeom>
            <a:noFill/>
            <a:ln>
              <a:noFill/>
            </a:ln>
          </p:spPr>
        </p:pic>
      </p:grpSp>
      <p:sp>
        <p:nvSpPr>
          <p:cNvPr id="120" name="Google Shape;120;g3a5533f92f5_0_27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21" name="Google Shape;121;g3a5533f92f5_0_276"/>
          <p:cNvSpPr txBox="1"/>
          <p:nvPr>
            <p:ph hasCustomPrompt="1" idx="2" type="title"/>
          </p:nvPr>
        </p:nvSpPr>
        <p:spPr>
          <a:xfrm>
            <a:off x="716609" y="1479350"/>
            <a:ext cx="912900" cy="4926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22" name="Google Shape;122;g3a5533f92f5_0_276"/>
          <p:cNvSpPr txBox="1"/>
          <p:nvPr>
            <p:ph hasCustomPrompt="1" idx="3" type="title"/>
          </p:nvPr>
        </p:nvSpPr>
        <p:spPr>
          <a:xfrm>
            <a:off x="4605961" y="1479325"/>
            <a:ext cx="912900" cy="49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23" name="Google Shape;123;g3a5533f92f5_0_276"/>
          <p:cNvSpPr txBox="1"/>
          <p:nvPr>
            <p:ph hasCustomPrompt="1" idx="4" type="title"/>
          </p:nvPr>
        </p:nvSpPr>
        <p:spPr>
          <a:xfrm>
            <a:off x="716609" y="2563338"/>
            <a:ext cx="912900" cy="49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24" name="Google Shape;124;g3a5533f92f5_0_276"/>
          <p:cNvSpPr txBox="1"/>
          <p:nvPr>
            <p:ph hasCustomPrompt="1" idx="5" type="title"/>
          </p:nvPr>
        </p:nvSpPr>
        <p:spPr>
          <a:xfrm>
            <a:off x="4605961" y="2559013"/>
            <a:ext cx="912900" cy="49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25" name="Google Shape;125;g3a5533f92f5_0_276"/>
          <p:cNvSpPr txBox="1"/>
          <p:nvPr>
            <p:ph hasCustomPrompt="1" idx="6" type="title"/>
          </p:nvPr>
        </p:nvSpPr>
        <p:spPr>
          <a:xfrm>
            <a:off x="716609" y="3648534"/>
            <a:ext cx="912900" cy="49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26" name="Google Shape;126;g3a5533f92f5_0_276"/>
          <p:cNvSpPr txBox="1"/>
          <p:nvPr>
            <p:ph hasCustomPrompt="1" idx="7" type="title"/>
          </p:nvPr>
        </p:nvSpPr>
        <p:spPr>
          <a:xfrm>
            <a:off x="4649792" y="3647917"/>
            <a:ext cx="912900" cy="493800"/>
          </a:xfrm>
          <a:prstGeom prst="rect">
            <a:avLst/>
          </a:prstGeom>
          <a:noFill/>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27" name="Google Shape;127;g3a5533f92f5_0_276"/>
          <p:cNvSpPr txBox="1"/>
          <p:nvPr>
            <p:ph idx="1" type="subTitle"/>
          </p:nvPr>
        </p:nvSpPr>
        <p:spPr>
          <a:xfrm>
            <a:off x="1553308" y="1479334"/>
            <a:ext cx="2864700" cy="4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28" name="Google Shape;128;g3a5533f92f5_0_276"/>
          <p:cNvSpPr txBox="1"/>
          <p:nvPr>
            <p:ph idx="8" type="subTitle"/>
          </p:nvPr>
        </p:nvSpPr>
        <p:spPr>
          <a:xfrm>
            <a:off x="1553308" y="2563330"/>
            <a:ext cx="2864700" cy="4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29" name="Google Shape;129;g3a5533f92f5_0_276"/>
          <p:cNvSpPr txBox="1"/>
          <p:nvPr>
            <p:ph idx="9" type="subTitle"/>
          </p:nvPr>
        </p:nvSpPr>
        <p:spPr>
          <a:xfrm>
            <a:off x="1553302" y="3648526"/>
            <a:ext cx="2864700" cy="4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30" name="Google Shape;130;g3a5533f92f5_0_276"/>
          <p:cNvSpPr txBox="1"/>
          <p:nvPr>
            <p:ph idx="13" type="subTitle"/>
          </p:nvPr>
        </p:nvSpPr>
        <p:spPr>
          <a:xfrm>
            <a:off x="5442660" y="1479334"/>
            <a:ext cx="2864700" cy="4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31" name="Google Shape;131;g3a5533f92f5_0_276"/>
          <p:cNvSpPr txBox="1"/>
          <p:nvPr>
            <p:ph idx="14" type="subTitle"/>
          </p:nvPr>
        </p:nvSpPr>
        <p:spPr>
          <a:xfrm>
            <a:off x="5442660" y="2559022"/>
            <a:ext cx="2864700" cy="4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32" name="Google Shape;132;g3a5533f92f5_0_276"/>
          <p:cNvSpPr txBox="1"/>
          <p:nvPr>
            <p:ph idx="15" type="subTitle"/>
          </p:nvPr>
        </p:nvSpPr>
        <p:spPr>
          <a:xfrm>
            <a:off x="5486491" y="3647926"/>
            <a:ext cx="2864700" cy="4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133" name="Shape 133"/>
        <p:cNvGrpSpPr/>
        <p:nvPr/>
      </p:nvGrpSpPr>
      <p:grpSpPr>
        <a:xfrm>
          <a:off x="0" y="0"/>
          <a:ext cx="0" cy="0"/>
          <a:chOff x="0" y="0"/>
          <a:chExt cx="0" cy="0"/>
        </a:xfrm>
      </p:grpSpPr>
      <p:grpSp>
        <p:nvGrpSpPr>
          <p:cNvPr id="134" name="Google Shape;134;g3a5533f92f5_0_293"/>
          <p:cNvGrpSpPr/>
          <p:nvPr/>
        </p:nvGrpSpPr>
        <p:grpSpPr>
          <a:xfrm>
            <a:off x="-2571750" y="1127050"/>
            <a:ext cx="14589374" cy="6198799"/>
            <a:chOff x="-2571750" y="1127050"/>
            <a:chExt cx="14589374" cy="6198799"/>
          </a:xfrm>
        </p:grpSpPr>
        <p:pic>
          <p:nvPicPr>
            <p:cNvPr id="135" name="Google Shape;135;g3a5533f92f5_0_293"/>
            <p:cNvPicPr preferRelativeResize="0"/>
            <p:nvPr/>
          </p:nvPicPr>
          <p:blipFill>
            <a:blip r:embed="rId2">
              <a:alphaModFix amt="80000"/>
            </a:blip>
            <a:stretch>
              <a:fillRect/>
            </a:stretch>
          </p:blipFill>
          <p:spPr>
            <a:xfrm flipH="1">
              <a:off x="6874125" y="1127050"/>
              <a:ext cx="5143499" cy="5143499"/>
            </a:xfrm>
            <a:prstGeom prst="rect">
              <a:avLst/>
            </a:prstGeom>
            <a:noFill/>
            <a:ln>
              <a:noFill/>
            </a:ln>
          </p:spPr>
        </p:pic>
        <p:pic>
          <p:nvPicPr>
            <p:cNvPr id="136" name="Google Shape;136;g3a5533f92f5_0_293"/>
            <p:cNvPicPr preferRelativeResize="0"/>
            <p:nvPr/>
          </p:nvPicPr>
          <p:blipFill>
            <a:blip r:embed="rId2">
              <a:alphaModFix amt="80000"/>
            </a:blip>
            <a:stretch>
              <a:fillRect/>
            </a:stretch>
          </p:blipFill>
          <p:spPr>
            <a:xfrm>
              <a:off x="-2571750" y="2182350"/>
              <a:ext cx="5143499" cy="5143499"/>
            </a:xfrm>
            <a:prstGeom prst="rect">
              <a:avLst/>
            </a:prstGeom>
            <a:noFill/>
            <a:ln>
              <a:noFill/>
            </a:ln>
          </p:spPr>
        </p:pic>
      </p:grpSp>
      <p:sp>
        <p:nvSpPr>
          <p:cNvPr id="137" name="Google Shape;137;g3a5533f92f5_0_293"/>
          <p:cNvSpPr txBox="1"/>
          <p:nvPr>
            <p:ph type="title"/>
          </p:nvPr>
        </p:nvSpPr>
        <p:spPr>
          <a:xfrm>
            <a:off x="1727575" y="448050"/>
            <a:ext cx="1893300" cy="576000"/>
          </a:xfrm>
          <a:prstGeom prst="rect">
            <a:avLst/>
          </a:prstGeom>
          <a:noFill/>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138" name="Shape 138"/>
        <p:cNvGrpSpPr/>
        <p:nvPr/>
      </p:nvGrpSpPr>
      <p:grpSpPr>
        <a:xfrm>
          <a:off x="0" y="0"/>
          <a:ext cx="0" cy="0"/>
          <a:chOff x="0" y="0"/>
          <a:chExt cx="0" cy="0"/>
        </a:xfrm>
      </p:grpSpPr>
      <p:grpSp>
        <p:nvGrpSpPr>
          <p:cNvPr id="139" name="Google Shape;139;g3a5533f92f5_0_298"/>
          <p:cNvGrpSpPr/>
          <p:nvPr/>
        </p:nvGrpSpPr>
        <p:grpSpPr>
          <a:xfrm>
            <a:off x="-2381250" y="-2870450"/>
            <a:ext cx="15468232" cy="8838758"/>
            <a:chOff x="-2381250" y="-2870450"/>
            <a:chExt cx="15468232" cy="8838758"/>
          </a:xfrm>
        </p:grpSpPr>
        <p:pic>
          <p:nvPicPr>
            <p:cNvPr id="140" name="Google Shape;140;g3a5533f92f5_0_298"/>
            <p:cNvPicPr preferRelativeResize="0"/>
            <p:nvPr/>
          </p:nvPicPr>
          <p:blipFill>
            <a:blip r:embed="rId2">
              <a:alphaModFix amt="80000"/>
            </a:blip>
            <a:stretch>
              <a:fillRect/>
            </a:stretch>
          </p:blipFill>
          <p:spPr>
            <a:xfrm flipH="1" rot="10800000">
              <a:off x="-2381250" y="-2870450"/>
              <a:ext cx="5143499" cy="5143499"/>
            </a:xfrm>
            <a:prstGeom prst="rect">
              <a:avLst/>
            </a:prstGeom>
            <a:noFill/>
            <a:ln>
              <a:noFill/>
            </a:ln>
          </p:spPr>
        </p:pic>
        <p:pic>
          <p:nvPicPr>
            <p:cNvPr id="141" name="Google Shape;141;g3a5533f92f5_0_298"/>
            <p:cNvPicPr preferRelativeResize="0"/>
            <p:nvPr/>
          </p:nvPicPr>
          <p:blipFill>
            <a:blip r:embed="rId2">
              <a:alphaModFix amt="80000"/>
            </a:blip>
            <a:stretch>
              <a:fillRect/>
            </a:stretch>
          </p:blipFill>
          <p:spPr>
            <a:xfrm flipH="1" rot="-2014366">
              <a:off x="6950324" y="-168350"/>
              <a:ext cx="5143500" cy="5143500"/>
            </a:xfrm>
            <a:prstGeom prst="rect">
              <a:avLst/>
            </a:prstGeom>
            <a:noFill/>
            <a:ln>
              <a:noFill/>
            </a:ln>
          </p:spPr>
        </p:pic>
      </p:grpSp>
      <p:sp>
        <p:nvSpPr>
          <p:cNvPr id="142" name="Google Shape;142;g3a5533f92f5_0_29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_1">
    <p:spTree>
      <p:nvGrpSpPr>
        <p:cNvPr id="143" name="Shape 143"/>
        <p:cNvGrpSpPr/>
        <p:nvPr/>
      </p:nvGrpSpPr>
      <p:grpSpPr>
        <a:xfrm>
          <a:off x="0" y="0"/>
          <a:ext cx="0" cy="0"/>
          <a:chOff x="0" y="0"/>
          <a:chExt cx="0" cy="0"/>
        </a:xfrm>
      </p:grpSpPr>
      <p:grpSp>
        <p:nvGrpSpPr>
          <p:cNvPr id="144" name="Google Shape;144;g3a5533f92f5_0_303"/>
          <p:cNvGrpSpPr/>
          <p:nvPr/>
        </p:nvGrpSpPr>
        <p:grpSpPr>
          <a:xfrm>
            <a:off x="2039896" y="-3707104"/>
            <a:ext cx="9540957" cy="12388932"/>
            <a:chOff x="2039896" y="-3707104"/>
            <a:chExt cx="9540957" cy="12388932"/>
          </a:xfrm>
        </p:grpSpPr>
        <p:pic>
          <p:nvPicPr>
            <p:cNvPr id="145" name="Google Shape;145;g3a5533f92f5_0_303"/>
            <p:cNvPicPr preferRelativeResize="0"/>
            <p:nvPr/>
          </p:nvPicPr>
          <p:blipFill>
            <a:blip r:embed="rId2">
              <a:alphaModFix amt="80000"/>
            </a:blip>
            <a:stretch>
              <a:fillRect/>
            </a:stretch>
          </p:blipFill>
          <p:spPr>
            <a:xfrm rot="8100000">
              <a:off x="5372099" y="-2641850"/>
              <a:ext cx="5143500" cy="5143500"/>
            </a:xfrm>
            <a:prstGeom prst="rect">
              <a:avLst/>
            </a:prstGeom>
            <a:noFill/>
            <a:ln>
              <a:noFill/>
            </a:ln>
          </p:spPr>
        </p:pic>
        <p:pic>
          <p:nvPicPr>
            <p:cNvPr id="146" name="Google Shape;146;g3a5533f92f5_0_303"/>
            <p:cNvPicPr preferRelativeResize="0"/>
            <p:nvPr/>
          </p:nvPicPr>
          <p:blipFill>
            <a:blip r:embed="rId2">
              <a:alphaModFix amt="80000"/>
            </a:blip>
            <a:stretch>
              <a:fillRect/>
            </a:stretch>
          </p:blipFill>
          <p:spPr>
            <a:xfrm flipH="1" rot="2700000">
              <a:off x="3105149" y="2473075"/>
              <a:ext cx="5143500" cy="5143500"/>
            </a:xfrm>
            <a:prstGeom prst="rect">
              <a:avLst/>
            </a:prstGeom>
            <a:noFill/>
            <a:ln>
              <a:noFill/>
            </a:ln>
          </p:spPr>
        </p:pic>
      </p:grpSp>
      <p:sp>
        <p:nvSpPr>
          <p:cNvPr id="147" name="Google Shape;147;g3a5533f92f5_0_303"/>
          <p:cNvSpPr txBox="1"/>
          <p:nvPr>
            <p:ph type="title"/>
          </p:nvPr>
        </p:nvSpPr>
        <p:spPr>
          <a:xfrm>
            <a:off x="713225" y="3066204"/>
            <a:ext cx="4440300" cy="646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48" name="Google Shape;148;g3a5533f92f5_0_303"/>
          <p:cNvSpPr txBox="1"/>
          <p:nvPr>
            <p:ph idx="1" type="subTitle"/>
          </p:nvPr>
        </p:nvSpPr>
        <p:spPr>
          <a:xfrm>
            <a:off x="713225" y="3865100"/>
            <a:ext cx="4440300" cy="738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49" name="Google Shape;149;g3a5533f92f5_0_303"/>
          <p:cNvSpPr/>
          <p:nvPr>
            <p:ph idx="2" type="pic"/>
          </p:nvPr>
        </p:nvSpPr>
        <p:spPr>
          <a:xfrm>
            <a:off x="0" y="820675"/>
            <a:ext cx="5449800" cy="2157900"/>
          </a:xfrm>
          <a:prstGeom prst="rect">
            <a:avLst/>
          </a:prstGeom>
          <a:noFill/>
          <a:ln>
            <a:noFill/>
          </a:ln>
        </p:spPr>
      </p:sp>
      <p:sp>
        <p:nvSpPr>
          <p:cNvPr id="150" name="Google Shape;150;g3a5533f92f5_0_303"/>
          <p:cNvSpPr/>
          <p:nvPr>
            <p:ph idx="3" type="pic"/>
          </p:nvPr>
        </p:nvSpPr>
        <p:spPr>
          <a:xfrm>
            <a:off x="5641850" y="820674"/>
            <a:ext cx="3502200" cy="35022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
    <p:spTree>
      <p:nvGrpSpPr>
        <p:cNvPr id="151" name="Shape 151"/>
        <p:cNvGrpSpPr/>
        <p:nvPr/>
      </p:nvGrpSpPr>
      <p:grpSpPr>
        <a:xfrm>
          <a:off x="0" y="0"/>
          <a:ext cx="0" cy="0"/>
          <a:chOff x="0" y="0"/>
          <a:chExt cx="0" cy="0"/>
        </a:xfrm>
      </p:grpSpPr>
      <p:grpSp>
        <p:nvGrpSpPr>
          <p:cNvPr id="152" name="Google Shape;152;g3a5533f92f5_0_311"/>
          <p:cNvGrpSpPr/>
          <p:nvPr/>
        </p:nvGrpSpPr>
        <p:grpSpPr>
          <a:xfrm>
            <a:off x="-1636754" y="-3707104"/>
            <a:ext cx="12855657" cy="12388932"/>
            <a:chOff x="-1636754" y="-3707104"/>
            <a:chExt cx="12855657" cy="12388932"/>
          </a:xfrm>
        </p:grpSpPr>
        <p:pic>
          <p:nvPicPr>
            <p:cNvPr id="153" name="Google Shape;153;g3a5533f92f5_0_311"/>
            <p:cNvPicPr preferRelativeResize="0"/>
            <p:nvPr/>
          </p:nvPicPr>
          <p:blipFill>
            <a:blip r:embed="rId2">
              <a:alphaModFix amt="80000"/>
            </a:blip>
            <a:stretch>
              <a:fillRect/>
            </a:stretch>
          </p:blipFill>
          <p:spPr>
            <a:xfrm rot="8100000">
              <a:off x="-571501" y="-2641850"/>
              <a:ext cx="5143500" cy="5143500"/>
            </a:xfrm>
            <a:prstGeom prst="rect">
              <a:avLst/>
            </a:prstGeom>
            <a:noFill/>
            <a:ln>
              <a:noFill/>
            </a:ln>
          </p:spPr>
        </p:pic>
        <p:pic>
          <p:nvPicPr>
            <p:cNvPr id="154" name="Google Shape;154;g3a5533f92f5_0_311"/>
            <p:cNvPicPr preferRelativeResize="0"/>
            <p:nvPr/>
          </p:nvPicPr>
          <p:blipFill>
            <a:blip r:embed="rId2">
              <a:alphaModFix amt="80000"/>
            </a:blip>
            <a:stretch>
              <a:fillRect/>
            </a:stretch>
          </p:blipFill>
          <p:spPr>
            <a:xfrm flipH="1" rot="2700000">
              <a:off x="5010149" y="2473075"/>
              <a:ext cx="5143500" cy="5143500"/>
            </a:xfrm>
            <a:prstGeom prst="rect">
              <a:avLst/>
            </a:prstGeom>
            <a:noFill/>
            <a:ln>
              <a:noFill/>
            </a:ln>
          </p:spPr>
        </p:pic>
      </p:grpSp>
      <p:sp>
        <p:nvSpPr>
          <p:cNvPr id="155" name="Google Shape;155;g3a5533f92f5_0_311"/>
          <p:cNvSpPr txBox="1"/>
          <p:nvPr>
            <p:ph type="title"/>
          </p:nvPr>
        </p:nvSpPr>
        <p:spPr>
          <a:xfrm>
            <a:off x="4215250" y="448050"/>
            <a:ext cx="4215600" cy="576000"/>
          </a:xfrm>
          <a:prstGeom prst="rect">
            <a:avLst/>
          </a:prstGeom>
        </p:spPr>
        <p:txBody>
          <a:bodyPr anchorCtr="0" anchor="t" bIns="91425" lIns="91425" spcFirstLastPara="1" rIns="91425" wrap="square" tIns="91425">
            <a:noAutofit/>
          </a:bodyPr>
          <a:lstStyle>
            <a:lvl1pPr lvl="0" algn="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6" name="Google Shape;156;g3a5533f92f5_0_311"/>
          <p:cNvSpPr txBox="1"/>
          <p:nvPr>
            <p:ph idx="1" type="subTitle"/>
          </p:nvPr>
        </p:nvSpPr>
        <p:spPr>
          <a:xfrm>
            <a:off x="4215250" y="1268200"/>
            <a:ext cx="4215600" cy="7389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57" name="Google Shape;157;g3a5533f92f5_0_311"/>
          <p:cNvSpPr/>
          <p:nvPr>
            <p:ph idx="2" type="pic"/>
          </p:nvPr>
        </p:nvSpPr>
        <p:spPr>
          <a:xfrm flipH="1">
            <a:off x="-48" y="820674"/>
            <a:ext cx="3502200" cy="3502200"/>
          </a:xfrm>
          <a:prstGeom prst="rect">
            <a:avLst/>
          </a:prstGeom>
          <a:noFill/>
          <a:ln>
            <a:noFill/>
          </a:ln>
        </p:spPr>
      </p:sp>
      <p:sp>
        <p:nvSpPr>
          <p:cNvPr id="158" name="Google Shape;158;g3a5533f92f5_0_311"/>
          <p:cNvSpPr/>
          <p:nvPr>
            <p:ph idx="3" type="pic"/>
          </p:nvPr>
        </p:nvSpPr>
        <p:spPr>
          <a:xfrm flipH="1">
            <a:off x="3690299" y="2166200"/>
            <a:ext cx="5453700" cy="21567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0_1">
    <p:spTree>
      <p:nvGrpSpPr>
        <p:cNvPr id="159" name="Shape 159"/>
        <p:cNvGrpSpPr/>
        <p:nvPr/>
      </p:nvGrpSpPr>
      <p:grpSpPr>
        <a:xfrm>
          <a:off x="0" y="0"/>
          <a:ext cx="0" cy="0"/>
          <a:chOff x="0" y="0"/>
          <a:chExt cx="0" cy="0"/>
        </a:xfrm>
      </p:grpSpPr>
      <p:pic>
        <p:nvPicPr>
          <p:cNvPr id="160" name="Google Shape;160;g3a5533f92f5_0_319"/>
          <p:cNvPicPr preferRelativeResize="0"/>
          <p:nvPr/>
        </p:nvPicPr>
        <p:blipFill>
          <a:blip r:embed="rId2">
            <a:alphaModFix amt="80000"/>
          </a:blip>
          <a:stretch>
            <a:fillRect/>
          </a:stretch>
        </p:blipFill>
        <p:spPr>
          <a:xfrm flipH="1" rot="2700000">
            <a:off x="819149" y="1939675"/>
            <a:ext cx="5143500" cy="5143500"/>
          </a:xfrm>
          <a:prstGeom prst="rect">
            <a:avLst/>
          </a:prstGeom>
          <a:noFill/>
          <a:ln>
            <a:noFill/>
          </a:ln>
        </p:spPr>
      </p:pic>
      <p:sp>
        <p:nvSpPr>
          <p:cNvPr id="161" name="Google Shape;161;g3a5533f92f5_0_319"/>
          <p:cNvSpPr txBox="1"/>
          <p:nvPr>
            <p:ph type="title"/>
          </p:nvPr>
        </p:nvSpPr>
        <p:spPr>
          <a:xfrm>
            <a:off x="713250" y="445025"/>
            <a:ext cx="4635900" cy="572700"/>
          </a:xfrm>
          <a:prstGeom prst="rect">
            <a:avLst/>
          </a:prstGeom>
        </p:spPr>
        <p:txBody>
          <a:bodyPr anchorCtr="0" anchor="t"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2" name="Google Shape;162;g3a5533f92f5_0_319"/>
          <p:cNvSpPr txBox="1"/>
          <p:nvPr>
            <p:ph idx="1" type="body"/>
          </p:nvPr>
        </p:nvSpPr>
        <p:spPr>
          <a:xfrm>
            <a:off x="713250" y="1281688"/>
            <a:ext cx="7717500" cy="24627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SzPts val="1200"/>
              <a:buFont typeface="Nunito Light"/>
              <a:buChar char="●"/>
              <a:defRPr/>
            </a:lvl1pPr>
            <a:lvl2pPr indent="-304800" lvl="1" marL="914400">
              <a:lnSpc>
                <a:spcPct val="100000"/>
              </a:lnSpc>
              <a:spcBef>
                <a:spcPts val="1200"/>
              </a:spcBef>
              <a:spcAft>
                <a:spcPts val="0"/>
              </a:spcAft>
              <a:buSzPts val="1200"/>
              <a:buFont typeface="Nunito Light"/>
              <a:buChar char="○"/>
              <a:defRPr/>
            </a:lvl2pPr>
            <a:lvl3pPr indent="-304800" lvl="2" marL="1371600">
              <a:lnSpc>
                <a:spcPct val="100000"/>
              </a:lnSpc>
              <a:spcBef>
                <a:spcPts val="0"/>
              </a:spcBef>
              <a:spcAft>
                <a:spcPts val="0"/>
              </a:spcAft>
              <a:buSzPts val="1200"/>
              <a:buFont typeface="Nunito Light"/>
              <a:buChar char="■"/>
              <a:defRPr/>
            </a:lvl3pPr>
            <a:lvl4pPr indent="-304800" lvl="3" marL="1828800">
              <a:lnSpc>
                <a:spcPct val="100000"/>
              </a:lnSpc>
              <a:spcBef>
                <a:spcPts val="0"/>
              </a:spcBef>
              <a:spcAft>
                <a:spcPts val="0"/>
              </a:spcAft>
              <a:buSzPts val="1200"/>
              <a:buFont typeface="Nunito Light"/>
              <a:buChar char="●"/>
              <a:defRPr/>
            </a:lvl4pPr>
            <a:lvl5pPr indent="-304800" lvl="4" marL="2286000">
              <a:lnSpc>
                <a:spcPct val="100000"/>
              </a:lnSpc>
              <a:spcBef>
                <a:spcPts val="0"/>
              </a:spcBef>
              <a:spcAft>
                <a:spcPts val="0"/>
              </a:spcAft>
              <a:buSzPts val="1200"/>
              <a:buFont typeface="Nunito Light"/>
              <a:buChar char="○"/>
              <a:defRPr/>
            </a:lvl5pPr>
            <a:lvl6pPr indent="-304800" lvl="5" marL="2743200">
              <a:lnSpc>
                <a:spcPct val="100000"/>
              </a:lnSpc>
              <a:spcBef>
                <a:spcPts val="0"/>
              </a:spcBef>
              <a:spcAft>
                <a:spcPts val="0"/>
              </a:spcAft>
              <a:buSzPts val="1200"/>
              <a:buFont typeface="Nunito Light"/>
              <a:buChar char="■"/>
              <a:defRPr/>
            </a:lvl6pPr>
            <a:lvl7pPr indent="-304800" lvl="6" marL="3200400">
              <a:lnSpc>
                <a:spcPct val="100000"/>
              </a:lnSpc>
              <a:spcBef>
                <a:spcPts val="0"/>
              </a:spcBef>
              <a:spcAft>
                <a:spcPts val="0"/>
              </a:spcAft>
              <a:buSzPts val="1200"/>
              <a:buFont typeface="Nunito Light"/>
              <a:buChar char="●"/>
              <a:defRPr/>
            </a:lvl7pPr>
            <a:lvl8pPr indent="-304800" lvl="7" marL="3657600">
              <a:lnSpc>
                <a:spcPct val="100000"/>
              </a:lnSpc>
              <a:spcBef>
                <a:spcPts val="0"/>
              </a:spcBef>
              <a:spcAft>
                <a:spcPts val="0"/>
              </a:spcAft>
              <a:buSzPts val="1200"/>
              <a:buFont typeface="Nunito Light"/>
              <a:buChar char="○"/>
              <a:defRPr/>
            </a:lvl8pPr>
            <a:lvl9pPr indent="-304800" lvl="8" marL="4114800">
              <a:lnSpc>
                <a:spcPct val="100000"/>
              </a:lnSpc>
              <a:spcBef>
                <a:spcPts val="0"/>
              </a:spcBef>
              <a:spcAft>
                <a:spcPts val="0"/>
              </a:spcAft>
              <a:buSzPts val="1200"/>
              <a:buFont typeface="Nunito Light"/>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0_1_1">
    <p:spTree>
      <p:nvGrpSpPr>
        <p:cNvPr id="163" name="Shape 163"/>
        <p:cNvGrpSpPr/>
        <p:nvPr/>
      </p:nvGrpSpPr>
      <p:grpSpPr>
        <a:xfrm>
          <a:off x="0" y="0"/>
          <a:ext cx="0" cy="0"/>
          <a:chOff x="0" y="0"/>
          <a:chExt cx="0" cy="0"/>
        </a:xfrm>
      </p:grpSpPr>
      <p:sp>
        <p:nvSpPr>
          <p:cNvPr id="164" name="Google Shape;164;g3a5533f92f5_0_323"/>
          <p:cNvSpPr txBox="1"/>
          <p:nvPr>
            <p:ph type="title"/>
          </p:nvPr>
        </p:nvSpPr>
        <p:spPr>
          <a:xfrm>
            <a:off x="713250" y="445025"/>
            <a:ext cx="7708500" cy="572700"/>
          </a:xfrm>
          <a:prstGeom prst="rect">
            <a:avLst/>
          </a:prstGeom>
        </p:spPr>
        <p:txBody>
          <a:bodyPr anchorCtr="0" anchor="t" bIns="91425" lIns="91425" spcFirstLastPara="1" rIns="91425" wrap="square" tIns="91425">
            <a:noAutofit/>
          </a:bodyPr>
          <a:lstStyle>
            <a:lvl1pPr lvl="0" algn="l">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5" name="Google Shape;165;g3a5533f92f5_0_323"/>
          <p:cNvSpPr txBox="1"/>
          <p:nvPr>
            <p:ph idx="1" type="body"/>
          </p:nvPr>
        </p:nvSpPr>
        <p:spPr>
          <a:xfrm>
            <a:off x="713250" y="1252728"/>
            <a:ext cx="7717500" cy="9954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152933"/>
              </a:buClr>
              <a:buSzPts val="1200"/>
              <a:buFont typeface="Nunito"/>
              <a:buChar char="●"/>
              <a:defRPr/>
            </a:lvl1pPr>
            <a:lvl2pPr indent="-304800" lvl="1" marL="914400">
              <a:lnSpc>
                <a:spcPct val="100000"/>
              </a:lnSpc>
              <a:spcBef>
                <a:spcPts val="1200"/>
              </a:spcBef>
              <a:spcAft>
                <a:spcPts val="0"/>
              </a:spcAft>
              <a:buClr>
                <a:srgbClr val="152933"/>
              </a:buClr>
              <a:buSzPts val="1200"/>
              <a:buFont typeface="Nunito"/>
              <a:buChar char="○"/>
              <a:defRPr/>
            </a:lvl2pPr>
            <a:lvl3pPr indent="-304800" lvl="2" marL="1371600">
              <a:lnSpc>
                <a:spcPct val="100000"/>
              </a:lnSpc>
              <a:spcBef>
                <a:spcPts val="0"/>
              </a:spcBef>
              <a:spcAft>
                <a:spcPts val="0"/>
              </a:spcAft>
              <a:buClr>
                <a:srgbClr val="152933"/>
              </a:buClr>
              <a:buSzPts val="1200"/>
              <a:buFont typeface="Nunito"/>
              <a:buChar char="■"/>
              <a:defRPr/>
            </a:lvl3pPr>
            <a:lvl4pPr indent="-304800" lvl="3" marL="1828800">
              <a:lnSpc>
                <a:spcPct val="100000"/>
              </a:lnSpc>
              <a:spcBef>
                <a:spcPts val="0"/>
              </a:spcBef>
              <a:spcAft>
                <a:spcPts val="0"/>
              </a:spcAft>
              <a:buClr>
                <a:srgbClr val="152933"/>
              </a:buClr>
              <a:buSzPts val="1200"/>
              <a:buFont typeface="Nunito"/>
              <a:buChar char="●"/>
              <a:defRPr/>
            </a:lvl4pPr>
            <a:lvl5pPr indent="-304800" lvl="4" marL="2286000">
              <a:lnSpc>
                <a:spcPct val="100000"/>
              </a:lnSpc>
              <a:spcBef>
                <a:spcPts val="0"/>
              </a:spcBef>
              <a:spcAft>
                <a:spcPts val="0"/>
              </a:spcAft>
              <a:buClr>
                <a:srgbClr val="152933"/>
              </a:buClr>
              <a:buSzPts val="1200"/>
              <a:buFont typeface="Nunito"/>
              <a:buChar char="○"/>
              <a:defRPr/>
            </a:lvl5pPr>
            <a:lvl6pPr indent="-304800" lvl="5" marL="2743200">
              <a:lnSpc>
                <a:spcPct val="100000"/>
              </a:lnSpc>
              <a:spcBef>
                <a:spcPts val="0"/>
              </a:spcBef>
              <a:spcAft>
                <a:spcPts val="0"/>
              </a:spcAft>
              <a:buClr>
                <a:srgbClr val="152933"/>
              </a:buClr>
              <a:buSzPts val="1200"/>
              <a:buFont typeface="Nunito"/>
              <a:buChar char="■"/>
              <a:defRPr/>
            </a:lvl6pPr>
            <a:lvl7pPr indent="-304800" lvl="6" marL="3200400">
              <a:lnSpc>
                <a:spcPct val="100000"/>
              </a:lnSpc>
              <a:spcBef>
                <a:spcPts val="0"/>
              </a:spcBef>
              <a:spcAft>
                <a:spcPts val="0"/>
              </a:spcAft>
              <a:buClr>
                <a:srgbClr val="152933"/>
              </a:buClr>
              <a:buSzPts val="1200"/>
              <a:buFont typeface="Nunito"/>
              <a:buChar char="●"/>
              <a:defRPr/>
            </a:lvl7pPr>
            <a:lvl8pPr indent="-304800" lvl="7" marL="3657600">
              <a:lnSpc>
                <a:spcPct val="100000"/>
              </a:lnSpc>
              <a:spcBef>
                <a:spcPts val="0"/>
              </a:spcBef>
              <a:spcAft>
                <a:spcPts val="0"/>
              </a:spcAft>
              <a:buClr>
                <a:srgbClr val="152933"/>
              </a:buClr>
              <a:buSzPts val="1200"/>
              <a:buFont typeface="Nunito"/>
              <a:buChar char="○"/>
              <a:defRPr/>
            </a:lvl8pPr>
            <a:lvl9pPr indent="-304800" lvl="8" marL="4114800">
              <a:lnSpc>
                <a:spcPct val="100000"/>
              </a:lnSpc>
              <a:spcBef>
                <a:spcPts val="0"/>
              </a:spcBef>
              <a:spcAft>
                <a:spcPts val="0"/>
              </a:spcAft>
              <a:buClr>
                <a:srgbClr val="152933"/>
              </a:buClr>
              <a:buSzPts val="1200"/>
              <a:buFont typeface="Nunito"/>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1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66" name="Shape 166"/>
        <p:cNvGrpSpPr/>
        <p:nvPr/>
      </p:nvGrpSpPr>
      <p:grpSpPr>
        <a:xfrm>
          <a:off x="0" y="0"/>
          <a:ext cx="0" cy="0"/>
          <a:chOff x="0" y="0"/>
          <a:chExt cx="0" cy="0"/>
        </a:xfrm>
      </p:grpSpPr>
      <p:pic>
        <p:nvPicPr>
          <p:cNvPr id="167" name="Google Shape;167;g3a5533f92f5_0_326"/>
          <p:cNvPicPr preferRelativeResize="0"/>
          <p:nvPr/>
        </p:nvPicPr>
        <p:blipFill>
          <a:blip r:embed="rId2">
            <a:alphaModFix amt="80000"/>
          </a:blip>
          <a:stretch>
            <a:fillRect/>
          </a:stretch>
        </p:blipFill>
        <p:spPr>
          <a:xfrm flipH="1">
            <a:off x="4905375" y="277350"/>
            <a:ext cx="5143499" cy="5143499"/>
          </a:xfrm>
          <a:prstGeom prst="rect">
            <a:avLst/>
          </a:prstGeom>
          <a:noFill/>
          <a:ln>
            <a:noFill/>
          </a:ln>
        </p:spPr>
      </p:pic>
      <p:sp>
        <p:nvSpPr>
          <p:cNvPr id="168" name="Google Shape;168;g3a5533f92f5_0_3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9" name="Google Shape;169;g3a5533f92f5_0_326"/>
          <p:cNvSpPr txBox="1"/>
          <p:nvPr>
            <p:ph idx="1" type="body"/>
          </p:nvPr>
        </p:nvSpPr>
        <p:spPr>
          <a:xfrm>
            <a:off x="715100" y="1558275"/>
            <a:ext cx="7715700" cy="682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152933"/>
              </a:buClr>
              <a:buSzPts val="1200"/>
              <a:buFont typeface="Nunito"/>
              <a:buChar char="●"/>
              <a:defRPr/>
            </a:lvl1pPr>
            <a:lvl2pPr indent="-304800" lvl="1" marL="914400">
              <a:spcBef>
                <a:spcPts val="1600"/>
              </a:spcBef>
              <a:spcAft>
                <a:spcPts val="0"/>
              </a:spcAft>
              <a:buClr>
                <a:srgbClr val="152933"/>
              </a:buClr>
              <a:buSzPts val="1200"/>
              <a:buFont typeface="Nunito"/>
              <a:buChar char="○"/>
              <a:defRPr/>
            </a:lvl2pPr>
            <a:lvl3pPr indent="-304800" lvl="2" marL="1371600">
              <a:spcBef>
                <a:spcPts val="1600"/>
              </a:spcBef>
              <a:spcAft>
                <a:spcPts val="0"/>
              </a:spcAft>
              <a:buClr>
                <a:srgbClr val="152933"/>
              </a:buClr>
              <a:buSzPts val="1200"/>
              <a:buFont typeface="Nunito"/>
              <a:buChar char="■"/>
              <a:defRPr/>
            </a:lvl3pPr>
            <a:lvl4pPr indent="-304800" lvl="3" marL="1828800">
              <a:spcBef>
                <a:spcPts val="1600"/>
              </a:spcBef>
              <a:spcAft>
                <a:spcPts val="0"/>
              </a:spcAft>
              <a:buClr>
                <a:srgbClr val="152933"/>
              </a:buClr>
              <a:buSzPts val="1200"/>
              <a:buFont typeface="Nunito"/>
              <a:buChar char="●"/>
              <a:defRPr/>
            </a:lvl4pPr>
            <a:lvl5pPr indent="-304800" lvl="4" marL="2286000">
              <a:spcBef>
                <a:spcPts val="1600"/>
              </a:spcBef>
              <a:spcAft>
                <a:spcPts val="0"/>
              </a:spcAft>
              <a:buClr>
                <a:srgbClr val="152933"/>
              </a:buClr>
              <a:buSzPts val="1200"/>
              <a:buFont typeface="Nunito"/>
              <a:buChar char="○"/>
              <a:defRPr/>
            </a:lvl5pPr>
            <a:lvl6pPr indent="-304800" lvl="5" marL="2743200">
              <a:spcBef>
                <a:spcPts val="1600"/>
              </a:spcBef>
              <a:spcAft>
                <a:spcPts val="0"/>
              </a:spcAft>
              <a:buClr>
                <a:srgbClr val="152933"/>
              </a:buClr>
              <a:buSzPts val="1200"/>
              <a:buFont typeface="Nunito"/>
              <a:buChar char="■"/>
              <a:defRPr/>
            </a:lvl6pPr>
            <a:lvl7pPr indent="-304800" lvl="6" marL="3200400">
              <a:spcBef>
                <a:spcPts val="1600"/>
              </a:spcBef>
              <a:spcAft>
                <a:spcPts val="0"/>
              </a:spcAft>
              <a:buClr>
                <a:srgbClr val="152933"/>
              </a:buClr>
              <a:buSzPts val="1200"/>
              <a:buFont typeface="Nunito"/>
              <a:buChar char="●"/>
              <a:defRPr/>
            </a:lvl7pPr>
            <a:lvl8pPr indent="-304800" lvl="7" marL="3657600">
              <a:spcBef>
                <a:spcPts val="1600"/>
              </a:spcBef>
              <a:spcAft>
                <a:spcPts val="0"/>
              </a:spcAft>
              <a:buClr>
                <a:srgbClr val="152933"/>
              </a:buClr>
              <a:buSzPts val="1200"/>
              <a:buFont typeface="Nunito"/>
              <a:buChar char="○"/>
              <a:defRPr/>
            </a:lvl8pPr>
            <a:lvl9pPr indent="-304800" lvl="8" marL="4114800">
              <a:spcBef>
                <a:spcPts val="1600"/>
              </a:spcBef>
              <a:spcAft>
                <a:spcPts val="1600"/>
              </a:spcAft>
              <a:buClr>
                <a:srgbClr val="152933"/>
              </a:buClr>
              <a:buSzPts val="1200"/>
              <a:buFont typeface="Nunito"/>
              <a:buChar char="■"/>
              <a:defRPr/>
            </a:lvl9pPr>
          </a:lstStyle>
          <a:p/>
        </p:txBody>
      </p:sp>
      <p:sp>
        <p:nvSpPr>
          <p:cNvPr id="170" name="Google Shape;170;g3a5533f92f5_0_326"/>
          <p:cNvSpPr txBox="1"/>
          <p:nvPr>
            <p:ph idx="2" type="body"/>
          </p:nvPr>
        </p:nvSpPr>
        <p:spPr>
          <a:xfrm>
            <a:off x="717050" y="2240776"/>
            <a:ext cx="7711800" cy="17907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152933"/>
              </a:buClr>
              <a:buSzPts val="1200"/>
              <a:buFont typeface="Nunito"/>
              <a:buChar char="●"/>
              <a:defRPr/>
            </a:lvl1pPr>
            <a:lvl2pPr indent="-304800" lvl="1" marL="914400">
              <a:spcBef>
                <a:spcPts val="1600"/>
              </a:spcBef>
              <a:spcAft>
                <a:spcPts val="0"/>
              </a:spcAft>
              <a:buClr>
                <a:srgbClr val="152933"/>
              </a:buClr>
              <a:buSzPts val="1200"/>
              <a:buFont typeface="Nunito"/>
              <a:buChar char="○"/>
              <a:defRPr/>
            </a:lvl2pPr>
            <a:lvl3pPr indent="-304800" lvl="2" marL="1371600">
              <a:spcBef>
                <a:spcPts val="1600"/>
              </a:spcBef>
              <a:spcAft>
                <a:spcPts val="0"/>
              </a:spcAft>
              <a:buClr>
                <a:srgbClr val="152933"/>
              </a:buClr>
              <a:buSzPts val="1200"/>
              <a:buFont typeface="Nunito"/>
              <a:buChar char="■"/>
              <a:defRPr/>
            </a:lvl3pPr>
            <a:lvl4pPr indent="-304800" lvl="3" marL="1828800">
              <a:spcBef>
                <a:spcPts val="1600"/>
              </a:spcBef>
              <a:spcAft>
                <a:spcPts val="0"/>
              </a:spcAft>
              <a:buClr>
                <a:srgbClr val="152933"/>
              </a:buClr>
              <a:buSzPts val="1200"/>
              <a:buFont typeface="Nunito"/>
              <a:buChar char="●"/>
              <a:defRPr/>
            </a:lvl4pPr>
            <a:lvl5pPr indent="-304800" lvl="4" marL="2286000">
              <a:spcBef>
                <a:spcPts val="1600"/>
              </a:spcBef>
              <a:spcAft>
                <a:spcPts val="0"/>
              </a:spcAft>
              <a:buClr>
                <a:srgbClr val="152933"/>
              </a:buClr>
              <a:buSzPts val="1200"/>
              <a:buFont typeface="Nunito"/>
              <a:buChar char="○"/>
              <a:defRPr/>
            </a:lvl5pPr>
            <a:lvl6pPr indent="-304800" lvl="5" marL="2743200">
              <a:spcBef>
                <a:spcPts val="1600"/>
              </a:spcBef>
              <a:spcAft>
                <a:spcPts val="0"/>
              </a:spcAft>
              <a:buClr>
                <a:srgbClr val="152933"/>
              </a:buClr>
              <a:buSzPts val="1200"/>
              <a:buFont typeface="Nunito"/>
              <a:buChar char="■"/>
              <a:defRPr/>
            </a:lvl6pPr>
            <a:lvl7pPr indent="-304800" lvl="6" marL="3200400">
              <a:spcBef>
                <a:spcPts val="1600"/>
              </a:spcBef>
              <a:spcAft>
                <a:spcPts val="0"/>
              </a:spcAft>
              <a:buClr>
                <a:srgbClr val="152933"/>
              </a:buClr>
              <a:buSzPts val="1200"/>
              <a:buFont typeface="Nunito"/>
              <a:buChar char="●"/>
              <a:defRPr/>
            </a:lvl7pPr>
            <a:lvl8pPr indent="-304800" lvl="7" marL="3657600">
              <a:spcBef>
                <a:spcPts val="1600"/>
              </a:spcBef>
              <a:spcAft>
                <a:spcPts val="0"/>
              </a:spcAft>
              <a:buClr>
                <a:srgbClr val="152933"/>
              </a:buClr>
              <a:buSzPts val="1200"/>
              <a:buFont typeface="Nunito"/>
              <a:buChar char="○"/>
              <a:defRPr/>
            </a:lvl8pPr>
            <a:lvl9pPr indent="-304800" lvl="8" marL="4114800">
              <a:spcBef>
                <a:spcPts val="1600"/>
              </a:spcBef>
              <a:spcAft>
                <a:spcPts val="1600"/>
              </a:spcAft>
              <a:buClr>
                <a:srgbClr val="152933"/>
              </a:buClr>
              <a:buSzPts val="1200"/>
              <a:buFont typeface="Nunito"/>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71" name="Shape 171"/>
        <p:cNvGrpSpPr/>
        <p:nvPr/>
      </p:nvGrpSpPr>
      <p:grpSpPr>
        <a:xfrm>
          <a:off x="0" y="0"/>
          <a:ext cx="0" cy="0"/>
          <a:chOff x="0" y="0"/>
          <a:chExt cx="0" cy="0"/>
        </a:xfrm>
      </p:grpSpPr>
      <p:sp>
        <p:nvSpPr>
          <p:cNvPr id="172" name="Google Shape;172;g3a5533f92f5_0_33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73" name="Google Shape;173;g3a5533f92f5_0_331"/>
          <p:cNvSpPr txBox="1"/>
          <p:nvPr>
            <p:ph idx="1" type="subTitle"/>
          </p:nvPr>
        </p:nvSpPr>
        <p:spPr>
          <a:xfrm>
            <a:off x="717750" y="1660149"/>
            <a:ext cx="7708500" cy="554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74" name="Google Shape;174;g3a5533f92f5_0_331"/>
          <p:cNvSpPr txBox="1"/>
          <p:nvPr>
            <p:ph idx="2" type="subTitle"/>
          </p:nvPr>
        </p:nvSpPr>
        <p:spPr>
          <a:xfrm>
            <a:off x="717750" y="2739938"/>
            <a:ext cx="7704000" cy="554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75" name="Google Shape;175;g3a5533f92f5_0_331"/>
          <p:cNvSpPr txBox="1"/>
          <p:nvPr>
            <p:ph idx="3" type="subTitle"/>
          </p:nvPr>
        </p:nvSpPr>
        <p:spPr>
          <a:xfrm>
            <a:off x="717750" y="3819738"/>
            <a:ext cx="7704000" cy="554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76" name="Google Shape;176;g3a5533f92f5_0_331"/>
          <p:cNvSpPr txBox="1"/>
          <p:nvPr>
            <p:ph idx="4" type="subTitle"/>
          </p:nvPr>
        </p:nvSpPr>
        <p:spPr>
          <a:xfrm>
            <a:off x="717750" y="1248113"/>
            <a:ext cx="77085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77" name="Google Shape;177;g3a5533f92f5_0_331"/>
          <p:cNvSpPr txBox="1"/>
          <p:nvPr>
            <p:ph idx="5" type="subTitle"/>
          </p:nvPr>
        </p:nvSpPr>
        <p:spPr>
          <a:xfrm>
            <a:off x="717750" y="2323538"/>
            <a:ext cx="77040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78" name="Google Shape;178;g3a5533f92f5_0_331"/>
          <p:cNvSpPr txBox="1"/>
          <p:nvPr>
            <p:ph idx="6" type="subTitle"/>
          </p:nvPr>
        </p:nvSpPr>
        <p:spPr>
          <a:xfrm>
            <a:off x="717750" y="3403338"/>
            <a:ext cx="77040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grpSp>
        <p:nvGrpSpPr>
          <p:cNvPr id="179" name="Google Shape;179;g3a5533f92f5_0_331"/>
          <p:cNvGrpSpPr/>
          <p:nvPr/>
        </p:nvGrpSpPr>
        <p:grpSpPr>
          <a:xfrm>
            <a:off x="4857750" y="-2946650"/>
            <a:ext cx="6562724" cy="10196299"/>
            <a:chOff x="4857750" y="-2946650"/>
            <a:chExt cx="6562724" cy="10196299"/>
          </a:xfrm>
        </p:grpSpPr>
        <p:pic>
          <p:nvPicPr>
            <p:cNvPr id="180" name="Google Shape;180;g3a5533f92f5_0_331"/>
            <p:cNvPicPr preferRelativeResize="0"/>
            <p:nvPr/>
          </p:nvPicPr>
          <p:blipFill>
            <a:blip r:embed="rId2">
              <a:alphaModFix amt="80000"/>
            </a:blip>
            <a:stretch>
              <a:fillRect/>
            </a:stretch>
          </p:blipFill>
          <p:spPr>
            <a:xfrm flipH="1">
              <a:off x="6276975" y="2106150"/>
              <a:ext cx="5143499" cy="5143499"/>
            </a:xfrm>
            <a:prstGeom prst="rect">
              <a:avLst/>
            </a:prstGeom>
            <a:noFill/>
            <a:ln>
              <a:noFill/>
            </a:ln>
          </p:spPr>
        </p:pic>
        <p:pic>
          <p:nvPicPr>
            <p:cNvPr id="181" name="Google Shape;181;g3a5533f92f5_0_331"/>
            <p:cNvPicPr preferRelativeResize="0"/>
            <p:nvPr/>
          </p:nvPicPr>
          <p:blipFill>
            <a:blip r:embed="rId2">
              <a:alphaModFix amt="80000"/>
            </a:blip>
            <a:stretch>
              <a:fillRect/>
            </a:stretch>
          </p:blipFill>
          <p:spPr>
            <a:xfrm rot="10800000">
              <a:off x="4857750" y="-2946650"/>
              <a:ext cx="5143499" cy="5143499"/>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82" name="Shape 182"/>
        <p:cNvGrpSpPr/>
        <p:nvPr/>
      </p:nvGrpSpPr>
      <p:grpSpPr>
        <a:xfrm>
          <a:off x="0" y="0"/>
          <a:ext cx="0" cy="0"/>
          <a:chOff x="0" y="0"/>
          <a:chExt cx="0" cy="0"/>
        </a:xfrm>
      </p:grpSpPr>
      <p:grpSp>
        <p:nvGrpSpPr>
          <p:cNvPr id="183" name="Google Shape;183;g3a5533f92f5_0_342"/>
          <p:cNvGrpSpPr/>
          <p:nvPr/>
        </p:nvGrpSpPr>
        <p:grpSpPr>
          <a:xfrm>
            <a:off x="-2647950" y="-1009108"/>
            <a:ext cx="15125332" cy="8258757"/>
            <a:chOff x="-2647950" y="-1009108"/>
            <a:chExt cx="15125332" cy="8258757"/>
          </a:xfrm>
        </p:grpSpPr>
        <p:pic>
          <p:nvPicPr>
            <p:cNvPr id="184" name="Google Shape;184;g3a5533f92f5_0_342"/>
            <p:cNvPicPr preferRelativeResize="0"/>
            <p:nvPr/>
          </p:nvPicPr>
          <p:blipFill>
            <a:blip r:embed="rId2">
              <a:alphaModFix amt="80000"/>
            </a:blip>
            <a:stretch>
              <a:fillRect/>
            </a:stretch>
          </p:blipFill>
          <p:spPr>
            <a:xfrm>
              <a:off x="-2647950" y="2106150"/>
              <a:ext cx="5143499" cy="5143499"/>
            </a:xfrm>
            <a:prstGeom prst="rect">
              <a:avLst/>
            </a:prstGeom>
            <a:noFill/>
            <a:ln>
              <a:noFill/>
            </a:ln>
          </p:spPr>
        </p:pic>
        <p:pic>
          <p:nvPicPr>
            <p:cNvPr id="185" name="Google Shape;185;g3a5533f92f5_0_342"/>
            <p:cNvPicPr preferRelativeResize="0"/>
            <p:nvPr/>
          </p:nvPicPr>
          <p:blipFill>
            <a:blip r:embed="rId2">
              <a:alphaModFix amt="80000"/>
            </a:blip>
            <a:stretch>
              <a:fillRect/>
            </a:stretch>
          </p:blipFill>
          <p:spPr>
            <a:xfrm flipH="1" rot="-2014366">
              <a:off x="6340724" y="-15950"/>
              <a:ext cx="5143500" cy="5143500"/>
            </a:xfrm>
            <a:prstGeom prst="rect">
              <a:avLst/>
            </a:prstGeom>
            <a:noFill/>
            <a:ln>
              <a:noFill/>
            </a:ln>
          </p:spPr>
        </p:pic>
      </p:grpSp>
      <p:sp>
        <p:nvSpPr>
          <p:cNvPr id="186" name="Google Shape;186;g3a5533f92f5_0_3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87" name="Google Shape;187;g3a5533f92f5_0_342"/>
          <p:cNvSpPr txBox="1"/>
          <p:nvPr>
            <p:ph idx="1" type="subTitle"/>
          </p:nvPr>
        </p:nvSpPr>
        <p:spPr>
          <a:xfrm>
            <a:off x="720001" y="1658907"/>
            <a:ext cx="3118500" cy="1106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88" name="Google Shape;188;g3a5533f92f5_0_342"/>
          <p:cNvSpPr txBox="1"/>
          <p:nvPr>
            <p:ph idx="2" type="subTitle"/>
          </p:nvPr>
        </p:nvSpPr>
        <p:spPr>
          <a:xfrm>
            <a:off x="4233129" y="1658899"/>
            <a:ext cx="3118500" cy="1106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89" name="Google Shape;189;g3a5533f92f5_0_342"/>
          <p:cNvSpPr txBox="1"/>
          <p:nvPr>
            <p:ph idx="3" type="subTitle"/>
          </p:nvPr>
        </p:nvSpPr>
        <p:spPr>
          <a:xfrm>
            <a:off x="720000" y="3270950"/>
            <a:ext cx="31185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90" name="Google Shape;190;g3a5533f92f5_0_342"/>
          <p:cNvSpPr txBox="1"/>
          <p:nvPr>
            <p:ph idx="4" type="subTitle"/>
          </p:nvPr>
        </p:nvSpPr>
        <p:spPr>
          <a:xfrm>
            <a:off x="4233128" y="3270948"/>
            <a:ext cx="31185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91" name="Google Shape;191;g3a5533f92f5_0_342"/>
          <p:cNvSpPr txBox="1"/>
          <p:nvPr>
            <p:ph idx="5" type="subTitle"/>
          </p:nvPr>
        </p:nvSpPr>
        <p:spPr>
          <a:xfrm>
            <a:off x="720000" y="1242504"/>
            <a:ext cx="31185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92" name="Google Shape;192;g3a5533f92f5_0_342"/>
          <p:cNvSpPr txBox="1"/>
          <p:nvPr>
            <p:ph idx="6" type="subTitle"/>
          </p:nvPr>
        </p:nvSpPr>
        <p:spPr>
          <a:xfrm>
            <a:off x="720000" y="2854556"/>
            <a:ext cx="31185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93" name="Google Shape;193;g3a5533f92f5_0_342"/>
          <p:cNvSpPr txBox="1"/>
          <p:nvPr>
            <p:ph idx="7" type="subTitle"/>
          </p:nvPr>
        </p:nvSpPr>
        <p:spPr>
          <a:xfrm>
            <a:off x="4233100" y="1242500"/>
            <a:ext cx="31185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194" name="Google Shape;194;g3a5533f92f5_0_342"/>
          <p:cNvSpPr txBox="1"/>
          <p:nvPr>
            <p:ph idx="8" type="subTitle"/>
          </p:nvPr>
        </p:nvSpPr>
        <p:spPr>
          <a:xfrm>
            <a:off x="4233100" y="2854549"/>
            <a:ext cx="31185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95" name="Shape 195"/>
        <p:cNvGrpSpPr/>
        <p:nvPr/>
      </p:nvGrpSpPr>
      <p:grpSpPr>
        <a:xfrm>
          <a:off x="0" y="0"/>
          <a:ext cx="0" cy="0"/>
          <a:chOff x="0" y="0"/>
          <a:chExt cx="0" cy="0"/>
        </a:xfrm>
      </p:grpSpPr>
      <p:pic>
        <p:nvPicPr>
          <p:cNvPr id="196" name="Google Shape;196;g3a5533f92f5_0_355"/>
          <p:cNvPicPr preferRelativeResize="0"/>
          <p:nvPr/>
        </p:nvPicPr>
        <p:blipFill>
          <a:blip r:embed="rId2">
            <a:alphaModFix amt="80000"/>
          </a:blip>
          <a:stretch>
            <a:fillRect/>
          </a:stretch>
        </p:blipFill>
        <p:spPr>
          <a:xfrm flipH="1" rot="2700000">
            <a:off x="6915149" y="1939675"/>
            <a:ext cx="5143500" cy="5143500"/>
          </a:xfrm>
          <a:prstGeom prst="rect">
            <a:avLst/>
          </a:prstGeom>
          <a:noFill/>
          <a:ln>
            <a:noFill/>
          </a:ln>
        </p:spPr>
      </p:pic>
      <p:sp>
        <p:nvSpPr>
          <p:cNvPr id="197" name="Google Shape;197;g3a5533f92f5_0_35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8" name="Google Shape;198;g3a5533f92f5_0_355"/>
          <p:cNvSpPr txBox="1"/>
          <p:nvPr>
            <p:ph idx="1" type="subTitle"/>
          </p:nvPr>
        </p:nvSpPr>
        <p:spPr>
          <a:xfrm>
            <a:off x="713065" y="1662312"/>
            <a:ext cx="24693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199" name="Google Shape;199;g3a5533f92f5_0_355"/>
          <p:cNvSpPr txBox="1"/>
          <p:nvPr>
            <p:ph idx="2" type="subTitle"/>
          </p:nvPr>
        </p:nvSpPr>
        <p:spPr>
          <a:xfrm>
            <a:off x="3282140" y="1662316"/>
            <a:ext cx="25797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200" name="Google Shape;200;g3a5533f92f5_0_355"/>
          <p:cNvSpPr txBox="1"/>
          <p:nvPr>
            <p:ph idx="3" type="subTitle"/>
          </p:nvPr>
        </p:nvSpPr>
        <p:spPr>
          <a:xfrm>
            <a:off x="713065" y="3267839"/>
            <a:ext cx="24693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201" name="Google Shape;201;g3a5533f92f5_0_355"/>
          <p:cNvSpPr txBox="1"/>
          <p:nvPr>
            <p:ph idx="4" type="subTitle"/>
          </p:nvPr>
        </p:nvSpPr>
        <p:spPr>
          <a:xfrm>
            <a:off x="3282140" y="3267839"/>
            <a:ext cx="25797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202" name="Google Shape;202;g3a5533f92f5_0_355"/>
          <p:cNvSpPr txBox="1"/>
          <p:nvPr>
            <p:ph idx="5" type="subTitle"/>
          </p:nvPr>
        </p:nvSpPr>
        <p:spPr>
          <a:xfrm>
            <a:off x="5961626" y="1662312"/>
            <a:ext cx="24693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203" name="Google Shape;203;g3a5533f92f5_0_355"/>
          <p:cNvSpPr txBox="1"/>
          <p:nvPr>
            <p:ph idx="6" type="subTitle"/>
          </p:nvPr>
        </p:nvSpPr>
        <p:spPr>
          <a:xfrm>
            <a:off x="5961626" y="3267837"/>
            <a:ext cx="2469300" cy="1108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204" name="Google Shape;204;g3a5533f92f5_0_355"/>
          <p:cNvSpPr txBox="1"/>
          <p:nvPr>
            <p:ph idx="7" type="subTitle"/>
          </p:nvPr>
        </p:nvSpPr>
        <p:spPr>
          <a:xfrm>
            <a:off x="713065" y="1245910"/>
            <a:ext cx="24693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205" name="Google Shape;205;g3a5533f92f5_0_355"/>
          <p:cNvSpPr txBox="1"/>
          <p:nvPr>
            <p:ph idx="8" type="subTitle"/>
          </p:nvPr>
        </p:nvSpPr>
        <p:spPr>
          <a:xfrm>
            <a:off x="3283340" y="1245910"/>
            <a:ext cx="25773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206" name="Google Shape;206;g3a5533f92f5_0_355"/>
          <p:cNvSpPr txBox="1"/>
          <p:nvPr>
            <p:ph idx="9" type="subTitle"/>
          </p:nvPr>
        </p:nvSpPr>
        <p:spPr>
          <a:xfrm>
            <a:off x="5962826" y="1245910"/>
            <a:ext cx="24669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207" name="Google Shape;207;g3a5533f92f5_0_355"/>
          <p:cNvSpPr txBox="1"/>
          <p:nvPr>
            <p:ph idx="13" type="subTitle"/>
          </p:nvPr>
        </p:nvSpPr>
        <p:spPr>
          <a:xfrm>
            <a:off x="713065" y="2849348"/>
            <a:ext cx="24693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208" name="Google Shape;208;g3a5533f92f5_0_355"/>
          <p:cNvSpPr txBox="1"/>
          <p:nvPr>
            <p:ph idx="14" type="subTitle"/>
          </p:nvPr>
        </p:nvSpPr>
        <p:spPr>
          <a:xfrm>
            <a:off x="3283340" y="2849345"/>
            <a:ext cx="25773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
        <p:nvSpPr>
          <p:cNvPr id="209" name="Google Shape;209;g3a5533f92f5_0_355"/>
          <p:cNvSpPr txBox="1"/>
          <p:nvPr>
            <p:ph idx="15" type="subTitle"/>
          </p:nvPr>
        </p:nvSpPr>
        <p:spPr>
          <a:xfrm>
            <a:off x="5961626" y="2849342"/>
            <a:ext cx="2469300" cy="4926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SzPts val="2400"/>
              <a:buFont typeface="Inter Tight"/>
              <a:buNone/>
              <a:defRPr b="1" sz="2000">
                <a:solidFill>
                  <a:schemeClr val="dk1"/>
                </a:solidFill>
                <a:latin typeface="Inter Tight"/>
                <a:ea typeface="Inter Tight"/>
                <a:cs typeface="Inter Tight"/>
                <a:sym typeface="Inter Tight"/>
              </a:defRPr>
            </a:lvl1pPr>
            <a:lvl2pPr lvl="1"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2pPr>
            <a:lvl3pPr lvl="2"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3pPr>
            <a:lvl4pPr lvl="3"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4pPr>
            <a:lvl5pPr lvl="4"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5pPr>
            <a:lvl6pPr lvl="5"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6pPr>
            <a:lvl7pPr lvl="6"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7pPr>
            <a:lvl8pPr lvl="7"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8pPr>
            <a:lvl9pPr lvl="8" algn="ctr">
              <a:lnSpc>
                <a:spcPct val="100000"/>
              </a:lnSpc>
              <a:spcBef>
                <a:spcPts val="0"/>
              </a:spcBef>
              <a:spcAft>
                <a:spcPts val="0"/>
              </a:spcAft>
              <a:buSzPts val="2400"/>
              <a:buFont typeface="Inter Tight"/>
              <a:buNone/>
              <a:defRPr b="1" sz="2400">
                <a:latin typeface="Inter Tight"/>
                <a:ea typeface="Inter Tight"/>
                <a:cs typeface="Inter Tight"/>
                <a:sym typeface="Inter T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10" name="Shape 210"/>
        <p:cNvGrpSpPr/>
        <p:nvPr/>
      </p:nvGrpSpPr>
      <p:grpSpPr>
        <a:xfrm>
          <a:off x="0" y="0"/>
          <a:ext cx="0" cy="0"/>
          <a:chOff x="0" y="0"/>
          <a:chExt cx="0" cy="0"/>
        </a:xfrm>
      </p:grpSpPr>
      <p:grpSp>
        <p:nvGrpSpPr>
          <p:cNvPr id="211" name="Google Shape;211;g3a5533f92f5_0_370"/>
          <p:cNvGrpSpPr/>
          <p:nvPr/>
        </p:nvGrpSpPr>
        <p:grpSpPr>
          <a:xfrm>
            <a:off x="-285750" y="-1270250"/>
            <a:ext cx="9677399" cy="8443699"/>
            <a:chOff x="-285750" y="-1270250"/>
            <a:chExt cx="9677399" cy="8443699"/>
          </a:xfrm>
        </p:grpSpPr>
        <p:pic>
          <p:nvPicPr>
            <p:cNvPr id="212" name="Google Shape;212;g3a5533f92f5_0_370"/>
            <p:cNvPicPr preferRelativeResize="0"/>
            <p:nvPr/>
          </p:nvPicPr>
          <p:blipFill>
            <a:blip r:embed="rId2">
              <a:alphaModFix amt="80000"/>
            </a:blip>
            <a:stretch>
              <a:fillRect/>
            </a:stretch>
          </p:blipFill>
          <p:spPr>
            <a:xfrm flipH="1">
              <a:off x="4248150" y="2029950"/>
              <a:ext cx="5143499" cy="5143499"/>
            </a:xfrm>
            <a:prstGeom prst="rect">
              <a:avLst/>
            </a:prstGeom>
            <a:noFill/>
            <a:ln>
              <a:noFill/>
            </a:ln>
          </p:spPr>
        </p:pic>
        <p:pic>
          <p:nvPicPr>
            <p:cNvPr id="213" name="Google Shape;213;g3a5533f92f5_0_370"/>
            <p:cNvPicPr preferRelativeResize="0"/>
            <p:nvPr/>
          </p:nvPicPr>
          <p:blipFill>
            <a:blip r:embed="rId2">
              <a:alphaModFix amt="80000"/>
            </a:blip>
            <a:stretch>
              <a:fillRect/>
            </a:stretch>
          </p:blipFill>
          <p:spPr>
            <a:xfrm flipH="1" rot="10800000">
              <a:off x="-285750" y="-1270250"/>
              <a:ext cx="5143499" cy="5143499"/>
            </a:xfrm>
            <a:prstGeom prst="rect">
              <a:avLst/>
            </a:prstGeom>
            <a:noFill/>
            <a:ln>
              <a:noFill/>
            </a:ln>
          </p:spPr>
        </p:pic>
      </p:grpSp>
      <p:sp>
        <p:nvSpPr>
          <p:cNvPr id="214" name="Google Shape;214;g3a5533f92f5_0_370"/>
          <p:cNvSpPr txBox="1"/>
          <p:nvPr>
            <p:ph type="title"/>
          </p:nvPr>
        </p:nvSpPr>
        <p:spPr>
          <a:xfrm>
            <a:off x="3982663" y="608163"/>
            <a:ext cx="4448100" cy="1262100"/>
          </a:xfrm>
          <a:prstGeom prst="rect">
            <a:avLst/>
          </a:prstGeom>
        </p:spPr>
        <p:txBody>
          <a:bodyPr anchorCtr="0" anchor="t" bIns="91425" lIns="91425" spcFirstLastPara="1" rIns="91425" wrap="square" tIns="91425">
            <a:noAutofit/>
          </a:bodyPr>
          <a:lstStyle>
            <a:lvl1pPr lvl="0" algn="r">
              <a:spcBef>
                <a:spcPts val="0"/>
              </a:spcBef>
              <a:spcAft>
                <a:spcPts val="0"/>
              </a:spcAft>
              <a:buSzPts val="3000"/>
              <a:buNone/>
              <a:defRPr sz="7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15" name="Google Shape;215;g3a5533f92f5_0_370"/>
          <p:cNvSpPr txBox="1"/>
          <p:nvPr>
            <p:ph idx="1" type="subTitle"/>
          </p:nvPr>
        </p:nvSpPr>
        <p:spPr>
          <a:xfrm>
            <a:off x="3982663" y="2022662"/>
            <a:ext cx="4448100" cy="10467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sz="1400"/>
            </a:lvl1pPr>
            <a:lvl2pPr lvl="1" algn="ctr">
              <a:lnSpc>
                <a:spcPct val="100000"/>
              </a:lnSpc>
              <a:spcBef>
                <a:spcPts val="0"/>
              </a:spcBef>
              <a:spcAft>
                <a:spcPts val="0"/>
              </a:spcAft>
              <a:buSzPts val="1200"/>
              <a:buNone/>
              <a:defRPr/>
            </a:lvl2pPr>
            <a:lvl3pPr lvl="2" algn="ctr">
              <a:lnSpc>
                <a:spcPct val="100000"/>
              </a:lnSpc>
              <a:spcBef>
                <a:spcPts val="1600"/>
              </a:spcBef>
              <a:spcAft>
                <a:spcPts val="0"/>
              </a:spcAft>
              <a:buSzPts val="1200"/>
              <a:buNone/>
              <a:defRPr/>
            </a:lvl3pPr>
            <a:lvl4pPr lvl="3" algn="ctr">
              <a:lnSpc>
                <a:spcPct val="100000"/>
              </a:lnSpc>
              <a:spcBef>
                <a:spcPts val="1600"/>
              </a:spcBef>
              <a:spcAft>
                <a:spcPts val="0"/>
              </a:spcAft>
              <a:buSzPts val="1200"/>
              <a:buNone/>
              <a:defRPr/>
            </a:lvl4pPr>
            <a:lvl5pPr lvl="4" algn="ctr">
              <a:lnSpc>
                <a:spcPct val="100000"/>
              </a:lnSpc>
              <a:spcBef>
                <a:spcPts val="1600"/>
              </a:spcBef>
              <a:spcAft>
                <a:spcPts val="0"/>
              </a:spcAft>
              <a:buSzPts val="1200"/>
              <a:buNone/>
              <a:defRPr/>
            </a:lvl5pPr>
            <a:lvl6pPr lvl="5" algn="ctr">
              <a:lnSpc>
                <a:spcPct val="100000"/>
              </a:lnSpc>
              <a:spcBef>
                <a:spcPts val="1600"/>
              </a:spcBef>
              <a:spcAft>
                <a:spcPts val="0"/>
              </a:spcAft>
              <a:buSzPts val="1200"/>
              <a:buNone/>
              <a:defRPr/>
            </a:lvl6pPr>
            <a:lvl7pPr lvl="6" algn="ctr">
              <a:lnSpc>
                <a:spcPct val="100000"/>
              </a:lnSpc>
              <a:spcBef>
                <a:spcPts val="1600"/>
              </a:spcBef>
              <a:spcAft>
                <a:spcPts val="0"/>
              </a:spcAft>
              <a:buSzPts val="1200"/>
              <a:buNone/>
              <a:defRPr/>
            </a:lvl7pPr>
            <a:lvl8pPr lvl="7" algn="ctr">
              <a:lnSpc>
                <a:spcPct val="100000"/>
              </a:lnSpc>
              <a:spcBef>
                <a:spcPts val="1600"/>
              </a:spcBef>
              <a:spcAft>
                <a:spcPts val="0"/>
              </a:spcAft>
              <a:buSzPts val="1200"/>
              <a:buNone/>
              <a:defRPr/>
            </a:lvl8pPr>
            <a:lvl9pPr lvl="8" algn="ctr">
              <a:lnSpc>
                <a:spcPct val="100000"/>
              </a:lnSpc>
              <a:spcBef>
                <a:spcPts val="1600"/>
              </a:spcBef>
              <a:spcAft>
                <a:spcPts val="1600"/>
              </a:spcAft>
              <a:buSzPts val="1200"/>
              <a:buNone/>
              <a:defRPr/>
            </a:lvl9pPr>
          </a:lstStyle>
          <a:p/>
        </p:txBody>
      </p:sp>
      <p:sp>
        <p:nvSpPr>
          <p:cNvPr id="216" name="Google Shape;216;g3a5533f92f5_0_370"/>
          <p:cNvSpPr txBox="1"/>
          <p:nvPr/>
        </p:nvSpPr>
        <p:spPr>
          <a:xfrm>
            <a:off x="713225" y="3656855"/>
            <a:ext cx="4945800" cy="4926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b="1" lang="en" sz="1000">
                <a:solidFill>
                  <a:schemeClr val="dk1"/>
                </a:solidFill>
                <a:latin typeface="Lato"/>
                <a:ea typeface="Lato"/>
                <a:cs typeface="Lato"/>
                <a:sym typeface="Lato"/>
              </a:rPr>
              <a:t>CRÉDITOS:</a:t>
            </a:r>
            <a:r>
              <a:rPr lang="en" sz="1000">
                <a:solidFill>
                  <a:schemeClr val="dk1"/>
                </a:solidFill>
                <a:latin typeface="Lato"/>
                <a:ea typeface="Lato"/>
                <a:cs typeface="Lato"/>
                <a:sym typeface="Lato"/>
              </a:rPr>
              <a:t> Esta plantilla es una creación de </a:t>
            </a:r>
            <a:r>
              <a:rPr b="1" lang="en" sz="1000" u="sng">
                <a:solidFill>
                  <a:schemeClr val="dk1"/>
                </a:solidFill>
                <a:latin typeface="Lato"/>
                <a:ea typeface="Lato"/>
                <a:cs typeface="Lato"/>
                <a:sym typeface="Lato"/>
                <a:hlinkClick r:id="rId3">
                  <a:extLst>
                    <a:ext uri="{A12FA001-AC4F-418D-AE19-62706E023703}">
                      <ahyp:hlinkClr val="tx"/>
                    </a:ext>
                  </a:extLst>
                </a:hlinkClick>
              </a:rPr>
              <a:t>Slidesgo</a:t>
            </a:r>
            <a:r>
              <a:rPr lang="en" sz="1000">
                <a:solidFill>
                  <a:schemeClr val="dk1"/>
                </a:solidFill>
                <a:latin typeface="Lato"/>
                <a:ea typeface="Lato"/>
                <a:cs typeface="Lato"/>
                <a:sym typeface="Lato"/>
              </a:rPr>
              <a:t>, e incluye iconos de </a:t>
            </a:r>
            <a:r>
              <a:rPr b="1" lang="en" sz="1000" u="sng">
                <a:solidFill>
                  <a:schemeClr val="dk1"/>
                </a:solidFill>
                <a:latin typeface="Lato"/>
                <a:ea typeface="Lato"/>
                <a:cs typeface="Lato"/>
                <a:sym typeface="Lato"/>
                <a:hlinkClick r:id="rId4">
                  <a:extLst>
                    <a:ext uri="{A12FA001-AC4F-418D-AE19-62706E023703}">
                      <ahyp:hlinkClr val="tx"/>
                    </a:ext>
                  </a:extLst>
                </a:hlinkClick>
              </a:rPr>
              <a:t>Flaticon</a:t>
            </a:r>
            <a:r>
              <a:rPr lang="en" sz="1000">
                <a:solidFill>
                  <a:schemeClr val="dk1"/>
                </a:solidFill>
                <a:latin typeface="Lato"/>
                <a:ea typeface="Lato"/>
                <a:cs typeface="Lato"/>
                <a:sym typeface="Lato"/>
              </a:rPr>
              <a:t> e infografías e imágenes de </a:t>
            </a:r>
            <a:r>
              <a:rPr b="1" lang="en" sz="1000" u="sng">
                <a:solidFill>
                  <a:schemeClr val="dk1"/>
                </a:solidFill>
                <a:latin typeface="Lato"/>
                <a:ea typeface="Lato"/>
                <a:cs typeface="Lato"/>
                <a:sym typeface="Lato"/>
                <a:hlinkClick r:id="rId5">
                  <a:extLst>
                    <a:ext uri="{A12FA001-AC4F-418D-AE19-62706E023703}">
                      <ahyp:hlinkClr val="tx"/>
                    </a:ext>
                  </a:extLst>
                </a:hlinkClick>
              </a:rPr>
              <a:t>Freepik</a:t>
            </a:r>
            <a:r>
              <a:rPr lang="en" sz="1000" u="sng">
                <a:solidFill>
                  <a:schemeClr val="dk1"/>
                </a:solidFill>
                <a:latin typeface="Lato"/>
                <a:ea typeface="Lato"/>
                <a:cs typeface="Lato"/>
                <a:sym typeface="Lato"/>
              </a:rPr>
              <a:t> </a:t>
            </a:r>
            <a:endParaRPr b="1" sz="1000" u="sng">
              <a:solidFill>
                <a:schemeClr val="dk1"/>
              </a:solidFill>
              <a:latin typeface="Lato"/>
              <a:ea typeface="Lato"/>
              <a:cs typeface="Lato"/>
              <a:sym typeface="La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17" name="Shape 217"/>
        <p:cNvGrpSpPr/>
        <p:nvPr/>
      </p:nvGrpSpPr>
      <p:grpSpPr>
        <a:xfrm>
          <a:off x="0" y="0"/>
          <a:ext cx="0" cy="0"/>
          <a:chOff x="0" y="0"/>
          <a:chExt cx="0" cy="0"/>
        </a:xfrm>
      </p:grpSpPr>
      <p:grpSp>
        <p:nvGrpSpPr>
          <p:cNvPr id="218" name="Google Shape;218;g3a5533f92f5_0_377"/>
          <p:cNvGrpSpPr/>
          <p:nvPr/>
        </p:nvGrpSpPr>
        <p:grpSpPr>
          <a:xfrm flipH="1">
            <a:off x="-1200150" y="-2489450"/>
            <a:ext cx="12315824" cy="9129499"/>
            <a:chOff x="-666750" y="-2489450"/>
            <a:chExt cx="12315824" cy="9129499"/>
          </a:xfrm>
        </p:grpSpPr>
        <p:pic>
          <p:nvPicPr>
            <p:cNvPr id="219" name="Google Shape;219;g3a5533f92f5_0_377"/>
            <p:cNvPicPr preferRelativeResize="0"/>
            <p:nvPr/>
          </p:nvPicPr>
          <p:blipFill>
            <a:blip r:embed="rId2">
              <a:alphaModFix amt="80000"/>
            </a:blip>
            <a:stretch>
              <a:fillRect/>
            </a:stretch>
          </p:blipFill>
          <p:spPr>
            <a:xfrm>
              <a:off x="-666750" y="1344150"/>
              <a:ext cx="5143499" cy="5143499"/>
            </a:xfrm>
            <a:prstGeom prst="rect">
              <a:avLst/>
            </a:prstGeom>
            <a:noFill/>
            <a:ln>
              <a:noFill/>
            </a:ln>
          </p:spPr>
        </p:pic>
        <p:pic>
          <p:nvPicPr>
            <p:cNvPr id="220" name="Google Shape;220;g3a5533f92f5_0_377"/>
            <p:cNvPicPr preferRelativeResize="0"/>
            <p:nvPr/>
          </p:nvPicPr>
          <p:blipFill>
            <a:blip r:embed="rId2">
              <a:alphaModFix amt="80000"/>
            </a:blip>
            <a:stretch>
              <a:fillRect/>
            </a:stretch>
          </p:blipFill>
          <p:spPr>
            <a:xfrm flipH="1">
              <a:off x="6505575" y="1496550"/>
              <a:ext cx="5143499" cy="5143499"/>
            </a:xfrm>
            <a:prstGeom prst="rect">
              <a:avLst/>
            </a:prstGeom>
            <a:noFill/>
            <a:ln>
              <a:noFill/>
            </a:ln>
          </p:spPr>
        </p:pic>
        <p:pic>
          <p:nvPicPr>
            <p:cNvPr id="221" name="Google Shape;221;g3a5533f92f5_0_377"/>
            <p:cNvPicPr preferRelativeResize="0"/>
            <p:nvPr/>
          </p:nvPicPr>
          <p:blipFill>
            <a:blip r:embed="rId2">
              <a:alphaModFix amt="80000"/>
            </a:blip>
            <a:stretch>
              <a:fillRect/>
            </a:stretch>
          </p:blipFill>
          <p:spPr>
            <a:xfrm rot="10800000">
              <a:off x="5467350" y="-2489450"/>
              <a:ext cx="5143499" cy="514349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22" name="Shape 222"/>
        <p:cNvGrpSpPr/>
        <p:nvPr/>
      </p:nvGrpSpPr>
      <p:grpSpPr>
        <a:xfrm>
          <a:off x="0" y="0"/>
          <a:ext cx="0" cy="0"/>
          <a:chOff x="0" y="0"/>
          <a:chExt cx="0" cy="0"/>
        </a:xfrm>
      </p:grpSpPr>
      <p:grpSp>
        <p:nvGrpSpPr>
          <p:cNvPr id="223" name="Google Shape;223;g3a5533f92f5_0_382"/>
          <p:cNvGrpSpPr/>
          <p:nvPr/>
        </p:nvGrpSpPr>
        <p:grpSpPr>
          <a:xfrm flipH="1" rot="10800000">
            <a:off x="-533400" y="-2022304"/>
            <a:ext cx="10133052" cy="10110153"/>
            <a:chOff x="-533400" y="-3317704"/>
            <a:chExt cx="10133052" cy="10110153"/>
          </a:xfrm>
        </p:grpSpPr>
        <p:pic>
          <p:nvPicPr>
            <p:cNvPr id="224" name="Google Shape;224;g3a5533f92f5_0_382"/>
            <p:cNvPicPr preferRelativeResize="0"/>
            <p:nvPr/>
          </p:nvPicPr>
          <p:blipFill>
            <a:blip r:embed="rId2">
              <a:alphaModFix amt="80000"/>
            </a:blip>
            <a:stretch>
              <a:fillRect/>
            </a:stretch>
          </p:blipFill>
          <p:spPr>
            <a:xfrm flipH="1" rot="10800000">
              <a:off x="-533400" y="-2032250"/>
              <a:ext cx="5143499" cy="5143499"/>
            </a:xfrm>
            <a:prstGeom prst="rect">
              <a:avLst/>
            </a:prstGeom>
            <a:noFill/>
            <a:ln>
              <a:noFill/>
            </a:ln>
          </p:spPr>
        </p:pic>
        <p:pic>
          <p:nvPicPr>
            <p:cNvPr id="225" name="Google Shape;225;g3a5533f92f5_0_382"/>
            <p:cNvPicPr preferRelativeResize="0"/>
            <p:nvPr/>
          </p:nvPicPr>
          <p:blipFill>
            <a:blip r:embed="rId2">
              <a:alphaModFix amt="80000"/>
            </a:blip>
            <a:stretch>
              <a:fillRect/>
            </a:stretch>
          </p:blipFill>
          <p:spPr>
            <a:xfrm flipH="1">
              <a:off x="4295775" y="1648950"/>
              <a:ext cx="5143499" cy="5143499"/>
            </a:xfrm>
            <a:prstGeom prst="rect">
              <a:avLst/>
            </a:prstGeom>
            <a:noFill/>
            <a:ln>
              <a:noFill/>
            </a:ln>
          </p:spPr>
        </p:pic>
        <p:pic>
          <p:nvPicPr>
            <p:cNvPr id="226" name="Google Shape;226;g3a5533f92f5_0_382"/>
            <p:cNvPicPr preferRelativeResize="0"/>
            <p:nvPr/>
          </p:nvPicPr>
          <p:blipFill>
            <a:blip r:embed="rId2">
              <a:alphaModFix amt="80000"/>
            </a:blip>
            <a:stretch>
              <a:fillRect/>
            </a:stretch>
          </p:blipFill>
          <p:spPr>
            <a:xfrm rot="8100000">
              <a:off x="3390899" y="-2252450"/>
              <a:ext cx="5143500" cy="5143500"/>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227" name="Shape 227"/>
        <p:cNvGrpSpPr/>
        <p:nvPr/>
      </p:nvGrpSpPr>
      <p:grpSpPr>
        <a:xfrm>
          <a:off x="0" y="0"/>
          <a:ext cx="0" cy="0"/>
          <a:chOff x="0" y="0"/>
          <a:chExt cx="0" cy="0"/>
        </a:xfrm>
      </p:grpSpPr>
      <p:sp>
        <p:nvSpPr>
          <p:cNvPr id="228" name="Google Shape;228;g3a5533f92f5_0_387"/>
          <p:cNvSpPr txBox="1"/>
          <p:nvPr>
            <p:ph type="ctrTitle"/>
          </p:nvPr>
        </p:nvSpPr>
        <p:spPr>
          <a:xfrm>
            <a:off x="692700" y="515975"/>
            <a:ext cx="3538800" cy="12339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0D678F"/>
              </a:buClr>
              <a:buSzPts val="3900"/>
              <a:buFont typeface="Lato Black"/>
              <a:buNone/>
              <a:defRPr sz="3900">
                <a:solidFill>
                  <a:srgbClr val="0D678F"/>
                </a:solidFill>
                <a:latin typeface="Lato Black"/>
                <a:ea typeface="Lato Black"/>
                <a:cs typeface="Lato Black"/>
                <a:sym typeface="Lato Black"/>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29" name="Google Shape;229;g3a5533f92f5_0_387"/>
          <p:cNvSpPr txBox="1"/>
          <p:nvPr>
            <p:ph idx="1" type="subTitle"/>
          </p:nvPr>
        </p:nvSpPr>
        <p:spPr>
          <a:xfrm>
            <a:off x="692700" y="2376925"/>
            <a:ext cx="3124200" cy="7926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5FBBA0"/>
              </a:buClr>
              <a:buSzPts val="2800"/>
              <a:buFont typeface="Lato"/>
              <a:buNone/>
              <a:defRPr sz="2800">
                <a:solidFill>
                  <a:srgbClr val="5FBBA0"/>
                </a:solidFill>
                <a:latin typeface="Lato"/>
                <a:ea typeface="Lato"/>
                <a:cs typeface="Lato"/>
                <a:sym typeface="Lato"/>
              </a:defRPr>
            </a:lvl1pPr>
            <a:lvl2pPr lvl="1" algn="ctr">
              <a:lnSpc>
                <a:spcPct val="100000"/>
              </a:lnSpc>
              <a:spcBef>
                <a:spcPts val="0"/>
              </a:spcBef>
              <a:spcAft>
                <a:spcPts val="0"/>
              </a:spcAft>
              <a:buSzPts val="2800"/>
              <a:buFont typeface="Lato"/>
              <a:buNone/>
              <a:defRPr sz="2800">
                <a:latin typeface="Lato"/>
                <a:ea typeface="Lato"/>
                <a:cs typeface="Lato"/>
                <a:sym typeface="Lato"/>
              </a:defRPr>
            </a:lvl2pPr>
            <a:lvl3pPr lvl="2" algn="ctr">
              <a:lnSpc>
                <a:spcPct val="100000"/>
              </a:lnSpc>
              <a:spcBef>
                <a:spcPts val="0"/>
              </a:spcBef>
              <a:spcAft>
                <a:spcPts val="0"/>
              </a:spcAft>
              <a:buSzPts val="2800"/>
              <a:buFont typeface="Lato"/>
              <a:buNone/>
              <a:defRPr sz="2800">
                <a:latin typeface="Lato"/>
                <a:ea typeface="Lato"/>
                <a:cs typeface="Lato"/>
                <a:sym typeface="Lato"/>
              </a:defRPr>
            </a:lvl3pPr>
            <a:lvl4pPr lvl="3" algn="ctr">
              <a:lnSpc>
                <a:spcPct val="100000"/>
              </a:lnSpc>
              <a:spcBef>
                <a:spcPts val="0"/>
              </a:spcBef>
              <a:spcAft>
                <a:spcPts val="0"/>
              </a:spcAft>
              <a:buSzPts val="2800"/>
              <a:buFont typeface="Lato"/>
              <a:buNone/>
              <a:defRPr sz="2800">
                <a:latin typeface="Lato"/>
                <a:ea typeface="Lato"/>
                <a:cs typeface="Lato"/>
                <a:sym typeface="Lato"/>
              </a:defRPr>
            </a:lvl4pPr>
            <a:lvl5pPr lvl="4" algn="ctr">
              <a:lnSpc>
                <a:spcPct val="100000"/>
              </a:lnSpc>
              <a:spcBef>
                <a:spcPts val="0"/>
              </a:spcBef>
              <a:spcAft>
                <a:spcPts val="0"/>
              </a:spcAft>
              <a:buSzPts val="2800"/>
              <a:buFont typeface="Lato"/>
              <a:buNone/>
              <a:defRPr sz="2800">
                <a:latin typeface="Lato"/>
                <a:ea typeface="Lato"/>
                <a:cs typeface="Lato"/>
                <a:sym typeface="Lato"/>
              </a:defRPr>
            </a:lvl5pPr>
            <a:lvl6pPr lvl="5" algn="ctr">
              <a:lnSpc>
                <a:spcPct val="100000"/>
              </a:lnSpc>
              <a:spcBef>
                <a:spcPts val="0"/>
              </a:spcBef>
              <a:spcAft>
                <a:spcPts val="0"/>
              </a:spcAft>
              <a:buSzPts val="2800"/>
              <a:buFont typeface="Lato"/>
              <a:buNone/>
              <a:defRPr sz="2800">
                <a:latin typeface="Lato"/>
                <a:ea typeface="Lato"/>
                <a:cs typeface="Lato"/>
                <a:sym typeface="Lato"/>
              </a:defRPr>
            </a:lvl6pPr>
            <a:lvl7pPr lvl="6" algn="ctr">
              <a:lnSpc>
                <a:spcPct val="100000"/>
              </a:lnSpc>
              <a:spcBef>
                <a:spcPts val="0"/>
              </a:spcBef>
              <a:spcAft>
                <a:spcPts val="0"/>
              </a:spcAft>
              <a:buSzPts val="2800"/>
              <a:buFont typeface="Lato"/>
              <a:buNone/>
              <a:defRPr sz="2800">
                <a:latin typeface="Lato"/>
                <a:ea typeface="Lato"/>
                <a:cs typeface="Lato"/>
                <a:sym typeface="Lato"/>
              </a:defRPr>
            </a:lvl7pPr>
            <a:lvl8pPr lvl="7" algn="ctr">
              <a:lnSpc>
                <a:spcPct val="100000"/>
              </a:lnSpc>
              <a:spcBef>
                <a:spcPts val="0"/>
              </a:spcBef>
              <a:spcAft>
                <a:spcPts val="0"/>
              </a:spcAft>
              <a:buSzPts val="2800"/>
              <a:buFont typeface="Lato"/>
              <a:buNone/>
              <a:defRPr sz="2800">
                <a:latin typeface="Lato"/>
                <a:ea typeface="Lato"/>
                <a:cs typeface="Lato"/>
                <a:sym typeface="Lato"/>
              </a:defRPr>
            </a:lvl8pPr>
            <a:lvl9pPr lvl="8" algn="ctr">
              <a:lnSpc>
                <a:spcPct val="100000"/>
              </a:lnSpc>
              <a:spcBef>
                <a:spcPts val="0"/>
              </a:spcBef>
              <a:spcAft>
                <a:spcPts val="0"/>
              </a:spcAft>
              <a:buSzPts val="2800"/>
              <a:buFont typeface="Lato"/>
              <a:buNone/>
              <a:defRPr sz="2800">
                <a:latin typeface="Lato"/>
                <a:ea typeface="Lato"/>
                <a:cs typeface="Lato"/>
                <a:sym typeface="Lato"/>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230" name="Shape 230"/>
        <p:cNvGrpSpPr/>
        <p:nvPr/>
      </p:nvGrpSpPr>
      <p:grpSpPr>
        <a:xfrm>
          <a:off x="0" y="0"/>
          <a:ext cx="0" cy="0"/>
          <a:chOff x="0" y="0"/>
          <a:chExt cx="0" cy="0"/>
        </a:xfrm>
      </p:grpSpPr>
      <p:sp>
        <p:nvSpPr>
          <p:cNvPr id="231" name="Google Shape;231;g3a5533f92f5_0_39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2" name="Google Shape;232;g3a5533f92f5_0_39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600"/>
              </a:spcBef>
              <a:spcAft>
                <a:spcPts val="0"/>
              </a:spcAft>
              <a:buSzPts val="1200"/>
              <a:buChar char="○"/>
              <a:defRPr/>
            </a:lvl2pPr>
            <a:lvl3pPr indent="-304800" lvl="2" marL="1371600">
              <a:spcBef>
                <a:spcPts val="1600"/>
              </a:spcBef>
              <a:spcAft>
                <a:spcPts val="0"/>
              </a:spcAft>
              <a:buSzPts val="1200"/>
              <a:buChar char="■"/>
              <a:defRPr/>
            </a:lvl3pPr>
            <a:lvl4pPr indent="-304800" lvl="3" marL="1828800">
              <a:spcBef>
                <a:spcPts val="1600"/>
              </a:spcBef>
              <a:spcAft>
                <a:spcPts val="0"/>
              </a:spcAft>
              <a:buSzPts val="1200"/>
              <a:buChar char="●"/>
              <a:defRPr/>
            </a:lvl4pPr>
            <a:lvl5pPr indent="-304800" lvl="4" marL="2286000">
              <a:spcBef>
                <a:spcPts val="1600"/>
              </a:spcBef>
              <a:spcAft>
                <a:spcPts val="0"/>
              </a:spcAft>
              <a:buSzPts val="1200"/>
              <a:buChar char="○"/>
              <a:defRPr/>
            </a:lvl5pPr>
            <a:lvl6pPr indent="-304800" lvl="5" marL="2743200">
              <a:spcBef>
                <a:spcPts val="1600"/>
              </a:spcBef>
              <a:spcAft>
                <a:spcPts val="0"/>
              </a:spcAft>
              <a:buSzPts val="1200"/>
              <a:buChar char="■"/>
              <a:defRPr/>
            </a:lvl6pPr>
            <a:lvl7pPr indent="-304800" lvl="6" marL="3200400">
              <a:spcBef>
                <a:spcPts val="1600"/>
              </a:spcBef>
              <a:spcAft>
                <a:spcPts val="0"/>
              </a:spcAft>
              <a:buSzPts val="1200"/>
              <a:buChar char="●"/>
              <a:defRPr/>
            </a:lvl7pPr>
            <a:lvl8pPr indent="-304800" lvl="7" marL="3657600">
              <a:spcBef>
                <a:spcPts val="1600"/>
              </a:spcBef>
              <a:spcAft>
                <a:spcPts val="0"/>
              </a:spcAft>
              <a:buSzPts val="1200"/>
              <a:buChar char="○"/>
              <a:defRPr/>
            </a:lvl8pPr>
            <a:lvl9pPr indent="-304800" lvl="8" marL="4114800">
              <a:spcBef>
                <a:spcPts val="1600"/>
              </a:spcBef>
              <a:spcAft>
                <a:spcPts val="1600"/>
              </a:spcAft>
              <a:buSzPts val="1200"/>
              <a:buChar char="■"/>
              <a:defRPr/>
            </a:lvl9pPr>
          </a:lstStyle>
          <a:p/>
        </p:txBody>
      </p:sp>
      <p:sp>
        <p:nvSpPr>
          <p:cNvPr id="233" name="Google Shape;233;g3a5533f92f5_0_3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1_1">
    <p:spTree>
      <p:nvGrpSpPr>
        <p:cNvPr id="234" name="Shape 234"/>
        <p:cNvGrpSpPr/>
        <p:nvPr/>
      </p:nvGrpSpPr>
      <p:grpSpPr>
        <a:xfrm>
          <a:off x="0" y="0"/>
          <a:ext cx="0" cy="0"/>
          <a:chOff x="0" y="0"/>
          <a:chExt cx="0" cy="0"/>
        </a:xfrm>
      </p:grpSpPr>
      <p:sp>
        <p:nvSpPr>
          <p:cNvPr id="235" name="Google Shape;235;g3a5533f92f5_0_39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6" name="Google Shape;236;g3a5533f92f5_0_39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600"/>
              </a:spcBef>
              <a:spcAft>
                <a:spcPts val="0"/>
              </a:spcAft>
              <a:buSzPts val="1200"/>
              <a:buChar char="○"/>
              <a:defRPr/>
            </a:lvl2pPr>
            <a:lvl3pPr indent="-304800" lvl="2" marL="1371600">
              <a:spcBef>
                <a:spcPts val="1600"/>
              </a:spcBef>
              <a:spcAft>
                <a:spcPts val="0"/>
              </a:spcAft>
              <a:buSzPts val="1200"/>
              <a:buChar char="■"/>
              <a:defRPr/>
            </a:lvl3pPr>
            <a:lvl4pPr indent="-304800" lvl="3" marL="1828800">
              <a:spcBef>
                <a:spcPts val="1600"/>
              </a:spcBef>
              <a:spcAft>
                <a:spcPts val="0"/>
              </a:spcAft>
              <a:buSzPts val="1200"/>
              <a:buChar char="●"/>
              <a:defRPr/>
            </a:lvl4pPr>
            <a:lvl5pPr indent="-304800" lvl="4" marL="2286000">
              <a:spcBef>
                <a:spcPts val="1600"/>
              </a:spcBef>
              <a:spcAft>
                <a:spcPts val="0"/>
              </a:spcAft>
              <a:buSzPts val="1200"/>
              <a:buChar char="○"/>
              <a:defRPr/>
            </a:lvl5pPr>
            <a:lvl6pPr indent="-304800" lvl="5" marL="2743200">
              <a:spcBef>
                <a:spcPts val="1600"/>
              </a:spcBef>
              <a:spcAft>
                <a:spcPts val="0"/>
              </a:spcAft>
              <a:buSzPts val="1200"/>
              <a:buChar char="■"/>
              <a:defRPr/>
            </a:lvl6pPr>
            <a:lvl7pPr indent="-304800" lvl="6" marL="3200400">
              <a:spcBef>
                <a:spcPts val="1600"/>
              </a:spcBef>
              <a:spcAft>
                <a:spcPts val="0"/>
              </a:spcAft>
              <a:buSzPts val="1200"/>
              <a:buChar char="●"/>
              <a:defRPr/>
            </a:lvl7pPr>
            <a:lvl8pPr indent="-304800" lvl="7" marL="3657600">
              <a:spcBef>
                <a:spcPts val="1600"/>
              </a:spcBef>
              <a:spcAft>
                <a:spcPts val="0"/>
              </a:spcAft>
              <a:buSzPts val="1200"/>
              <a:buChar char="○"/>
              <a:defRPr/>
            </a:lvl8pPr>
            <a:lvl9pPr indent="-304800" lvl="8" marL="4114800">
              <a:spcBef>
                <a:spcPts val="1600"/>
              </a:spcBef>
              <a:spcAft>
                <a:spcPts val="1600"/>
              </a:spcAft>
              <a:buSzPts val="1200"/>
              <a:buChar char="■"/>
              <a:defRPr/>
            </a:lvl9pPr>
          </a:lstStyle>
          <a:p/>
        </p:txBody>
      </p:sp>
      <p:sp>
        <p:nvSpPr>
          <p:cNvPr id="237" name="Google Shape;237;g3a5533f92f5_0_3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1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1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1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2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2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2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theme" Target="../theme/theme3.xml"/><Relationship Id="rId7" Type="http://schemas.openxmlformats.org/officeDocument/2006/relationships/slideLayout" Target="../slideLayouts/slideLayout18.xml"/><Relationship Id="rId8" Type="http://schemas.openxmlformats.org/officeDocument/2006/relationships/slideLayout" Target="../slideLayouts/slideLayout19.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D678F"/>
        </a:solidFill>
      </p:bgPr>
    </p:bg>
    <p:spTree>
      <p:nvGrpSpPr>
        <p:cNvPr id="50" name="Shape 50"/>
        <p:cNvGrpSpPr/>
        <p:nvPr/>
      </p:nvGrpSpPr>
      <p:grpSpPr>
        <a:xfrm>
          <a:off x="0" y="0"/>
          <a:ext cx="0" cy="0"/>
          <a:chOff x="0" y="0"/>
          <a:chExt cx="0" cy="0"/>
        </a:xfrm>
      </p:grpSpPr>
      <p:sp>
        <p:nvSpPr>
          <p:cNvPr id="51" name="Google Shape;51;g3a5533f92f5_0_210"/>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Inter Tight"/>
              <a:buNone/>
              <a:defRPr b="1" sz="3000">
                <a:solidFill>
                  <a:schemeClr val="dk1"/>
                </a:solidFill>
                <a:latin typeface="Inter Tight"/>
                <a:ea typeface="Inter Tight"/>
                <a:cs typeface="Inter Tight"/>
                <a:sym typeface="Inter Tight"/>
              </a:defRPr>
            </a:lvl1pPr>
            <a:lvl2pPr lvl="1"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2pPr>
            <a:lvl3pPr lvl="2"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3pPr>
            <a:lvl4pPr lvl="3"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4pPr>
            <a:lvl5pPr lvl="4"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5pPr>
            <a:lvl6pPr lvl="5"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6pPr>
            <a:lvl7pPr lvl="6"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7pPr>
            <a:lvl8pPr lvl="7"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8pPr>
            <a:lvl9pPr lvl="8" algn="ctr">
              <a:spcBef>
                <a:spcPts val="0"/>
              </a:spcBef>
              <a:spcAft>
                <a:spcPts val="0"/>
              </a:spcAft>
              <a:buClr>
                <a:schemeClr val="dk1"/>
              </a:buClr>
              <a:buSzPts val="3000"/>
              <a:buFont typeface="Inter Tight"/>
              <a:buNone/>
              <a:defRPr sz="3000">
                <a:solidFill>
                  <a:schemeClr val="dk1"/>
                </a:solidFill>
                <a:latin typeface="Inter Tight"/>
                <a:ea typeface="Inter Tight"/>
                <a:cs typeface="Inter Tight"/>
                <a:sym typeface="Inter Tight"/>
              </a:defRPr>
            </a:lvl9pPr>
          </a:lstStyle>
          <a:p/>
        </p:txBody>
      </p:sp>
      <p:sp>
        <p:nvSpPr>
          <p:cNvPr id="52" name="Google Shape;52;g3a5533f92f5_0_210"/>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Lato"/>
              <a:buChar char="●"/>
              <a:defRPr sz="1200">
                <a:solidFill>
                  <a:schemeClr val="dk1"/>
                </a:solidFill>
                <a:latin typeface="Lato"/>
                <a:ea typeface="Lato"/>
                <a:cs typeface="Lato"/>
                <a:sym typeface="Lato"/>
              </a:defRPr>
            </a:lvl1pPr>
            <a:lvl2pPr indent="-304800" lvl="1" marL="914400">
              <a:lnSpc>
                <a:spcPct val="100000"/>
              </a:lnSpc>
              <a:spcBef>
                <a:spcPts val="1600"/>
              </a:spcBef>
              <a:spcAft>
                <a:spcPts val="0"/>
              </a:spcAft>
              <a:buClr>
                <a:schemeClr val="dk1"/>
              </a:buClr>
              <a:buSzPts val="1200"/>
              <a:buFont typeface="Lato"/>
              <a:buChar char="○"/>
              <a:defRPr sz="1200">
                <a:solidFill>
                  <a:schemeClr val="dk1"/>
                </a:solidFill>
                <a:latin typeface="Lato"/>
                <a:ea typeface="Lato"/>
                <a:cs typeface="Lato"/>
                <a:sym typeface="Lato"/>
              </a:defRPr>
            </a:lvl2pPr>
            <a:lvl3pPr indent="-304800" lvl="2" marL="1371600">
              <a:lnSpc>
                <a:spcPct val="100000"/>
              </a:lnSpc>
              <a:spcBef>
                <a:spcPts val="1600"/>
              </a:spcBef>
              <a:spcAft>
                <a:spcPts val="0"/>
              </a:spcAft>
              <a:buClr>
                <a:schemeClr val="dk1"/>
              </a:buClr>
              <a:buSzPts val="1200"/>
              <a:buFont typeface="Lato"/>
              <a:buChar char="■"/>
              <a:defRPr sz="1200">
                <a:solidFill>
                  <a:schemeClr val="dk1"/>
                </a:solidFill>
                <a:latin typeface="Lato"/>
                <a:ea typeface="Lato"/>
                <a:cs typeface="Lato"/>
                <a:sym typeface="Lato"/>
              </a:defRPr>
            </a:lvl3pPr>
            <a:lvl4pPr indent="-304800" lvl="3" marL="1828800">
              <a:lnSpc>
                <a:spcPct val="100000"/>
              </a:lnSpc>
              <a:spcBef>
                <a:spcPts val="1600"/>
              </a:spcBef>
              <a:spcAft>
                <a:spcPts val="0"/>
              </a:spcAft>
              <a:buClr>
                <a:schemeClr val="dk1"/>
              </a:buClr>
              <a:buSzPts val="1200"/>
              <a:buFont typeface="Lato"/>
              <a:buChar char="●"/>
              <a:defRPr sz="1200">
                <a:solidFill>
                  <a:schemeClr val="dk1"/>
                </a:solidFill>
                <a:latin typeface="Lato"/>
                <a:ea typeface="Lato"/>
                <a:cs typeface="Lato"/>
                <a:sym typeface="Lato"/>
              </a:defRPr>
            </a:lvl4pPr>
            <a:lvl5pPr indent="-304800" lvl="4" marL="2286000">
              <a:lnSpc>
                <a:spcPct val="100000"/>
              </a:lnSpc>
              <a:spcBef>
                <a:spcPts val="1600"/>
              </a:spcBef>
              <a:spcAft>
                <a:spcPts val="0"/>
              </a:spcAft>
              <a:buClr>
                <a:schemeClr val="dk1"/>
              </a:buClr>
              <a:buSzPts val="1200"/>
              <a:buFont typeface="Lato"/>
              <a:buChar char="○"/>
              <a:defRPr sz="1200">
                <a:solidFill>
                  <a:schemeClr val="dk1"/>
                </a:solidFill>
                <a:latin typeface="Lato"/>
                <a:ea typeface="Lato"/>
                <a:cs typeface="Lato"/>
                <a:sym typeface="Lato"/>
              </a:defRPr>
            </a:lvl5pPr>
            <a:lvl6pPr indent="-304800" lvl="5" marL="2743200">
              <a:lnSpc>
                <a:spcPct val="100000"/>
              </a:lnSpc>
              <a:spcBef>
                <a:spcPts val="1600"/>
              </a:spcBef>
              <a:spcAft>
                <a:spcPts val="0"/>
              </a:spcAft>
              <a:buClr>
                <a:schemeClr val="dk1"/>
              </a:buClr>
              <a:buSzPts val="1200"/>
              <a:buFont typeface="Lato"/>
              <a:buChar char="■"/>
              <a:defRPr sz="1200">
                <a:solidFill>
                  <a:schemeClr val="dk1"/>
                </a:solidFill>
                <a:latin typeface="Lato"/>
                <a:ea typeface="Lato"/>
                <a:cs typeface="Lato"/>
                <a:sym typeface="Lato"/>
              </a:defRPr>
            </a:lvl6pPr>
            <a:lvl7pPr indent="-304800" lvl="6" marL="3200400">
              <a:lnSpc>
                <a:spcPct val="100000"/>
              </a:lnSpc>
              <a:spcBef>
                <a:spcPts val="1600"/>
              </a:spcBef>
              <a:spcAft>
                <a:spcPts val="0"/>
              </a:spcAft>
              <a:buClr>
                <a:schemeClr val="dk1"/>
              </a:buClr>
              <a:buSzPts val="1200"/>
              <a:buFont typeface="Lato"/>
              <a:buChar char="●"/>
              <a:defRPr sz="1200">
                <a:solidFill>
                  <a:schemeClr val="dk1"/>
                </a:solidFill>
                <a:latin typeface="Lato"/>
                <a:ea typeface="Lato"/>
                <a:cs typeface="Lato"/>
                <a:sym typeface="Lato"/>
              </a:defRPr>
            </a:lvl7pPr>
            <a:lvl8pPr indent="-304800" lvl="7" marL="3657600">
              <a:lnSpc>
                <a:spcPct val="100000"/>
              </a:lnSpc>
              <a:spcBef>
                <a:spcPts val="1600"/>
              </a:spcBef>
              <a:spcAft>
                <a:spcPts val="0"/>
              </a:spcAft>
              <a:buClr>
                <a:schemeClr val="dk1"/>
              </a:buClr>
              <a:buSzPts val="1200"/>
              <a:buFont typeface="Lato"/>
              <a:buChar char="○"/>
              <a:defRPr sz="1200">
                <a:solidFill>
                  <a:schemeClr val="dk1"/>
                </a:solidFill>
                <a:latin typeface="Lato"/>
                <a:ea typeface="Lato"/>
                <a:cs typeface="Lato"/>
                <a:sym typeface="Lato"/>
              </a:defRPr>
            </a:lvl8pPr>
            <a:lvl9pPr indent="-304800" lvl="8" marL="4114800">
              <a:lnSpc>
                <a:spcPct val="100000"/>
              </a:lnSpc>
              <a:spcBef>
                <a:spcPts val="1600"/>
              </a:spcBef>
              <a:spcAft>
                <a:spcPts val="1600"/>
              </a:spcAft>
              <a:buClr>
                <a:schemeClr val="dk1"/>
              </a:buClr>
              <a:buSzPts val="1200"/>
              <a:buFont typeface="Lato"/>
              <a:buChar char="■"/>
              <a:defRPr sz="1200">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33.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5.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1.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41" name="Shape 241"/>
        <p:cNvGrpSpPr/>
        <p:nvPr/>
      </p:nvGrpSpPr>
      <p:grpSpPr>
        <a:xfrm>
          <a:off x="0" y="0"/>
          <a:ext cx="0" cy="0"/>
          <a:chOff x="0" y="0"/>
          <a:chExt cx="0" cy="0"/>
        </a:xfrm>
      </p:grpSpPr>
      <p:sp>
        <p:nvSpPr>
          <p:cNvPr id="242" name="Google Shape;242;g3a69d1016ed_1_3"/>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243" name="Google Shape;243;g3a69d1016ed_1_3" title="Untitled design (6).png"/>
          <p:cNvPicPr preferRelativeResize="0"/>
          <p:nvPr/>
        </p:nvPicPr>
        <p:blipFill rotWithShape="1">
          <a:blip r:embed="rId3">
            <a:alphaModFix/>
          </a:blip>
          <a:srcRect b="39526" l="0" r="0" t="43892"/>
          <a:stretch/>
        </p:blipFill>
        <p:spPr>
          <a:xfrm>
            <a:off x="1583225" y="1816300"/>
            <a:ext cx="5977551" cy="1283075"/>
          </a:xfrm>
          <a:prstGeom prst="rect">
            <a:avLst/>
          </a:prstGeom>
          <a:noFill/>
          <a:ln>
            <a:noFill/>
          </a:ln>
        </p:spPr>
      </p:pic>
      <p:sp>
        <p:nvSpPr>
          <p:cNvPr id="244" name="Google Shape;244;g3a69d1016ed_1_3"/>
          <p:cNvSpPr txBox="1"/>
          <p:nvPr/>
        </p:nvSpPr>
        <p:spPr>
          <a:xfrm>
            <a:off x="237250" y="3899975"/>
            <a:ext cx="8520600" cy="7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i="0" lang="en" sz="1100" u="none" cap="none" strike="noStrike">
                <a:solidFill>
                  <a:schemeClr val="accent6"/>
                </a:solidFill>
                <a:latin typeface="Inter Tight SemiBold"/>
                <a:ea typeface="Inter Tight SemiBold"/>
                <a:cs typeface="Inter Tight SemiBold"/>
                <a:sym typeface="Inter Tight SemiBold"/>
              </a:rPr>
              <a:t>CE 502 - Construction Accounting, Fiance and Strategy</a:t>
            </a:r>
            <a:endParaRPr i="0" sz="1100" u="none" cap="none" strike="noStrike">
              <a:solidFill>
                <a:schemeClr val="accent6"/>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chemeClr val="dk1"/>
              </a:buClr>
              <a:buSzPts val="1100"/>
              <a:buFont typeface="Arial"/>
              <a:buNone/>
            </a:pPr>
            <a:r>
              <a:rPr i="0" lang="en" sz="1100" u="none" cap="none" strike="noStrike">
                <a:solidFill>
                  <a:schemeClr val="accent6"/>
                </a:solidFill>
                <a:latin typeface="Inter Tight SemiBold"/>
                <a:ea typeface="Inter Tight SemiBold"/>
                <a:cs typeface="Inter Tight SemiBold"/>
                <a:sym typeface="Inter Tight SemiBold"/>
              </a:rPr>
              <a:t>Professor Ed Reynolds</a:t>
            </a:r>
            <a:endParaRPr i="0" sz="3800" u="none" cap="none" strike="noStrike">
              <a:solidFill>
                <a:schemeClr val="accent6"/>
              </a:solidFill>
              <a:latin typeface="Inter Tight SemiBold"/>
              <a:ea typeface="Inter Tight SemiBold"/>
              <a:cs typeface="Inter Tight SemiBold"/>
              <a:sym typeface="Inter Tight SemiBold"/>
            </a:endParaRPr>
          </a:p>
          <a:p>
            <a:pPr indent="0" lvl="0" marL="0" marR="0" rtl="0" algn="l">
              <a:lnSpc>
                <a:spcPct val="100000"/>
              </a:lnSpc>
              <a:spcBef>
                <a:spcPts val="0"/>
              </a:spcBef>
              <a:spcAft>
                <a:spcPts val="0"/>
              </a:spcAft>
              <a:buClr>
                <a:schemeClr val="dk1"/>
              </a:buClr>
              <a:buSzPts val="1100"/>
              <a:buFont typeface="Arial"/>
              <a:buNone/>
            </a:pPr>
            <a:r>
              <a:rPr i="0" lang="en" sz="1100" u="none" cap="none" strike="noStrike">
                <a:solidFill>
                  <a:schemeClr val="accent6"/>
                </a:solidFill>
                <a:latin typeface="Inter Tight SemiBold"/>
                <a:ea typeface="Inter Tight SemiBold"/>
                <a:cs typeface="Inter Tight SemiBold"/>
                <a:sym typeface="Inter Tight SemiBold"/>
              </a:rPr>
              <a:t>Presented by Team 2: Shahrzad Ghorbannia, </a:t>
            </a:r>
            <a:r>
              <a:rPr lang="en" sz="1100">
                <a:solidFill>
                  <a:schemeClr val="accent1"/>
                </a:solidFill>
                <a:latin typeface="Inter Tight SemiBold"/>
                <a:ea typeface="Inter Tight SemiBold"/>
                <a:cs typeface="Inter Tight SemiBold"/>
                <a:sym typeface="Inter Tight SemiBold"/>
              </a:rPr>
              <a:t>Henry Glover, Gabriel Garfias,  Eli Naderikooshesh, </a:t>
            </a:r>
            <a:r>
              <a:rPr i="0" lang="en" sz="1100" u="none" cap="none" strike="noStrike">
                <a:solidFill>
                  <a:schemeClr val="accent6"/>
                </a:solidFill>
                <a:latin typeface="Inter Tight SemiBold"/>
                <a:ea typeface="Inter Tight SemiBold"/>
                <a:cs typeface="Inter Tight SemiBold"/>
                <a:sym typeface="Inter Tight SemiBold"/>
              </a:rPr>
              <a:t>Sihan Chen</a:t>
            </a:r>
            <a:endParaRPr i="0" sz="1290" u="none" cap="none" strike="noStrike">
              <a:solidFill>
                <a:schemeClr val="accent6"/>
              </a:solidFill>
              <a:latin typeface="Inter Tight SemiBold"/>
              <a:ea typeface="Inter Tight SemiBold"/>
              <a:cs typeface="Inter Tight SemiBold"/>
              <a:sym typeface="Inter Tigh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g3a69d1016ed_1_2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Analysis - </a:t>
            </a:r>
            <a:r>
              <a:rPr b="1" i="1" lang="en" sz="2600">
                <a:solidFill>
                  <a:srgbClr val="0B5394"/>
                </a:solidFill>
                <a:latin typeface="Inter Tight"/>
                <a:ea typeface="Inter Tight"/>
                <a:cs typeface="Inter Tight"/>
                <a:sym typeface="Inter Tight"/>
              </a:rPr>
              <a:t>Where is </a:t>
            </a:r>
            <a:r>
              <a:rPr b="1" i="1" lang="en" sz="2600">
                <a:solidFill>
                  <a:srgbClr val="0B5394"/>
                </a:solidFill>
                <a:latin typeface="Inter Tight"/>
                <a:ea typeface="Inter Tight"/>
                <a:cs typeface="Inter Tight"/>
                <a:sym typeface="Inter Tight"/>
              </a:rPr>
              <a:t>the</a:t>
            </a:r>
            <a:r>
              <a:rPr b="1" i="1" lang="en" sz="2600">
                <a:solidFill>
                  <a:srgbClr val="0B5394"/>
                </a:solidFill>
                <a:latin typeface="Inter Tight"/>
                <a:ea typeface="Inter Tight"/>
                <a:cs typeface="Inter Tight"/>
                <a:sym typeface="Inter Tight"/>
              </a:rPr>
              <a:t> action? </a:t>
            </a:r>
            <a:endParaRPr b="1" i="1" sz="2600">
              <a:solidFill>
                <a:srgbClr val="0B5394"/>
              </a:solidFill>
              <a:latin typeface="Inter Tight"/>
              <a:ea typeface="Inter Tight"/>
              <a:cs typeface="Inter Tight"/>
              <a:sym typeface="Inter Tight"/>
            </a:endParaRPr>
          </a:p>
        </p:txBody>
      </p:sp>
      <p:sp>
        <p:nvSpPr>
          <p:cNvPr id="336" name="Google Shape;336;g3a69d1016ed_1_229"/>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37" name="Google Shape;337;g3a69d1016ed_1_229"/>
          <p:cNvPicPr preferRelativeResize="0"/>
          <p:nvPr/>
        </p:nvPicPr>
        <p:blipFill>
          <a:blip r:embed="rId3">
            <a:alphaModFix/>
          </a:blip>
          <a:stretch>
            <a:fillRect/>
          </a:stretch>
        </p:blipFill>
        <p:spPr>
          <a:xfrm>
            <a:off x="422406" y="1128443"/>
            <a:ext cx="5084176" cy="3099651"/>
          </a:xfrm>
          <a:prstGeom prst="rect">
            <a:avLst/>
          </a:prstGeom>
          <a:noFill/>
          <a:ln>
            <a:noFill/>
          </a:ln>
        </p:spPr>
      </p:pic>
      <p:grpSp>
        <p:nvGrpSpPr>
          <p:cNvPr id="338" name="Google Shape;338;g3a69d1016ed_1_229"/>
          <p:cNvGrpSpPr/>
          <p:nvPr/>
        </p:nvGrpSpPr>
        <p:grpSpPr>
          <a:xfrm>
            <a:off x="5618328" y="2863443"/>
            <a:ext cx="3301758" cy="1261325"/>
            <a:chOff x="5072247" y="3099600"/>
            <a:chExt cx="3301758" cy="1261325"/>
          </a:xfrm>
        </p:grpSpPr>
        <p:grpSp>
          <p:nvGrpSpPr>
            <p:cNvPr id="339" name="Google Shape;339;g3a69d1016ed_1_229"/>
            <p:cNvGrpSpPr/>
            <p:nvPr/>
          </p:nvGrpSpPr>
          <p:grpSpPr>
            <a:xfrm>
              <a:off x="5072247" y="3099600"/>
              <a:ext cx="2609806" cy="1261325"/>
              <a:chOff x="3543822" y="3320250"/>
              <a:chExt cx="2609806" cy="1261325"/>
            </a:xfrm>
          </p:grpSpPr>
          <p:pic>
            <p:nvPicPr>
              <p:cNvPr id="340" name="Google Shape;340;g3a69d1016ed_1_229"/>
              <p:cNvPicPr preferRelativeResize="0"/>
              <p:nvPr/>
            </p:nvPicPr>
            <p:blipFill rotWithShape="1">
              <a:blip r:embed="rId4">
                <a:alphaModFix/>
              </a:blip>
              <a:srcRect b="0" l="0" r="84190" t="0"/>
              <a:stretch/>
            </p:blipFill>
            <p:spPr>
              <a:xfrm>
                <a:off x="3543822" y="3320250"/>
                <a:ext cx="796976" cy="1261325"/>
              </a:xfrm>
              <a:prstGeom prst="rect">
                <a:avLst/>
              </a:prstGeom>
              <a:noFill/>
              <a:ln>
                <a:noFill/>
              </a:ln>
            </p:spPr>
          </p:pic>
          <p:pic>
            <p:nvPicPr>
              <p:cNvPr id="341" name="Google Shape;341;g3a69d1016ed_1_229"/>
              <p:cNvPicPr preferRelativeResize="0"/>
              <p:nvPr/>
            </p:nvPicPr>
            <p:blipFill rotWithShape="1">
              <a:blip r:embed="rId4">
                <a:alphaModFix/>
              </a:blip>
              <a:srcRect b="0" l="40599" r="23439" t="0"/>
              <a:stretch/>
            </p:blipFill>
            <p:spPr>
              <a:xfrm>
                <a:off x="4340803" y="3320250"/>
                <a:ext cx="1812825" cy="1261325"/>
              </a:xfrm>
              <a:prstGeom prst="rect">
                <a:avLst/>
              </a:prstGeom>
              <a:noFill/>
              <a:ln>
                <a:noFill/>
              </a:ln>
            </p:spPr>
          </p:pic>
        </p:grpSp>
        <p:pic>
          <p:nvPicPr>
            <p:cNvPr id="342" name="Google Shape;342;g3a69d1016ed_1_229"/>
            <p:cNvPicPr preferRelativeResize="0"/>
            <p:nvPr/>
          </p:nvPicPr>
          <p:blipFill rotWithShape="1">
            <a:blip r:embed="rId4">
              <a:alphaModFix/>
            </a:blip>
            <a:srcRect b="0" l="86273" r="0" t="0"/>
            <a:stretch/>
          </p:blipFill>
          <p:spPr>
            <a:xfrm>
              <a:off x="7682055" y="3099600"/>
              <a:ext cx="691950" cy="1261325"/>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3ab8f867511_1_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Economic C</a:t>
            </a:r>
            <a:r>
              <a:rPr b="1" lang="en" sz="2600">
                <a:solidFill>
                  <a:srgbClr val="0B5394"/>
                </a:solidFill>
                <a:latin typeface="Inter Tight"/>
                <a:ea typeface="Inter Tight"/>
                <a:cs typeface="Inter Tight"/>
                <a:sym typeface="Inter Tight"/>
              </a:rPr>
              <a:t>haracteristics</a:t>
            </a:r>
            <a:endParaRPr b="1" sz="2600">
              <a:solidFill>
                <a:srgbClr val="0B5394"/>
              </a:solidFill>
              <a:latin typeface="Inter Tight"/>
              <a:ea typeface="Inter Tight"/>
              <a:cs typeface="Inter Tight"/>
              <a:sym typeface="Inter Tight"/>
            </a:endParaRPr>
          </a:p>
        </p:txBody>
      </p:sp>
      <p:sp>
        <p:nvSpPr>
          <p:cNvPr id="348" name="Google Shape;348;g3ab8f867511_1_17"/>
          <p:cNvSpPr txBox="1"/>
          <p:nvPr>
            <p:ph idx="1" type="body"/>
          </p:nvPr>
        </p:nvSpPr>
        <p:spPr>
          <a:xfrm>
            <a:off x="311700" y="1034627"/>
            <a:ext cx="2874300" cy="3550200"/>
          </a:xfrm>
          <a:prstGeom prst="rect">
            <a:avLst/>
          </a:prstGeom>
          <a:noFill/>
          <a:ln cap="flat" cmpd="sng" w="9525">
            <a:solidFill>
              <a:srgbClr val="073763"/>
            </a:solidFill>
            <a:prstDash val="solid"/>
            <a:round/>
            <a:headEnd len="sm" w="sm" type="none"/>
            <a:tailEnd len="sm" w="sm" type="none"/>
          </a:ln>
        </p:spPr>
        <p:txBody>
          <a:bodyPr anchorCtr="0" anchor="t" bIns="91425" lIns="91425" spcFirstLastPara="1" rIns="91425" wrap="square" tIns="91425">
            <a:normAutofit/>
          </a:bodyPr>
          <a:lstStyle/>
          <a:p>
            <a:pPr indent="0" lvl="0" marL="0" rtl="0" algn="l">
              <a:spcBef>
                <a:spcPts val="1000"/>
              </a:spcBef>
              <a:spcAft>
                <a:spcPts val="0"/>
              </a:spcAft>
              <a:buNone/>
            </a:pPr>
            <a:r>
              <a:rPr b="1" lang="en" sz="1150">
                <a:solidFill>
                  <a:schemeClr val="dk1"/>
                </a:solidFill>
                <a:latin typeface="Inter Tight"/>
                <a:ea typeface="Inter Tight"/>
                <a:cs typeface="Inter Tight"/>
                <a:sym typeface="Inter Tight"/>
              </a:rPr>
              <a:t>Construction in the U.S.</a:t>
            </a:r>
            <a:endParaRPr b="1"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Even the largest contractors hold small national market shares due to the industry’s size.</a:t>
            </a:r>
            <a:endParaRPr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Most construction firms operate regionally, limiting national dominance.</a:t>
            </a:r>
            <a:endParaRPr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Geographic expansion is difficult because of logistical and operational challenges.</a:t>
            </a:r>
            <a:endParaRPr sz="1150">
              <a:solidFill>
                <a:schemeClr val="dk1"/>
              </a:solidFill>
              <a:latin typeface="Inter Tight"/>
              <a:ea typeface="Inter Tight"/>
              <a:cs typeface="Inter Tight"/>
              <a:sym typeface="Inter Tight"/>
            </a:endParaRPr>
          </a:p>
          <a:p>
            <a:pPr indent="0" lvl="0" marL="457200" rtl="0" algn="l">
              <a:spcBef>
                <a:spcPts val="1000"/>
              </a:spcBef>
              <a:spcAft>
                <a:spcPts val="0"/>
              </a:spcAft>
              <a:buNone/>
            </a:pPr>
            <a:r>
              <a:t/>
            </a:r>
            <a:endParaRPr sz="1150">
              <a:solidFill>
                <a:schemeClr val="dk1"/>
              </a:solidFill>
              <a:latin typeface="Inter Tight"/>
              <a:ea typeface="Inter Tight"/>
              <a:cs typeface="Inter Tight"/>
              <a:sym typeface="Inter Tight"/>
            </a:endParaRPr>
          </a:p>
        </p:txBody>
      </p:sp>
      <p:sp>
        <p:nvSpPr>
          <p:cNvPr id="349" name="Google Shape;349;g3ab8f867511_1_1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350" name="Google Shape;350;g3ab8f867511_1_17"/>
          <p:cNvSpPr txBox="1"/>
          <p:nvPr>
            <p:ph idx="1" type="body"/>
          </p:nvPr>
        </p:nvSpPr>
        <p:spPr>
          <a:xfrm>
            <a:off x="3186000" y="1034627"/>
            <a:ext cx="2874300" cy="3550200"/>
          </a:xfrm>
          <a:prstGeom prst="rect">
            <a:avLst/>
          </a:prstGeom>
          <a:noFill/>
          <a:ln cap="flat" cmpd="sng" w="9525">
            <a:solidFill>
              <a:srgbClr val="0737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000"/>
              </a:spcBef>
              <a:spcAft>
                <a:spcPts val="0"/>
              </a:spcAft>
              <a:buNone/>
            </a:pPr>
            <a:r>
              <a:rPr b="1" lang="en" sz="1150">
                <a:solidFill>
                  <a:schemeClr val="dk1"/>
                </a:solidFill>
                <a:latin typeface="Inter Tight"/>
                <a:ea typeface="Inter Tight"/>
                <a:cs typeface="Inter Tight"/>
                <a:sym typeface="Inter Tight"/>
              </a:rPr>
              <a:t>Heavy E</a:t>
            </a:r>
            <a:r>
              <a:rPr b="1" lang="en" sz="1150">
                <a:solidFill>
                  <a:schemeClr val="dk1"/>
                </a:solidFill>
                <a:latin typeface="Inter Tight"/>
                <a:ea typeface="Inter Tight"/>
                <a:cs typeface="Inter Tight"/>
                <a:sym typeface="Inter Tight"/>
              </a:rPr>
              <a:t>ngineering</a:t>
            </a:r>
            <a:r>
              <a:rPr b="1" lang="en" sz="1150">
                <a:solidFill>
                  <a:schemeClr val="dk1"/>
                </a:solidFill>
                <a:latin typeface="Inter Tight"/>
                <a:ea typeface="Inter Tight"/>
                <a:cs typeface="Inter Tight"/>
                <a:sym typeface="Inter Tight"/>
              </a:rPr>
              <a:t> Construction</a:t>
            </a:r>
            <a:endParaRPr b="1"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Large firms secure most government contracts and grants, sidelining smaller companies.</a:t>
            </a:r>
            <a:endParaRPr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Big contractors rely on subcontractors to cover regional needs and maintain efficiency.</a:t>
            </a:r>
            <a:endParaRPr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Major firms gain market share by expanding across multiple regions, often through acquisitions.</a:t>
            </a:r>
            <a:endParaRPr sz="1150">
              <a:solidFill>
                <a:schemeClr val="dk1"/>
              </a:solidFill>
              <a:latin typeface="Inter Tight"/>
              <a:ea typeface="Inter Tight"/>
              <a:cs typeface="Inter Tight"/>
              <a:sym typeface="Inter Tight"/>
            </a:endParaRPr>
          </a:p>
          <a:p>
            <a:pPr indent="-301625" lvl="0" marL="457200" rtl="0" algn="l">
              <a:spcBef>
                <a:spcPts val="1000"/>
              </a:spcBef>
              <a:spcAft>
                <a:spcPts val="1000"/>
              </a:spcAft>
              <a:buClr>
                <a:schemeClr val="dk1"/>
              </a:buClr>
              <a:buSzPts val="1150"/>
              <a:buFont typeface="Inter Tight"/>
              <a:buChar char="-"/>
            </a:pPr>
            <a:r>
              <a:rPr lang="en" sz="1150">
                <a:solidFill>
                  <a:schemeClr val="dk1"/>
                </a:solidFill>
                <a:latin typeface="Inter Tight"/>
                <a:ea typeface="Inter Tight"/>
                <a:cs typeface="Inter Tight"/>
                <a:sym typeface="Inter Tight"/>
              </a:rPr>
              <a:t>Major private-sector bids depend heavily on reputation and past performance.</a:t>
            </a:r>
            <a:br>
              <a:rPr lang="en" sz="1150">
                <a:solidFill>
                  <a:schemeClr val="dk1"/>
                </a:solidFill>
                <a:latin typeface="Inter Tight"/>
                <a:ea typeface="Inter Tight"/>
                <a:cs typeface="Inter Tight"/>
                <a:sym typeface="Inter Tight"/>
              </a:rPr>
            </a:br>
            <a:endParaRPr sz="1150">
              <a:solidFill>
                <a:schemeClr val="dk1"/>
              </a:solidFill>
              <a:latin typeface="Inter Tight"/>
              <a:ea typeface="Inter Tight"/>
              <a:cs typeface="Inter Tight"/>
              <a:sym typeface="Inter Tight"/>
            </a:endParaRPr>
          </a:p>
        </p:txBody>
      </p:sp>
      <p:sp>
        <p:nvSpPr>
          <p:cNvPr id="351" name="Google Shape;351;g3ab8f867511_1_17"/>
          <p:cNvSpPr txBox="1"/>
          <p:nvPr>
            <p:ph idx="1" type="body"/>
          </p:nvPr>
        </p:nvSpPr>
        <p:spPr>
          <a:xfrm>
            <a:off x="6060300" y="1034627"/>
            <a:ext cx="2874300" cy="3550200"/>
          </a:xfrm>
          <a:prstGeom prst="rect">
            <a:avLst/>
          </a:prstGeom>
          <a:noFill/>
          <a:ln cap="flat" cmpd="sng" w="9525">
            <a:solidFill>
              <a:srgbClr val="0737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000"/>
              </a:spcBef>
              <a:spcAft>
                <a:spcPts val="0"/>
              </a:spcAft>
              <a:buNone/>
            </a:pPr>
            <a:r>
              <a:rPr b="1" lang="en" sz="1150">
                <a:solidFill>
                  <a:schemeClr val="dk1"/>
                </a:solidFill>
                <a:latin typeface="Inter Tight"/>
                <a:ea typeface="Inter Tight"/>
                <a:cs typeface="Inter Tight"/>
                <a:sym typeface="Inter Tight"/>
              </a:rPr>
              <a:t>Engineering</a:t>
            </a:r>
            <a:r>
              <a:rPr b="1" lang="en" sz="1150">
                <a:solidFill>
                  <a:schemeClr val="dk1"/>
                </a:solidFill>
                <a:latin typeface="Inter Tight"/>
                <a:ea typeface="Inter Tight"/>
                <a:cs typeface="Inter Tight"/>
                <a:sym typeface="Inter Tight"/>
              </a:rPr>
              <a:t> Services</a:t>
            </a:r>
            <a:endParaRPr b="1"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High start-up barriers: expensive entry, complex regulations, and heavy compliance requirements.</a:t>
            </a:r>
            <a:endParaRPr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Strong competition for specialized engineering talent, making differentiation difficult.</a:t>
            </a:r>
            <a:endParaRPr sz="1150">
              <a:solidFill>
                <a:schemeClr val="dk1"/>
              </a:solidFill>
              <a:latin typeface="Inter Tight"/>
              <a:ea typeface="Inter Tight"/>
              <a:cs typeface="Inter Tight"/>
              <a:sym typeface="Inter Tight"/>
            </a:endParaRPr>
          </a:p>
          <a:p>
            <a:pPr indent="-301625" lvl="0" marL="457200" rtl="0" algn="l">
              <a:spcBef>
                <a:spcPts val="1000"/>
              </a:spcBef>
              <a:spcAft>
                <a:spcPts val="0"/>
              </a:spcAft>
              <a:buClr>
                <a:schemeClr val="dk1"/>
              </a:buClr>
              <a:buSzPts val="1150"/>
              <a:buFont typeface="Inter Tight"/>
              <a:buChar char="-"/>
            </a:pPr>
            <a:r>
              <a:rPr lang="en" sz="1150">
                <a:solidFill>
                  <a:schemeClr val="dk1"/>
                </a:solidFill>
                <a:latin typeface="Inter Tight"/>
                <a:ea typeface="Inter Tight"/>
                <a:cs typeface="Inter Tight"/>
                <a:sym typeface="Inter Tight"/>
              </a:rPr>
              <a:t>Firms must stand out through expertise, innovation, and strong branding to compete with established players.</a:t>
            </a:r>
            <a:endParaRPr sz="1150">
              <a:solidFill>
                <a:schemeClr val="dk1"/>
              </a:solidFill>
              <a:latin typeface="Inter Tight"/>
              <a:ea typeface="Inter Tight"/>
              <a:cs typeface="Inter Tight"/>
              <a:sym typeface="Inter Tight"/>
            </a:endParaRPr>
          </a:p>
          <a:p>
            <a:pPr indent="-301625" lvl="0" marL="457200" rtl="0" algn="l">
              <a:spcBef>
                <a:spcPts val="1000"/>
              </a:spcBef>
              <a:spcAft>
                <a:spcPts val="1000"/>
              </a:spcAft>
              <a:buClr>
                <a:schemeClr val="dk1"/>
              </a:buClr>
              <a:buSzPts val="1150"/>
              <a:buFont typeface="Inter Tight"/>
              <a:buChar char="-"/>
            </a:pPr>
            <a:r>
              <a:rPr lang="en" sz="1150">
                <a:solidFill>
                  <a:schemeClr val="dk1"/>
                </a:solidFill>
                <a:latin typeface="Inter Tight"/>
                <a:ea typeface="Inter Tight"/>
                <a:cs typeface="Inter Tight"/>
                <a:sym typeface="Inter Tight"/>
              </a:rPr>
              <a:t>Crowded market makes it hard for new entrants to gain loyal clients without proven capabilities.</a:t>
            </a:r>
            <a:endParaRPr sz="1150">
              <a:solidFill>
                <a:schemeClr val="dk1"/>
              </a:solidFill>
              <a:latin typeface="Inter Tight"/>
              <a:ea typeface="Inter Tight"/>
              <a:cs typeface="Inter Tight"/>
              <a:sym typeface="Inter T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3aba2c734d3_0_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Analysis - Markets </a:t>
            </a:r>
            <a:endParaRPr b="1" sz="2600">
              <a:solidFill>
                <a:srgbClr val="0B5394"/>
              </a:solidFill>
              <a:latin typeface="Inter Tight"/>
              <a:ea typeface="Inter Tight"/>
              <a:cs typeface="Inter Tight"/>
              <a:sym typeface="Inter Tight"/>
            </a:endParaRPr>
          </a:p>
        </p:txBody>
      </p:sp>
      <p:sp>
        <p:nvSpPr>
          <p:cNvPr id="357" name="Google Shape;357;g3aba2c734d3_0_12"/>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58" name="Google Shape;358;g3aba2c734d3_0_12"/>
          <p:cNvPicPr preferRelativeResize="0"/>
          <p:nvPr/>
        </p:nvPicPr>
        <p:blipFill>
          <a:blip r:embed="rId3">
            <a:alphaModFix/>
          </a:blip>
          <a:stretch>
            <a:fillRect/>
          </a:stretch>
        </p:blipFill>
        <p:spPr>
          <a:xfrm>
            <a:off x="1802325" y="1098500"/>
            <a:ext cx="6030650" cy="3309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ab8f867511_1_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Analysis - Markets </a:t>
            </a:r>
            <a:endParaRPr b="1" sz="2600">
              <a:solidFill>
                <a:srgbClr val="0B5394"/>
              </a:solidFill>
              <a:latin typeface="Inter Tight"/>
              <a:ea typeface="Inter Tight"/>
              <a:cs typeface="Inter Tight"/>
              <a:sym typeface="Inter Tight"/>
            </a:endParaRPr>
          </a:p>
        </p:txBody>
      </p:sp>
      <p:sp>
        <p:nvSpPr>
          <p:cNvPr id="364" name="Google Shape;364;g3ab8f867511_1_6"/>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65" name="Google Shape;365;g3ab8f867511_1_6" title="23799 Heavy Engineering Construction in the US - Product &amp; Services.png"/>
          <p:cNvPicPr preferRelativeResize="0"/>
          <p:nvPr/>
        </p:nvPicPr>
        <p:blipFill>
          <a:blip r:embed="rId3">
            <a:alphaModFix/>
          </a:blip>
          <a:stretch>
            <a:fillRect/>
          </a:stretch>
        </p:blipFill>
        <p:spPr>
          <a:xfrm>
            <a:off x="1972882" y="1059886"/>
            <a:ext cx="5579787" cy="3438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3aba2c734d3_0_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Analysis - Markets </a:t>
            </a:r>
            <a:endParaRPr b="1" sz="2600">
              <a:solidFill>
                <a:srgbClr val="0B5394"/>
              </a:solidFill>
              <a:latin typeface="Inter Tight"/>
              <a:ea typeface="Inter Tight"/>
              <a:cs typeface="Inter Tight"/>
              <a:sym typeface="Inter Tight"/>
            </a:endParaRPr>
          </a:p>
        </p:txBody>
      </p:sp>
      <p:sp>
        <p:nvSpPr>
          <p:cNvPr id="371" name="Google Shape;371;g3aba2c734d3_0_20"/>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72" name="Google Shape;372;g3aba2c734d3_0_20" title="54133 Engineering Services in the US - Product &amp; Services.png"/>
          <p:cNvPicPr preferRelativeResize="0"/>
          <p:nvPr/>
        </p:nvPicPr>
        <p:blipFill>
          <a:blip r:embed="rId3">
            <a:alphaModFix/>
          </a:blip>
          <a:stretch>
            <a:fillRect/>
          </a:stretch>
        </p:blipFill>
        <p:spPr>
          <a:xfrm>
            <a:off x="1991975" y="1165950"/>
            <a:ext cx="5526900" cy="32193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3aa4fd3fa58_0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a:t>
            </a:r>
            <a:r>
              <a:rPr b="1" lang="en" sz="2600">
                <a:solidFill>
                  <a:srgbClr val="0B5394"/>
                </a:solidFill>
                <a:latin typeface="Inter Tight"/>
                <a:ea typeface="Inter Tight"/>
                <a:cs typeface="Inter Tight"/>
                <a:sym typeface="Inter Tight"/>
              </a:rPr>
              <a:t>Driving</a:t>
            </a:r>
            <a:r>
              <a:rPr b="1" lang="en" sz="2600">
                <a:solidFill>
                  <a:srgbClr val="0B5394"/>
                </a:solidFill>
                <a:latin typeface="Inter Tight"/>
                <a:ea typeface="Inter Tight"/>
                <a:cs typeface="Inter Tight"/>
                <a:sym typeface="Inter Tight"/>
              </a:rPr>
              <a:t> Forces</a:t>
            </a:r>
            <a:endParaRPr b="1" sz="2600">
              <a:solidFill>
                <a:srgbClr val="0B5394"/>
              </a:solidFill>
              <a:latin typeface="Inter Tight"/>
              <a:ea typeface="Inter Tight"/>
              <a:cs typeface="Inter Tight"/>
              <a:sym typeface="Inter Tight"/>
            </a:endParaRPr>
          </a:p>
        </p:txBody>
      </p:sp>
      <p:sp>
        <p:nvSpPr>
          <p:cNvPr id="378" name="Google Shape;378;g3aa4fd3fa58_0_0"/>
          <p:cNvSpPr txBox="1"/>
          <p:nvPr>
            <p:ph idx="1" type="body"/>
          </p:nvPr>
        </p:nvSpPr>
        <p:spPr>
          <a:xfrm>
            <a:off x="311700" y="1152475"/>
            <a:ext cx="3330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200">
              <a:solidFill>
                <a:schemeClr val="dk1"/>
              </a:solidFill>
              <a:highlight>
                <a:srgbClr val="FFFFFF"/>
              </a:highlight>
              <a:latin typeface="Inter Tight"/>
              <a:ea typeface="Inter Tight"/>
              <a:cs typeface="Inter Tight"/>
              <a:sym typeface="Inter Tight"/>
            </a:endParaRPr>
          </a:p>
          <a:p>
            <a:pPr indent="-304800" lvl="0" marL="457200" rtl="0" algn="l">
              <a:spcBef>
                <a:spcPts val="0"/>
              </a:spcBef>
              <a:spcAft>
                <a:spcPts val="0"/>
              </a:spcAft>
              <a:buClr>
                <a:schemeClr val="dk1"/>
              </a:buClr>
              <a:buSzPts val="1200"/>
              <a:buFont typeface="Inter Tight"/>
              <a:buChar char="-"/>
            </a:pPr>
            <a:r>
              <a:rPr lang="en" sz="1200">
                <a:solidFill>
                  <a:schemeClr val="dk1"/>
                </a:solidFill>
                <a:highlight>
                  <a:schemeClr val="lt1"/>
                </a:highlight>
                <a:latin typeface="Inter Tight"/>
                <a:ea typeface="Inter Tight"/>
                <a:cs typeface="Inter Tight"/>
                <a:sym typeface="Inter Tight"/>
              </a:rPr>
              <a:t>Trump administration's policies have and will impact the construction sector.</a:t>
            </a:r>
            <a:endParaRPr sz="1200">
              <a:solidFill>
                <a:schemeClr val="dk1"/>
              </a:solidFill>
              <a:highlight>
                <a:schemeClr val="lt1"/>
              </a:highlight>
              <a:latin typeface="Inter Tight"/>
              <a:ea typeface="Inter Tight"/>
              <a:cs typeface="Inter Tight"/>
              <a:sym typeface="Inter Tight"/>
            </a:endParaRPr>
          </a:p>
          <a:p>
            <a:pPr indent="0" lvl="0" marL="0" rtl="0" algn="l">
              <a:spcBef>
                <a:spcPts val="0"/>
              </a:spcBef>
              <a:spcAft>
                <a:spcPts val="0"/>
              </a:spcAft>
              <a:buNone/>
            </a:pPr>
            <a:r>
              <a:t/>
            </a:r>
            <a:endParaRPr sz="1200">
              <a:solidFill>
                <a:schemeClr val="dk1"/>
              </a:solidFill>
              <a:highlight>
                <a:schemeClr val="lt1"/>
              </a:highlight>
              <a:latin typeface="Inter Tight"/>
              <a:ea typeface="Inter Tight"/>
              <a:cs typeface="Inter Tight"/>
              <a:sym typeface="Inter Tight"/>
            </a:endParaRPr>
          </a:p>
          <a:p>
            <a:pPr indent="0" lvl="0" marL="457200" rtl="0" algn="l">
              <a:spcBef>
                <a:spcPts val="0"/>
              </a:spcBef>
              <a:spcAft>
                <a:spcPts val="0"/>
              </a:spcAft>
              <a:buNone/>
            </a:pPr>
            <a:r>
              <a:rPr lang="en" sz="1200">
                <a:solidFill>
                  <a:schemeClr val="dk1"/>
                </a:solidFill>
                <a:highlight>
                  <a:schemeClr val="lt1"/>
                </a:highlight>
                <a:latin typeface="Inter Tight"/>
                <a:ea typeface="Inter Tight"/>
                <a:cs typeface="Inter Tight"/>
                <a:sym typeface="Inter Tight"/>
              </a:rPr>
              <a:t>→ Potential deportations and tariffs would increase labor and materials costs, respectively.</a:t>
            </a:r>
            <a:endParaRPr sz="1200">
              <a:solidFill>
                <a:schemeClr val="dk1"/>
              </a:solidFill>
              <a:highlight>
                <a:schemeClr val="lt1"/>
              </a:highlight>
              <a:latin typeface="Inter Tight"/>
              <a:ea typeface="Inter Tight"/>
              <a:cs typeface="Inter Tight"/>
              <a:sym typeface="Inter Tight"/>
            </a:endParaRPr>
          </a:p>
          <a:p>
            <a:pPr indent="0" lvl="0" marL="0" rtl="0" algn="l">
              <a:spcBef>
                <a:spcPts val="0"/>
              </a:spcBef>
              <a:spcAft>
                <a:spcPts val="0"/>
              </a:spcAft>
              <a:buNone/>
            </a:pPr>
            <a:r>
              <a:t/>
            </a:r>
            <a:endParaRPr sz="1200">
              <a:solidFill>
                <a:schemeClr val="dk1"/>
              </a:solidFill>
              <a:highlight>
                <a:schemeClr val="lt1"/>
              </a:highlight>
              <a:latin typeface="Inter Tight"/>
              <a:ea typeface="Inter Tight"/>
              <a:cs typeface="Inter Tight"/>
              <a:sym typeface="Inter Tight"/>
            </a:endParaRPr>
          </a:p>
          <a:p>
            <a:pPr indent="-304800" lvl="0" marL="457200" rtl="0" algn="l">
              <a:spcBef>
                <a:spcPts val="0"/>
              </a:spcBef>
              <a:spcAft>
                <a:spcPts val="0"/>
              </a:spcAft>
              <a:buClr>
                <a:schemeClr val="dk1"/>
              </a:buClr>
              <a:buSzPts val="1200"/>
              <a:buFont typeface="Inter Tight"/>
              <a:buChar char="-"/>
            </a:pPr>
            <a:r>
              <a:rPr lang="en" sz="1200">
                <a:solidFill>
                  <a:schemeClr val="dk1"/>
                </a:solidFill>
                <a:highlight>
                  <a:schemeClr val="lt1"/>
                </a:highlight>
                <a:latin typeface="Inter Tight"/>
                <a:ea typeface="Inter Tight"/>
                <a:cs typeface="Inter Tight"/>
                <a:sym typeface="Inter Tight"/>
              </a:rPr>
              <a:t>Cost of construction material has risen due to supply chain issues, Industry operating environment has become more uncertain.</a:t>
            </a:r>
            <a:endParaRPr sz="1200">
              <a:solidFill>
                <a:schemeClr val="dk1"/>
              </a:solidFill>
              <a:highlight>
                <a:schemeClr val="lt1"/>
              </a:highlight>
              <a:latin typeface="Inter Tight"/>
              <a:ea typeface="Inter Tight"/>
              <a:cs typeface="Inter Tight"/>
              <a:sym typeface="Inter Tight"/>
            </a:endParaRPr>
          </a:p>
          <a:p>
            <a:pPr indent="0" lvl="0" marL="0" rtl="0" algn="l">
              <a:spcBef>
                <a:spcPts val="0"/>
              </a:spcBef>
              <a:spcAft>
                <a:spcPts val="0"/>
              </a:spcAft>
              <a:buNone/>
            </a:pPr>
            <a:r>
              <a:t/>
            </a:r>
            <a:endParaRPr sz="1200">
              <a:solidFill>
                <a:schemeClr val="dk1"/>
              </a:solidFill>
              <a:highlight>
                <a:schemeClr val="lt1"/>
              </a:highlight>
              <a:latin typeface="Inter Tight"/>
              <a:ea typeface="Inter Tight"/>
              <a:cs typeface="Inter Tight"/>
              <a:sym typeface="Inter Tight"/>
            </a:endParaRPr>
          </a:p>
        </p:txBody>
      </p:sp>
      <p:sp>
        <p:nvSpPr>
          <p:cNvPr id="379" name="Google Shape;379;g3aa4fd3fa58_0_0"/>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80" name="Google Shape;380;g3aa4fd3fa58_0_0"/>
          <p:cNvPicPr preferRelativeResize="0"/>
          <p:nvPr/>
        </p:nvPicPr>
        <p:blipFill>
          <a:blip r:embed="rId3">
            <a:alphaModFix/>
          </a:blip>
          <a:stretch>
            <a:fillRect/>
          </a:stretch>
        </p:blipFill>
        <p:spPr>
          <a:xfrm>
            <a:off x="3918525" y="1100826"/>
            <a:ext cx="4876255" cy="3468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3ab8f867511_1_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Driving Forces - </a:t>
            </a:r>
            <a:r>
              <a:rPr b="1" lang="en" sz="2600">
                <a:solidFill>
                  <a:srgbClr val="0B5394"/>
                </a:solidFill>
                <a:latin typeface="Inter Tight"/>
                <a:ea typeface="Inter Tight"/>
                <a:cs typeface="Inter Tight"/>
                <a:sym typeface="Inter Tight"/>
              </a:rPr>
              <a:t>Financial</a:t>
            </a:r>
            <a:endParaRPr b="1" sz="2600">
              <a:solidFill>
                <a:srgbClr val="0B5394"/>
              </a:solidFill>
              <a:latin typeface="Inter Tight"/>
              <a:ea typeface="Inter Tight"/>
              <a:cs typeface="Inter Tight"/>
              <a:sym typeface="Inter Tight"/>
            </a:endParaRPr>
          </a:p>
        </p:txBody>
      </p:sp>
      <p:sp>
        <p:nvSpPr>
          <p:cNvPr id="386" name="Google Shape;386;g3ab8f867511_1_41"/>
          <p:cNvSpPr txBox="1"/>
          <p:nvPr>
            <p:ph idx="1" type="body"/>
          </p:nvPr>
        </p:nvSpPr>
        <p:spPr>
          <a:xfrm>
            <a:off x="354200" y="1059713"/>
            <a:ext cx="3711900" cy="3497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200">
                <a:solidFill>
                  <a:schemeClr val="dk1"/>
                </a:solidFill>
                <a:highlight>
                  <a:schemeClr val="lt1"/>
                </a:highlight>
                <a:latin typeface="Inter Tight"/>
                <a:ea typeface="Inter Tight"/>
                <a:cs typeface="Inter Tight"/>
                <a:sym typeface="Inter Tight"/>
              </a:rPr>
              <a:t>→ Overall </a:t>
            </a:r>
            <a:r>
              <a:rPr lang="en" sz="1200">
                <a:solidFill>
                  <a:schemeClr val="dk1"/>
                </a:solidFill>
                <a:highlight>
                  <a:schemeClr val="lt1"/>
                </a:highlight>
                <a:latin typeface="Inter Tight"/>
                <a:ea typeface="Inter Tight"/>
                <a:cs typeface="Inter Tight"/>
                <a:sym typeface="Inter Tight"/>
              </a:rPr>
              <a:t>construction</a:t>
            </a:r>
            <a:r>
              <a:rPr lang="en" sz="1200">
                <a:solidFill>
                  <a:schemeClr val="dk1"/>
                </a:solidFill>
                <a:highlight>
                  <a:schemeClr val="lt1"/>
                </a:highlight>
                <a:latin typeface="Inter Tight"/>
                <a:ea typeface="Inter Tight"/>
                <a:cs typeface="Inter Tight"/>
                <a:sym typeface="Inter Tight"/>
              </a:rPr>
              <a:t> market - </a:t>
            </a:r>
            <a:r>
              <a:rPr lang="en" sz="1200">
                <a:solidFill>
                  <a:schemeClr val="dk1"/>
                </a:solidFill>
                <a:highlight>
                  <a:schemeClr val="lt1"/>
                </a:highlight>
                <a:latin typeface="Inter Tight"/>
                <a:ea typeface="Inter Tight"/>
                <a:cs typeface="Inter Tight"/>
                <a:sym typeface="Inter Tight"/>
              </a:rPr>
              <a:t>Most of sectors cost are the costs of the subs.</a:t>
            </a:r>
            <a:endParaRPr sz="1200">
              <a:solidFill>
                <a:schemeClr val="dk1"/>
              </a:solidFill>
              <a:highlight>
                <a:schemeClr val="lt1"/>
              </a:highlight>
              <a:latin typeface="Inter Tight"/>
              <a:ea typeface="Inter Tight"/>
              <a:cs typeface="Inter Tight"/>
              <a:sym typeface="Inter Tight"/>
            </a:endParaRPr>
          </a:p>
          <a:p>
            <a:pPr indent="0" lvl="0" marL="0" rtl="0" algn="l">
              <a:spcBef>
                <a:spcPts val="0"/>
              </a:spcBef>
              <a:spcAft>
                <a:spcPts val="0"/>
              </a:spcAft>
              <a:buNone/>
            </a:pPr>
            <a:r>
              <a:t/>
            </a:r>
            <a:endParaRPr sz="1200">
              <a:solidFill>
                <a:schemeClr val="dk1"/>
              </a:solidFill>
              <a:highlight>
                <a:schemeClr val="lt1"/>
              </a:highlight>
              <a:latin typeface="Inter Tight"/>
              <a:ea typeface="Inter Tight"/>
              <a:cs typeface="Inter Tight"/>
              <a:sym typeface="Inter Tight"/>
            </a:endParaRPr>
          </a:p>
          <a:p>
            <a:pPr indent="0" lvl="0" marL="0" rtl="0" algn="l">
              <a:spcBef>
                <a:spcPts val="0"/>
              </a:spcBef>
              <a:spcAft>
                <a:spcPts val="0"/>
              </a:spcAft>
              <a:buNone/>
            </a:pPr>
            <a:r>
              <a:rPr lang="en" sz="1200">
                <a:solidFill>
                  <a:schemeClr val="dk1"/>
                </a:solidFill>
                <a:highlight>
                  <a:schemeClr val="lt1"/>
                </a:highlight>
                <a:latin typeface="Inter Tight"/>
                <a:ea typeface="Inter Tight"/>
                <a:cs typeface="Inter Tight"/>
                <a:sym typeface="Inter Tight"/>
              </a:rPr>
              <a:t>Heavy </a:t>
            </a:r>
            <a:r>
              <a:rPr lang="en" sz="1200">
                <a:solidFill>
                  <a:schemeClr val="dk1"/>
                </a:solidFill>
                <a:highlight>
                  <a:schemeClr val="lt1"/>
                </a:highlight>
                <a:latin typeface="Inter Tight"/>
                <a:ea typeface="Inter Tight"/>
                <a:cs typeface="Inter Tight"/>
                <a:sym typeface="Inter Tight"/>
              </a:rPr>
              <a:t>engineering</a:t>
            </a:r>
            <a:r>
              <a:rPr lang="en" sz="1200">
                <a:solidFill>
                  <a:schemeClr val="dk1"/>
                </a:solidFill>
                <a:highlight>
                  <a:schemeClr val="lt1"/>
                </a:highlight>
                <a:latin typeface="Inter Tight"/>
                <a:ea typeface="Inter Tight"/>
                <a:cs typeface="Inter Tight"/>
                <a:sym typeface="Inter Tight"/>
              </a:rPr>
              <a:t> </a:t>
            </a:r>
            <a:r>
              <a:rPr lang="en" sz="1200">
                <a:solidFill>
                  <a:schemeClr val="dk1"/>
                </a:solidFill>
                <a:highlight>
                  <a:schemeClr val="lt1"/>
                </a:highlight>
                <a:latin typeface="Inter Tight"/>
                <a:ea typeface="Inter Tight"/>
                <a:cs typeface="Inter Tight"/>
                <a:sym typeface="Inter Tight"/>
              </a:rPr>
              <a:t>construction</a:t>
            </a:r>
            <a:r>
              <a:rPr lang="en" sz="1200">
                <a:solidFill>
                  <a:schemeClr val="dk1"/>
                </a:solidFill>
                <a:highlight>
                  <a:schemeClr val="lt1"/>
                </a:highlight>
                <a:latin typeface="Inter Tight"/>
                <a:ea typeface="Inter Tight"/>
                <a:cs typeface="Inter Tight"/>
                <a:sym typeface="Inter Tight"/>
              </a:rPr>
              <a:t> </a:t>
            </a:r>
            <a:endParaRPr sz="1200">
              <a:solidFill>
                <a:schemeClr val="dk1"/>
              </a:solidFill>
              <a:highlight>
                <a:schemeClr val="lt1"/>
              </a:highlight>
              <a:latin typeface="Inter Tight"/>
              <a:ea typeface="Inter Tight"/>
              <a:cs typeface="Inter Tight"/>
              <a:sym typeface="Inter Tight"/>
            </a:endParaRPr>
          </a:p>
          <a:p>
            <a:pPr indent="0" lvl="0" marL="0" rtl="0" algn="l">
              <a:spcBef>
                <a:spcPts val="0"/>
              </a:spcBef>
              <a:spcAft>
                <a:spcPts val="0"/>
              </a:spcAft>
              <a:buNone/>
            </a:pPr>
            <a:r>
              <a:t/>
            </a:r>
            <a:endParaRPr sz="1200">
              <a:solidFill>
                <a:schemeClr val="dk1"/>
              </a:solidFill>
              <a:highlight>
                <a:schemeClr val="lt1"/>
              </a:highlight>
              <a:latin typeface="Inter Tight"/>
              <a:ea typeface="Inter Tight"/>
              <a:cs typeface="Inter Tight"/>
              <a:sym typeface="Inter Tight"/>
            </a:endParaRPr>
          </a:p>
          <a:p>
            <a:pPr indent="-298450" lvl="0" marL="457200" rtl="0" algn="l">
              <a:spcBef>
                <a:spcPts val="1000"/>
              </a:spcBef>
              <a:spcAft>
                <a:spcPts val="0"/>
              </a:spcAft>
              <a:buClr>
                <a:schemeClr val="dk1"/>
              </a:buClr>
              <a:buSzPts val="1100"/>
              <a:buFont typeface="Inter Tight"/>
              <a:buChar char="-"/>
            </a:pPr>
            <a:r>
              <a:rPr b="1" lang="en" sz="1100">
                <a:solidFill>
                  <a:schemeClr val="dk1"/>
                </a:solidFill>
                <a:latin typeface="Inter Tight"/>
                <a:ea typeface="Inter Tight"/>
                <a:cs typeface="Inter Tight"/>
                <a:sym typeface="Inter Tight"/>
              </a:rPr>
              <a:t>Input cost inflation squeezed margins: High steel and oil prices raised project costs and reduced profit levels.</a:t>
            </a:r>
            <a:endParaRPr b="1" sz="1100">
              <a:solidFill>
                <a:schemeClr val="dk1"/>
              </a:solidFill>
              <a:latin typeface="Inter Tight"/>
              <a:ea typeface="Inter Tight"/>
              <a:cs typeface="Inter Tight"/>
              <a:sym typeface="Inter Tight"/>
            </a:endParaRPr>
          </a:p>
          <a:p>
            <a:pPr indent="-298450" lvl="0" marL="457200" rtl="0" algn="l">
              <a:spcBef>
                <a:spcPts val="1000"/>
              </a:spcBef>
              <a:spcAft>
                <a:spcPts val="0"/>
              </a:spcAft>
              <a:buClr>
                <a:schemeClr val="dk1"/>
              </a:buClr>
              <a:buSzPts val="1100"/>
              <a:buFont typeface="Inter Tight"/>
              <a:buChar char="-"/>
            </a:pPr>
            <a:r>
              <a:rPr lang="en" sz="1100">
                <a:solidFill>
                  <a:schemeClr val="dk1"/>
                </a:solidFill>
                <a:latin typeface="Inter Tight"/>
                <a:ea typeface="Inter Tight"/>
                <a:cs typeface="Inter Tight"/>
                <a:sym typeface="Inter Tight"/>
              </a:rPr>
              <a:t>Recent easing of material costs has helped stabilize profitability.</a:t>
            </a:r>
            <a:endParaRPr sz="1100">
              <a:solidFill>
                <a:schemeClr val="dk1"/>
              </a:solidFill>
              <a:latin typeface="Inter Tight"/>
              <a:ea typeface="Inter Tight"/>
              <a:cs typeface="Inter Tight"/>
              <a:sym typeface="Inter Tight"/>
            </a:endParaRPr>
          </a:p>
          <a:p>
            <a:pPr indent="-298450" lvl="0" marL="457200" rtl="0" algn="l">
              <a:spcBef>
                <a:spcPts val="1000"/>
              </a:spcBef>
              <a:spcAft>
                <a:spcPts val="0"/>
              </a:spcAft>
              <a:buClr>
                <a:schemeClr val="dk1"/>
              </a:buClr>
              <a:buSzPts val="1100"/>
              <a:buFont typeface="Inter Tight"/>
              <a:buChar char="-"/>
            </a:pPr>
            <a:r>
              <a:rPr lang="en" sz="1100">
                <a:solidFill>
                  <a:schemeClr val="dk1"/>
                </a:solidFill>
                <a:latin typeface="Inter Tight"/>
                <a:ea typeface="Inter Tight"/>
                <a:cs typeface="Inter Tight"/>
                <a:sym typeface="Inter Tight"/>
              </a:rPr>
              <a:t>Rising wage pressure due to demand for highly skilled, specialized labor.</a:t>
            </a:r>
            <a:endParaRPr sz="1100">
              <a:solidFill>
                <a:schemeClr val="dk1"/>
              </a:solidFill>
              <a:latin typeface="Inter Tight"/>
              <a:ea typeface="Inter Tight"/>
              <a:cs typeface="Inter Tight"/>
              <a:sym typeface="Inter Tight"/>
            </a:endParaRPr>
          </a:p>
          <a:p>
            <a:pPr indent="-298450" lvl="0" marL="457200" rtl="0" algn="l">
              <a:spcBef>
                <a:spcPts val="1000"/>
              </a:spcBef>
              <a:spcAft>
                <a:spcPts val="1200"/>
              </a:spcAft>
              <a:buClr>
                <a:schemeClr val="dk1"/>
              </a:buClr>
              <a:buSzPts val="1100"/>
              <a:buFont typeface="Inter Tight"/>
              <a:buChar char="-"/>
            </a:pPr>
            <a:r>
              <a:rPr lang="en" sz="1100">
                <a:solidFill>
                  <a:schemeClr val="dk1"/>
                </a:solidFill>
                <a:latin typeface="Inter Tight"/>
                <a:ea typeface="Inter Tight"/>
                <a:cs typeface="Inter Tight"/>
                <a:sym typeface="Inter Tight"/>
              </a:rPr>
              <a:t>To control labor costs, many firms increasingly rely on subcontractors who offer more flexible and affordable labor options.</a:t>
            </a:r>
            <a:br>
              <a:rPr lang="en" sz="1100">
                <a:solidFill>
                  <a:schemeClr val="dk1"/>
                </a:solidFill>
                <a:latin typeface="Inter Tight"/>
                <a:ea typeface="Inter Tight"/>
                <a:cs typeface="Inter Tight"/>
                <a:sym typeface="Inter Tight"/>
              </a:rPr>
            </a:br>
            <a:endParaRPr sz="1200">
              <a:solidFill>
                <a:schemeClr val="dk1"/>
              </a:solidFill>
              <a:highlight>
                <a:schemeClr val="lt1"/>
              </a:highlight>
              <a:latin typeface="Inter Tight"/>
              <a:ea typeface="Inter Tight"/>
              <a:cs typeface="Inter Tight"/>
              <a:sym typeface="Inter Tight"/>
            </a:endParaRPr>
          </a:p>
        </p:txBody>
      </p:sp>
      <p:sp>
        <p:nvSpPr>
          <p:cNvPr id="387" name="Google Shape;387;g3ab8f867511_1_41"/>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88" name="Google Shape;388;g3ab8f867511_1_41"/>
          <p:cNvPicPr preferRelativeResize="0"/>
          <p:nvPr/>
        </p:nvPicPr>
        <p:blipFill>
          <a:blip r:embed="rId3">
            <a:alphaModFix/>
          </a:blip>
          <a:stretch>
            <a:fillRect/>
          </a:stretch>
        </p:blipFill>
        <p:spPr>
          <a:xfrm>
            <a:off x="4405650" y="2782888"/>
            <a:ext cx="1689825" cy="1833550"/>
          </a:xfrm>
          <a:prstGeom prst="rect">
            <a:avLst/>
          </a:prstGeom>
          <a:noFill/>
          <a:ln>
            <a:noFill/>
          </a:ln>
        </p:spPr>
      </p:pic>
      <p:pic>
        <p:nvPicPr>
          <p:cNvPr id="389" name="Google Shape;389;g3ab8f867511_1_41"/>
          <p:cNvPicPr preferRelativeResize="0"/>
          <p:nvPr/>
        </p:nvPicPr>
        <p:blipFill>
          <a:blip r:embed="rId4">
            <a:alphaModFix/>
          </a:blip>
          <a:stretch>
            <a:fillRect/>
          </a:stretch>
        </p:blipFill>
        <p:spPr>
          <a:xfrm>
            <a:off x="6095487" y="2782885"/>
            <a:ext cx="1314339" cy="1833550"/>
          </a:xfrm>
          <a:prstGeom prst="rect">
            <a:avLst/>
          </a:prstGeom>
          <a:noFill/>
          <a:ln>
            <a:noFill/>
          </a:ln>
        </p:spPr>
      </p:pic>
      <p:pic>
        <p:nvPicPr>
          <p:cNvPr id="390" name="Google Shape;390;g3ab8f867511_1_41"/>
          <p:cNvPicPr preferRelativeResize="0"/>
          <p:nvPr/>
        </p:nvPicPr>
        <p:blipFill>
          <a:blip r:embed="rId5">
            <a:alphaModFix/>
          </a:blip>
          <a:stretch>
            <a:fillRect/>
          </a:stretch>
        </p:blipFill>
        <p:spPr>
          <a:xfrm>
            <a:off x="7522700" y="2699673"/>
            <a:ext cx="1389150" cy="1916775"/>
          </a:xfrm>
          <a:prstGeom prst="rect">
            <a:avLst/>
          </a:prstGeom>
          <a:noFill/>
          <a:ln>
            <a:noFill/>
          </a:ln>
        </p:spPr>
      </p:pic>
      <p:sp>
        <p:nvSpPr>
          <p:cNvPr id="391" name="Google Shape;391;g3ab8f867511_1_41"/>
          <p:cNvSpPr txBox="1"/>
          <p:nvPr>
            <p:ph idx="1" type="body"/>
          </p:nvPr>
        </p:nvSpPr>
        <p:spPr>
          <a:xfrm>
            <a:off x="4022050" y="1017725"/>
            <a:ext cx="4999500" cy="13998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000">
                <a:solidFill>
                  <a:schemeClr val="dk1"/>
                </a:solidFill>
                <a:highlight>
                  <a:srgbClr val="FFFFFF"/>
                </a:highlight>
                <a:latin typeface="Inter Tight"/>
                <a:ea typeface="Inter Tight"/>
                <a:cs typeface="Inter Tight"/>
                <a:sym typeface="Inter Tight"/>
              </a:rPr>
              <a:t>Engineering</a:t>
            </a:r>
            <a:r>
              <a:rPr lang="en" sz="1000">
                <a:solidFill>
                  <a:schemeClr val="dk1"/>
                </a:solidFill>
                <a:highlight>
                  <a:srgbClr val="FFFFFF"/>
                </a:highlight>
                <a:latin typeface="Inter Tight"/>
                <a:ea typeface="Inter Tight"/>
                <a:cs typeface="Inter Tight"/>
                <a:sym typeface="Inter Tight"/>
              </a:rPr>
              <a:t> services</a:t>
            </a:r>
            <a:endParaRPr sz="1000">
              <a:solidFill>
                <a:schemeClr val="dk1"/>
              </a:solidFill>
              <a:highlight>
                <a:srgbClr val="FFFFFF"/>
              </a:highlight>
              <a:latin typeface="Inter Tight"/>
              <a:ea typeface="Inter Tight"/>
              <a:cs typeface="Inter Tight"/>
              <a:sym typeface="Inter Tight"/>
            </a:endParaRPr>
          </a:p>
          <a:p>
            <a:pPr indent="-292100" lvl="0" marL="457200" rtl="0" algn="l">
              <a:spcBef>
                <a:spcPts val="0"/>
              </a:spcBef>
              <a:spcAft>
                <a:spcPts val="0"/>
              </a:spcAft>
              <a:buClr>
                <a:schemeClr val="dk1"/>
              </a:buClr>
              <a:buSzPts val="1000"/>
              <a:buFont typeface="Inter Tight"/>
              <a:buChar char="-"/>
            </a:pPr>
            <a:r>
              <a:rPr lang="en" sz="1000">
                <a:solidFill>
                  <a:schemeClr val="dk1"/>
                </a:solidFill>
                <a:latin typeface="Inter Tight"/>
                <a:ea typeface="Inter Tight"/>
                <a:cs typeface="Inter Tight"/>
                <a:sym typeface="Inter Tight"/>
              </a:rPr>
              <a:t>Intense competition for top engineering talent drives wages upward, raising labor expenses across the sector.</a:t>
            </a:r>
            <a:endParaRPr sz="1000">
              <a:solidFill>
                <a:schemeClr val="dk1"/>
              </a:solidFill>
              <a:latin typeface="Inter Tight"/>
              <a:ea typeface="Inter Tight"/>
              <a:cs typeface="Inter Tight"/>
              <a:sym typeface="Inter Tight"/>
            </a:endParaRPr>
          </a:p>
          <a:p>
            <a:pPr indent="-292100" lvl="0" marL="457200" rtl="0" algn="l">
              <a:spcBef>
                <a:spcPts val="0"/>
              </a:spcBef>
              <a:spcAft>
                <a:spcPts val="0"/>
              </a:spcAft>
              <a:buClr>
                <a:schemeClr val="dk1"/>
              </a:buClr>
              <a:buSzPts val="1000"/>
              <a:buFont typeface="Inter Tight"/>
              <a:buChar char="-"/>
            </a:pPr>
            <a:r>
              <a:rPr lang="en" sz="1000">
                <a:solidFill>
                  <a:schemeClr val="dk1"/>
                </a:solidFill>
                <a:latin typeface="Inter Tight"/>
                <a:ea typeface="Inter Tight"/>
                <a:cs typeface="Inter Tight"/>
                <a:sym typeface="Inter Tight"/>
              </a:rPr>
              <a:t>Firms must offer premium compensation packages to attract and retain skilled engineers.</a:t>
            </a:r>
            <a:endParaRPr sz="1000">
              <a:solidFill>
                <a:schemeClr val="dk1"/>
              </a:solidFill>
              <a:latin typeface="Inter Tight"/>
              <a:ea typeface="Inter Tight"/>
              <a:cs typeface="Inter Tight"/>
              <a:sym typeface="Inter Tight"/>
            </a:endParaRPr>
          </a:p>
          <a:p>
            <a:pPr indent="-292100" lvl="0" marL="457200" rtl="0" algn="l">
              <a:spcBef>
                <a:spcPts val="0"/>
              </a:spcBef>
              <a:spcAft>
                <a:spcPts val="0"/>
              </a:spcAft>
              <a:buClr>
                <a:schemeClr val="dk1"/>
              </a:buClr>
              <a:buSzPts val="1000"/>
              <a:buFont typeface="Inter Tight"/>
              <a:buChar char="-"/>
            </a:pPr>
            <a:r>
              <a:rPr b="1" lang="en" sz="1000">
                <a:solidFill>
                  <a:schemeClr val="dk1"/>
                </a:solidFill>
                <a:latin typeface="Inter Tight"/>
                <a:ea typeface="Inter Tight"/>
                <a:cs typeface="Inter Tight"/>
                <a:sym typeface="Inter Tight"/>
              </a:rPr>
              <a:t>Digital transformation boosts profitability: Investments in BIM, cloud collaboration, an</a:t>
            </a:r>
            <a:r>
              <a:rPr b="1" lang="en" sz="1000">
                <a:solidFill>
                  <a:schemeClr val="dk1"/>
                </a:solidFill>
                <a:latin typeface="Inter Tight"/>
                <a:ea typeface="Inter Tight"/>
                <a:cs typeface="Inter Tight"/>
                <a:sym typeface="Inter Tight"/>
              </a:rPr>
              <a:t>d </a:t>
            </a:r>
            <a:r>
              <a:rPr b="1" lang="en" sz="1000">
                <a:solidFill>
                  <a:schemeClr val="dk1"/>
                </a:solidFill>
                <a:latin typeface="Inter Tight"/>
                <a:ea typeface="Inter Tight"/>
                <a:cs typeface="Inter Tight"/>
                <a:sym typeface="Inter Tight"/>
              </a:rPr>
              <a:t>automation increase efficiency and reduce rework.</a:t>
            </a:r>
            <a:endParaRPr b="1" sz="1000">
              <a:solidFill>
                <a:schemeClr val="dk1"/>
              </a:solidFill>
              <a:latin typeface="Inter Tight"/>
              <a:ea typeface="Inter Tight"/>
              <a:cs typeface="Inter Tight"/>
              <a:sym typeface="Inter Tight"/>
            </a:endParaRPr>
          </a:p>
          <a:p>
            <a:pPr indent="-292100" lvl="0" marL="457200" rtl="0" algn="l">
              <a:spcBef>
                <a:spcPts val="0"/>
              </a:spcBef>
              <a:spcAft>
                <a:spcPts val="1200"/>
              </a:spcAft>
              <a:buClr>
                <a:schemeClr val="dk1"/>
              </a:buClr>
              <a:buSzPts val="1000"/>
              <a:buFont typeface="Inter Tight"/>
              <a:buChar char="-"/>
            </a:pPr>
            <a:r>
              <a:rPr lang="en" sz="1000">
                <a:solidFill>
                  <a:schemeClr val="dk1"/>
                </a:solidFill>
                <a:latin typeface="Inter Tight"/>
                <a:ea typeface="Inter Tight"/>
                <a:cs typeface="Inter Tight"/>
                <a:sym typeface="Inter Tight"/>
              </a:rPr>
              <a:t>Operational efficiencies from technology (automation, data tools) improve margins despite upfront costs.</a:t>
            </a:r>
            <a:endParaRPr sz="1000">
              <a:solidFill>
                <a:schemeClr val="dk1"/>
              </a:solidFill>
              <a:highlight>
                <a:schemeClr val="lt1"/>
              </a:highlight>
              <a:latin typeface="Inter Tight"/>
              <a:ea typeface="Inter Tight"/>
              <a:cs typeface="Inter Tight"/>
              <a:sym typeface="Inter T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3aba2c734d3_0_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Driving Forces</a:t>
            </a:r>
            <a:endParaRPr b="1" sz="2600">
              <a:solidFill>
                <a:srgbClr val="0B5394"/>
              </a:solidFill>
              <a:latin typeface="Inter Tight"/>
              <a:ea typeface="Inter Tight"/>
              <a:cs typeface="Inter Tight"/>
              <a:sym typeface="Inter Tight"/>
            </a:endParaRPr>
          </a:p>
        </p:txBody>
      </p:sp>
      <p:sp>
        <p:nvSpPr>
          <p:cNvPr id="397" name="Google Shape;397;g3aba2c734d3_0_31"/>
          <p:cNvSpPr txBox="1"/>
          <p:nvPr>
            <p:ph idx="1" type="body"/>
          </p:nvPr>
        </p:nvSpPr>
        <p:spPr>
          <a:xfrm>
            <a:off x="311700" y="1034627"/>
            <a:ext cx="2874300" cy="3550200"/>
          </a:xfrm>
          <a:prstGeom prst="rect">
            <a:avLst/>
          </a:prstGeom>
          <a:noFill/>
          <a:ln cap="flat" cmpd="sng" w="9525">
            <a:solidFill>
              <a:srgbClr val="0737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1000"/>
              </a:spcBef>
              <a:spcAft>
                <a:spcPts val="0"/>
              </a:spcAft>
              <a:buNone/>
            </a:pPr>
            <a:r>
              <a:rPr lang="en" sz="1050">
                <a:solidFill>
                  <a:schemeClr val="dk1"/>
                </a:solidFill>
                <a:latin typeface="Inter Tight SemiBold"/>
                <a:ea typeface="Inter Tight SemiBold"/>
                <a:cs typeface="Inter Tight SemiBold"/>
                <a:sym typeface="Inter Tight SemiBold"/>
              </a:rPr>
              <a:t>Construction in the U.S.</a:t>
            </a:r>
            <a:endParaRPr sz="1050">
              <a:solidFill>
                <a:schemeClr val="dk1"/>
              </a:solidFill>
              <a:latin typeface="Inter Tight SemiBold"/>
              <a:ea typeface="Inter Tight SemiBold"/>
              <a:cs typeface="Inter Tight SemiBold"/>
              <a:sym typeface="Inter Tight SemiBold"/>
            </a:endParaRPr>
          </a:p>
          <a:p>
            <a:pPr indent="-295275" lvl="0" marL="457200" rtl="0" algn="l">
              <a:spcBef>
                <a:spcPts val="1000"/>
              </a:spcBef>
              <a:spcAft>
                <a:spcPts val="0"/>
              </a:spcAft>
              <a:buClr>
                <a:schemeClr val="dk1"/>
              </a:buClr>
              <a:buSzPts val="1050"/>
              <a:buFont typeface="Inter Tight"/>
              <a:buChar char="-"/>
            </a:pPr>
            <a:r>
              <a:rPr b="1" lang="en" sz="1050">
                <a:solidFill>
                  <a:schemeClr val="dk1"/>
                </a:solidFill>
                <a:latin typeface="Inter Tight"/>
                <a:ea typeface="Inter Tight"/>
                <a:cs typeface="Inter Tight"/>
                <a:sym typeface="Inter Tight"/>
              </a:rPr>
              <a:t>Highly regulated</a:t>
            </a:r>
            <a:r>
              <a:rPr lang="en" sz="1050">
                <a:solidFill>
                  <a:schemeClr val="dk1"/>
                </a:solidFill>
                <a:latin typeface="Inter Tight"/>
                <a:ea typeface="Inter Tight"/>
                <a:cs typeface="Inter Tight"/>
                <a:sym typeface="Inter Tight"/>
              </a:rPr>
              <a:t> sector with rules varying by state, local, and federal levels.</a:t>
            </a:r>
            <a:endParaRPr sz="1050">
              <a:solidFill>
                <a:schemeClr val="dk1"/>
              </a:solidFill>
              <a:latin typeface="Inter Tight"/>
              <a:ea typeface="Inter Tight"/>
              <a:cs typeface="Inter Tight"/>
              <a:sym typeface="Inter Tight"/>
            </a:endParaRPr>
          </a:p>
          <a:p>
            <a:pPr indent="-295275" lvl="0" marL="457200" rtl="0" algn="l">
              <a:spcBef>
                <a:spcPts val="1000"/>
              </a:spcBef>
              <a:spcAft>
                <a:spcPts val="0"/>
              </a:spcAft>
              <a:buClr>
                <a:schemeClr val="dk1"/>
              </a:buClr>
              <a:buSzPts val="1050"/>
              <a:buFont typeface="Inter Tight"/>
              <a:buChar char="-"/>
            </a:pPr>
            <a:r>
              <a:rPr b="1" lang="en" sz="1050">
                <a:solidFill>
                  <a:schemeClr val="dk1"/>
                </a:solidFill>
                <a:latin typeface="Inter Tight"/>
                <a:ea typeface="Inter Tight"/>
                <a:cs typeface="Inter Tight"/>
                <a:sym typeface="Inter Tight"/>
              </a:rPr>
              <a:t>COVID-19 </a:t>
            </a:r>
            <a:r>
              <a:rPr lang="en" sz="1050">
                <a:solidFill>
                  <a:schemeClr val="dk1"/>
                </a:solidFill>
                <a:latin typeface="Inter Tight"/>
                <a:ea typeface="Inter Tight"/>
                <a:cs typeface="Inter Tight"/>
                <a:sym typeface="Inter Tight"/>
              </a:rPr>
              <a:t>increased industry volatility, disrupting demand and supply chains.</a:t>
            </a:r>
            <a:endParaRPr sz="1050">
              <a:solidFill>
                <a:schemeClr val="dk1"/>
              </a:solidFill>
              <a:latin typeface="Inter Tight"/>
              <a:ea typeface="Inter Tight"/>
              <a:cs typeface="Inter Tight"/>
              <a:sym typeface="Inter Tight"/>
            </a:endParaRPr>
          </a:p>
          <a:p>
            <a:pPr indent="-295275" lvl="0" marL="457200" rtl="0" algn="l">
              <a:spcBef>
                <a:spcPts val="1000"/>
              </a:spcBef>
              <a:spcAft>
                <a:spcPts val="0"/>
              </a:spcAft>
              <a:buClr>
                <a:schemeClr val="dk1"/>
              </a:buClr>
              <a:buSzPts val="1050"/>
              <a:buFont typeface="Inter Tight"/>
              <a:buChar char="-"/>
            </a:pPr>
            <a:r>
              <a:rPr lang="en" sz="1050">
                <a:solidFill>
                  <a:schemeClr val="dk1"/>
                </a:solidFill>
                <a:latin typeface="Inter Tight"/>
                <a:ea typeface="Inter Tight"/>
                <a:cs typeface="Inter Tight"/>
                <a:sym typeface="Inter Tight"/>
              </a:rPr>
              <a:t>PPP loans and government relief programs provided temporary financial support during the pandemic.</a:t>
            </a:r>
            <a:endParaRPr sz="1050">
              <a:solidFill>
                <a:schemeClr val="dk1"/>
              </a:solidFill>
              <a:latin typeface="Inter Tight"/>
              <a:ea typeface="Inter Tight"/>
              <a:cs typeface="Inter Tight"/>
              <a:sym typeface="Inter Tight"/>
            </a:endParaRPr>
          </a:p>
          <a:p>
            <a:pPr indent="-295275" lvl="0" marL="457200" rtl="0" algn="l">
              <a:spcBef>
                <a:spcPts val="1000"/>
              </a:spcBef>
              <a:spcAft>
                <a:spcPts val="0"/>
              </a:spcAft>
              <a:buClr>
                <a:schemeClr val="dk1"/>
              </a:buClr>
              <a:buSzPts val="1050"/>
              <a:buFont typeface="Inter Tight"/>
              <a:buChar char="-"/>
            </a:pPr>
            <a:r>
              <a:rPr lang="en" sz="1050">
                <a:solidFill>
                  <a:schemeClr val="dk1"/>
                </a:solidFill>
                <a:latin typeface="Inter Tight"/>
                <a:ea typeface="Inter Tight"/>
                <a:cs typeface="Inter Tight"/>
                <a:sym typeface="Inter Tight"/>
              </a:rPr>
              <a:t>Local permitting, zoning, and environmental regulations create complex compliance requirements.</a:t>
            </a:r>
            <a:endParaRPr sz="1050">
              <a:solidFill>
                <a:schemeClr val="dk1"/>
              </a:solidFill>
              <a:latin typeface="Inter Tight"/>
              <a:ea typeface="Inter Tight"/>
              <a:cs typeface="Inter Tight"/>
              <a:sym typeface="Inter Tight"/>
            </a:endParaRPr>
          </a:p>
          <a:p>
            <a:pPr indent="0" lvl="0" marL="457200" rtl="0" algn="l">
              <a:spcBef>
                <a:spcPts val="1200"/>
              </a:spcBef>
              <a:spcAft>
                <a:spcPts val="0"/>
              </a:spcAft>
              <a:buNone/>
            </a:pPr>
            <a:r>
              <a:t/>
            </a:r>
            <a:endParaRPr sz="1100">
              <a:solidFill>
                <a:schemeClr val="dk1"/>
              </a:solidFill>
              <a:latin typeface="Inter Tight"/>
              <a:ea typeface="Inter Tight"/>
              <a:cs typeface="Inter Tight"/>
              <a:sym typeface="Inter Tight"/>
            </a:endParaRPr>
          </a:p>
          <a:p>
            <a:pPr indent="0" lvl="0" marL="457200" rtl="0" algn="l">
              <a:spcBef>
                <a:spcPts val="1000"/>
              </a:spcBef>
              <a:spcAft>
                <a:spcPts val="0"/>
              </a:spcAft>
              <a:buNone/>
            </a:pPr>
            <a:r>
              <a:t/>
            </a:r>
            <a:endParaRPr sz="1100">
              <a:solidFill>
                <a:schemeClr val="dk1"/>
              </a:solidFill>
              <a:latin typeface="Inter Tight"/>
              <a:ea typeface="Inter Tight"/>
              <a:cs typeface="Inter Tight"/>
              <a:sym typeface="Inter Tight"/>
            </a:endParaRPr>
          </a:p>
        </p:txBody>
      </p:sp>
      <p:sp>
        <p:nvSpPr>
          <p:cNvPr id="398" name="Google Shape;398;g3aba2c734d3_0_31"/>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399" name="Google Shape;399;g3aba2c734d3_0_31"/>
          <p:cNvSpPr txBox="1"/>
          <p:nvPr>
            <p:ph idx="1" type="body"/>
          </p:nvPr>
        </p:nvSpPr>
        <p:spPr>
          <a:xfrm>
            <a:off x="3186000" y="1034575"/>
            <a:ext cx="2874300" cy="3550200"/>
          </a:xfrm>
          <a:prstGeom prst="rect">
            <a:avLst/>
          </a:prstGeom>
          <a:noFill/>
          <a:ln cap="flat" cmpd="sng" w="9525">
            <a:solidFill>
              <a:srgbClr val="0737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Inter Tight"/>
                <a:ea typeface="Inter Tight"/>
                <a:cs typeface="Inter Tight"/>
                <a:sym typeface="Inter Tight"/>
              </a:rPr>
              <a:t>Heavy engineering Construction</a:t>
            </a:r>
            <a:endParaRPr b="1" sz="1000">
              <a:solidFill>
                <a:schemeClr val="dk1"/>
              </a:solidFill>
              <a:latin typeface="Inter Tight"/>
              <a:ea typeface="Inter Tight"/>
              <a:cs typeface="Inter Tight"/>
              <a:sym typeface="Inter Tight"/>
            </a:endParaRPr>
          </a:p>
          <a:p>
            <a:pPr indent="-292100" lvl="0" marL="457200" rtl="0" algn="l">
              <a:spcBef>
                <a:spcPts val="1000"/>
              </a:spcBef>
              <a:spcAft>
                <a:spcPts val="0"/>
              </a:spcAft>
              <a:buClr>
                <a:schemeClr val="dk1"/>
              </a:buClr>
              <a:buSzPts val="1000"/>
              <a:buFont typeface="Inter Tight"/>
              <a:buChar char="-"/>
            </a:pPr>
            <a:r>
              <a:rPr lang="en" sz="1000">
                <a:solidFill>
                  <a:schemeClr val="dk1"/>
                </a:solidFill>
                <a:latin typeface="Inter Tight"/>
                <a:ea typeface="Inter Tight"/>
                <a:cs typeface="Inter Tight"/>
                <a:sym typeface="Inter Tight"/>
              </a:rPr>
              <a:t>Strongly </a:t>
            </a:r>
            <a:r>
              <a:rPr b="1" lang="en" sz="1000">
                <a:solidFill>
                  <a:schemeClr val="dk1"/>
                </a:solidFill>
                <a:latin typeface="Inter Tight"/>
                <a:ea typeface="Inter Tight"/>
                <a:cs typeface="Inter Tight"/>
                <a:sym typeface="Inter Tight"/>
              </a:rPr>
              <a:t>influenced by federal spending</a:t>
            </a:r>
            <a:r>
              <a:rPr lang="en" sz="1000">
                <a:solidFill>
                  <a:schemeClr val="dk1"/>
                </a:solidFill>
                <a:latin typeface="Inter Tight"/>
                <a:ea typeface="Inter Tight"/>
                <a:cs typeface="Inter Tight"/>
                <a:sym typeface="Inter Tight"/>
              </a:rPr>
              <a:t>, especially the IIJA and IRA.</a:t>
            </a:r>
            <a:endParaRPr sz="1000">
              <a:solidFill>
                <a:schemeClr val="dk1"/>
              </a:solidFill>
              <a:latin typeface="Inter Tight"/>
              <a:ea typeface="Inter Tight"/>
              <a:cs typeface="Inter Tight"/>
              <a:sym typeface="Inter Tight"/>
            </a:endParaRPr>
          </a:p>
          <a:p>
            <a:pPr indent="-292100" lvl="0" marL="457200" rtl="0" algn="l">
              <a:spcBef>
                <a:spcPts val="1000"/>
              </a:spcBef>
              <a:spcAft>
                <a:spcPts val="0"/>
              </a:spcAft>
              <a:buClr>
                <a:schemeClr val="dk1"/>
              </a:buClr>
              <a:buSzPts val="1000"/>
              <a:buFont typeface="Inter Tight"/>
              <a:buChar char="-"/>
            </a:pPr>
            <a:r>
              <a:rPr lang="en" sz="1000">
                <a:solidFill>
                  <a:schemeClr val="dk1"/>
                </a:solidFill>
                <a:latin typeface="Inter Tight"/>
                <a:ea typeface="Inter Tight"/>
                <a:cs typeface="Inter Tight"/>
                <a:sym typeface="Inter Tight"/>
              </a:rPr>
              <a:t>2025 political shifts (Trump administration) </a:t>
            </a:r>
            <a:r>
              <a:rPr b="1" lang="en" sz="1000">
                <a:solidFill>
                  <a:schemeClr val="dk1"/>
                </a:solidFill>
                <a:latin typeface="Inter Tight"/>
                <a:ea typeface="Inter Tight"/>
                <a:cs typeface="Inter Tight"/>
                <a:sym typeface="Inter Tight"/>
              </a:rPr>
              <a:t>introduced uncertainty by pausing some funding.</a:t>
            </a:r>
            <a:endParaRPr b="1" sz="1000">
              <a:solidFill>
                <a:schemeClr val="dk1"/>
              </a:solidFill>
              <a:latin typeface="Inter Tight"/>
              <a:ea typeface="Inter Tight"/>
              <a:cs typeface="Inter Tight"/>
              <a:sym typeface="Inter Tight"/>
            </a:endParaRPr>
          </a:p>
          <a:p>
            <a:pPr indent="-292100" lvl="0" marL="457200" rtl="0" algn="l">
              <a:spcBef>
                <a:spcPts val="1000"/>
              </a:spcBef>
              <a:spcAft>
                <a:spcPts val="0"/>
              </a:spcAft>
              <a:buClr>
                <a:schemeClr val="dk1"/>
              </a:buClr>
              <a:buSzPts val="1000"/>
              <a:buFont typeface="Inter Tight"/>
              <a:buChar char="-"/>
            </a:pPr>
            <a:r>
              <a:rPr lang="en" sz="1000">
                <a:solidFill>
                  <a:schemeClr val="dk1"/>
                </a:solidFill>
                <a:latin typeface="Inter Tight"/>
                <a:ea typeface="Inter Tight"/>
                <a:cs typeface="Inter Tight"/>
                <a:sym typeface="Inter Tight"/>
              </a:rPr>
              <a:t>Projects involve critical infrastructure (rail, ports, tunnels) with strict engineering and safety standards.</a:t>
            </a:r>
            <a:endParaRPr sz="1000">
              <a:solidFill>
                <a:schemeClr val="dk1"/>
              </a:solidFill>
              <a:latin typeface="Inter Tight"/>
              <a:ea typeface="Inter Tight"/>
              <a:cs typeface="Inter Tight"/>
              <a:sym typeface="Inter Tight"/>
            </a:endParaRPr>
          </a:p>
          <a:p>
            <a:pPr indent="-292100" lvl="0" marL="457200" rtl="0" algn="l">
              <a:spcBef>
                <a:spcPts val="1000"/>
              </a:spcBef>
              <a:spcAft>
                <a:spcPts val="0"/>
              </a:spcAft>
              <a:buClr>
                <a:schemeClr val="dk1"/>
              </a:buClr>
              <a:buSzPts val="1000"/>
              <a:buFont typeface="Inter Tight"/>
              <a:buChar char="-"/>
            </a:pPr>
            <a:r>
              <a:rPr lang="en" sz="1000">
                <a:solidFill>
                  <a:schemeClr val="dk1"/>
                </a:solidFill>
                <a:latin typeface="Inter Tight"/>
                <a:ea typeface="Inter Tight"/>
                <a:cs typeface="Inter Tight"/>
                <a:sym typeface="Inter Tight"/>
              </a:rPr>
              <a:t>High regulatory burden and technical requirements create significant barriers to entry.</a:t>
            </a:r>
            <a:endParaRPr sz="1000">
              <a:solidFill>
                <a:schemeClr val="dk1"/>
              </a:solidFill>
              <a:latin typeface="Inter Tight"/>
              <a:ea typeface="Inter Tight"/>
              <a:cs typeface="Inter Tight"/>
              <a:sym typeface="Inter Tight"/>
            </a:endParaRPr>
          </a:p>
          <a:p>
            <a:pPr indent="-292100" lvl="0" marL="457200" rtl="0" algn="l">
              <a:spcBef>
                <a:spcPts val="1000"/>
              </a:spcBef>
              <a:spcAft>
                <a:spcPts val="0"/>
              </a:spcAft>
              <a:buClr>
                <a:schemeClr val="dk1"/>
              </a:buClr>
              <a:buSzPts val="1000"/>
              <a:buFont typeface="Inter Tight"/>
              <a:buChar char="-"/>
            </a:pPr>
            <a:r>
              <a:rPr lang="en" sz="1000">
                <a:solidFill>
                  <a:schemeClr val="dk1"/>
                </a:solidFill>
                <a:latin typeface="Inter Tight"/>
                <a:ea typeface="Inter Tight"/>
                <a:cs typeface="Inter Tight"/>
                <a:sym typeface="Inter Tight"/>
              </a:rPr>
              <a:t>Heavy reliance on public-sector contracts, making</a:t>
            </a:r>
            <a:r>
              <a:rPr b="1" lang="en" sz="1000">
                <a:solidFill>
                  <a:schemeClr val="dk1"/>
                </a:solidFill>
                <a:latin typeface="Inter Tight"/>
                <a:ea typeface="Inter Tight"/>
                <a:cs typeface="Inter Tight"/>
                <a:sym typeface="Inter Tight"/>
              </a:rPr>
              <a:t> the sector sensitive to government priorities.</a:t>
            </a:r>
            <a:endParaRPr b="1" sz="1000">
              <a:solidFill>
                <a:schemeClr val="dk1"/>
              </a:solidFill>
              <a:latin typeface="Inter Tight"/>
              <a:ea typeface="Inter Tight"/>
              <a:cs typeface="Inter Tight"/>
              <a:sym typeface="Inter Tight"/>
            </a:endParaRPr>
          </a:p>
        </p:txBody>
      </p:sp>
      <p:sp>
        <p:nvSpPr>
          <p:cNvPr id="400" name="Google Shape;400;g3aba2c734d3_0_31"/>
          <p:cNvSpPr txBox="1"/>
          <p:nvPr>
            <p:ph idx="1" type="body"/>
          </p:nvPr>
        </p:nvSpPr>
        <p:spPr>
          <a:xfrm>
            <a:off x="6060300" y="1034627"/>
            <a:ext cx="2874300" cy="3550200"/>
          </a:xfrm>
          <a:prstGeom prst="rect">
            <a:avLst/>
          </a:prstGeom>
          <a:noFill/>
          <a:ln cap="flat" cmpd="sng" w="9525">
            <a:solidFill>
              <a:srgbClr val="07376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chemeClr val="dk1"/>
                </a:solidFill>
                <a:latin typeface="Inter Tight"/>
                <a:ea typeface="Inter Tight"/>
                <a:cs typeface="Inter Tight"/>
                <a:sym typeface="Inter Tight"/>
              </a:rPr>
              <a:t>Engineering services</a:t>
            </a:r>
            <a:endParaRPr b="1" sz="1050">
              <a:solidFill>
                <a:schemeClr val="dk1"/>
              </a:solidFill>
              <a:latin typeface="Inter Tight"/>
              <a:ea typeface="Inter Tight"/>
              <a:cs typeface="Inter Tight"/>
              <a:sym typeface="Inter Tight"/>
            </a:endParaRPr>
          </a:p>
          <a:p>
            <a:pPr indent="-295275" lvl="0" marL="457200" rtl="0" algn="l">
              <a:lnSpc>
                <a:spcPct val="105000"/>
              </a:lnSpc>
              <a:spcBef>
                <a:spcPts val="1000"/>
              </a:spcBef>
              <a:spcAft>
                <a:spcPts val="0"/>
              </a:spcAft>
              <a:buClr>
                <a:schemeClr val="dk1"/>
              </a:buClr>
              <a:buSzPts val="1050"/>
              <a:buFont typeface="Inter Tight"/>
              <a:buChar char="-"/>
            </a:pPr>
            <a:r>
              <a:rPr b="1" lang="en" sz="1050">
                <a:solidFill>
                  <a:schemeClr val="dk1"/>
                </a:solidFill>
                <a:latin typeface="Inter Tight"/>
                <a:ea typeface="Inter Tight"/>
                <a:cs typeface="Inter Tight"/>
                <a:sym typeface="Inter Tight"/>
              </a:rPr>
              <a:t>State and local government investment drives demand for engineering firms </a:t>
            </a:r>
            <a:r>
              <a:rPr lang="en" sz="1050">
                <a:solidFill>
                  <a:schemeClr val="dk1"/>
                </a:solidFill>
                <a:latin typeface="Inter Tight"/>
                <a:ea typeface="Inter Tight"/>
                <a:cs typeface="Inter Tight"/>
                <a:sym typeface="Inter Tight"/>
              </a:rPr>
              <a:t>through new infrastructure and utility projects.</a:t>
            </a:r>
            <a:endParaRPr sz="1050">
              <a:solidFill>
                <a:schemeClr val="dk1"/>
              </a:solidFill>
              <a:latin typeface="Inter Tight"/>
              <a:ea typeface="Inter Tight"/>
              <a:cs typeface="Inter Tight"/>
              <a:sym typeface="Inter Tight"/>
            </a:endParaRPr>
          </a:p>
          <a:p>
            <a:pPr indent="-295275" lvl="0" marL="457200" rtl="0" algn="l">
              <a:lnSpc>
                <a:spcPct val="105000"/>
              </a:lnSpc>
              <a:spcBef>
                <a:spcPts val="1000"/>
              </a:spcBef>
              <a:spcAft>
                <a:spcPts val="0"/>
              </a:spcAft>
              <a:buClr>
                <a:schemeClr val="dk1"/>
              </a:buClr>
              <a:buSzPts val="1050"/>
              <a:buFont typeface="Inter Tight"/>
              <a:buChar char="-"/>
            </a:pPr>
            <a:r>
              <a:rPr lang="en" sz="1050">
                <a:solidFill>
                  <a:schemeClr val="dk1"/>
                </a:solidFill>
                <a:latin typeface="Inter Tight"/>
                <a:ea typeface="Inter Tight"/>
                <a:cs typeface="Inter Tight"/>
                <a:sym typeface="Inter Tight"/>
              </a:rPr>
              <a:t>Strict occupational health and safety regulations guide workplace practices and legal compliance.</a:t>
            </a:r>
            <a:endParaRPr sz="1050">
              <a:solidFill>
                <a:schemeClr val="dk1"/>
              </a:solidFill>
              <a:latin typeface="Inter Tight"/>
              <a:ea typeface="Inter Tight"/>
              <a:cs typeface="Inter Tight"/>
              <a:sym typeface="Inter Tight"/>
            </a:endParaRPr>
          </a:p>
          <a:p>
            <a:pPr indent="-295275" lvl="0" marL="457200" rtl="0" algn="l">
              <a:lnSpc>
                <a:spcPct val="105000"/>
              </a:lnSpc>
              <a:spcBef>
                <a:spcPts val="1000"/>
              </a:spcBef>
              <a:spcAft>
                <a:spcPts val="0"/>
              </a:spcAft>
              <a:buClr>
                <a:schemeClr val="dk1"/>
              </a:buClr>
              <a:buSzPts val="1050"/>
              <a:buFont typeface="Inter Tight"/>
              <a:buChar char="-"/>
            </a:pPr>
            <a:r>
              <a:rPr lang="en" sz="1050">
                <a:solidFill>
                  <a:schemeClr val="dk1"/>
                </a:solidFill>
                <a:latin typeface="Inter Tight"/>
                <a:ea typeface="Inter Tight"/>
                <a:cs typeface="Inter Tight"/>
                <a:sym typeface="Inter Tight"/>
              </a:rPr>
              <a:t>Demand tied to growth in private nonresidential and utilities construction, which requires engineering for planning, design, and safety.</a:t>
            </a:r>
            <a:endParaRPr sz="1050">
              <a:solidFill>
                <a:schemeClr val="dk1"/>
              </a:solidFill>
              <a:latin typeface="Inter Tight"/>
              <a:ea typeface="Inter Tight"/>
              <a:cs typeface="Inter Tight"/>
              <a:sym typeface="Inter Tight"/>
            </a:endParaRPr>
          </a:p>
          <a:p>
            <a:pPr indent="-295275" lvl="0" marL="457200" rtl="0" algn="l">
              <a:lnSpc>
                <a:spcPct val="105000"/>
              </a:lnSpc>
              <a:spcBef>
                <a:spcPts val="1000"/>
              </a:spcBef>
              <a:spcAft>
                <a:spcPts val="0"/>
              </a:spcAft>
              <a:buClr>
                <a:schemeClr val="dk1"/>
              </a:buClr>
              <a:buSzPts val="1050"/>
              <a:buFont typeface="Inter Tight"/>
              <a:buChar char="-"/>
            </a:pPr>
            <a:r>
              <a:rPr lang="en" sz="1050">
                <a:solidFill>
                  <a:schemeClr val="dk1"/>
                </a:solidFill>
                <a:latin typeface="Inter Tight"/>
                <a:ea typeface="Inter Tight"/>
                <a:cs typeface="Inter Tight"/>
                <a:sym typeface="Inter Tight"/>
              </a:rPr>
              <a:t>Regulatory pressures (environmental, safety, reporting) shape firm operations and expertise requirements.</a:t>
            </a:r>
            <a:endParaRPr sz="1050">
              <a:solidFill>
                <a:schemeClr val="dk1"/>
              </a:solidFill>
              <a:latin typeface="Inter Tight"/>
              <a:ea typeface="Inter Tight"/>
              <a:cs typeface="Inter Tight"/>
              <a:sym typeface="Inter T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g3a69d1016ed_1_2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Global Analysis </a:t>
            </a:r>
            <a:endParaRPr b="1" sz="2600">
              <a:solidFill>
                <a:srgbClr val="0B5394"/>
              </a:solidFill>
              <a:latin typeface="Inter Tight"/>
              <a:ea typeface="Inter Tight"/>
              <a:cs typeface="Inter Tight"/>
              <a:sym typeface="Inter Tight"/>
            </a:endParaRPr>
          </a:p>
        </p:txBody>
      </p:sp>
      <p:sp>
        <p:nvSpPr>
          <p:cNvPr id="406" name="Google Shape;406;g3a69d1016ed_1_217"/>
          <p:cNvSpPr txBox="1"/>
          <p:nvPr>
            <p:ph idx="1" type="body"/>
          </p:nvPr>
        </p:nvSpPr>
        <p:spPr>
          <a:xfrm>
            <a:off x="368150" y="1146950"/>
            <a:ext cx="85206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688"/>
              <a:buNone/>
            </a:pPr>
            <a:r>
              <a:rPr lang="en" sz="1037">
                <a:solidFill>
                  <a:schemeClr val="dk1"/>
                </a:solidFill>
                <a:latin typeface="Inter Tight SemiBold"/>
                <a:ea typeface="Inter Tight SemiBold"/>
                <a:cs typeface="Inter Tight SemiBold"/>
                <a:sym typeface="Inter Tight SemiBold"/>
              </a:rPr>
              <a:t>Driving Forces</a:t>
            </a:r>
            <a:endParaRPr sz="1037">
              <a:solidFill>
                <a:schemeClr val="dk1"/>
              </a:solidFill>
              <a:latin typeface="Inter Tight SemiBold"/>
              <a:ea typeface="Inter Tight SemiBold"/>
              <a:cs typeface="Inter Tight SemiBold"/>
              <a:sym typeface="Inter Tight SemiBold"/>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Global </a:t>
            </a:r>
            <a:r>
              <a:rPr lang="en" sz="1037">
                <a:solidFill>
                  <a:schemeClr val="dk1"/>
                </a:solidFill>
                <a:latin typeface="Inter Tight"/>
                <a:ea typeface="Inter Tight"/>
                <a:cs typeface="Inter Tight"/>
                <a:sym typeface="Inter Tight"/>
              </a:rPr>
              <a:t>infrastructure</a:t>
            </a:r>
            <a:r>
              <a:rPr lang="en" sz="1037">
                <a:solidFill>
                  <a:schemeClr val="dk1"/>
                </a:solidFill>
                <a:latin typeface="Inter Tight"/>
                <a:ea typeface="Inter Tight"/>
                <a:cs typeface="Inter Tight"/>
                <a:sym typeface="Inter Tight"/>
              </a:rPr>
              <a:t> </a:t>
            </a:r>
            <a:r>
              <a:rPr lang="en" sz="1037">
                <a:solidFill>
                  <a:schemeClr val="dk1"/>
                </a:solidFill>
                <a:latin typeface="Inter Tight"/>
                <a:ea typeface="Inter Tight"/>
                <a:cs typeface="Inter Tight"/>
                <a:sym typeface="Inter Tight"/>
              </a:rPr>
              <a:t>investment </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Public sector remains strong despite inflation</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b="1" lang="en" sz="1037">
                <a:solidFill>
                  <a:schemeClr val="dk1"/>
                </a:solidFill>
                <a:latin typeface="Inter Tight"/>
                <a:ea typeface="Inter Tight"/>
                <a:cs typeface="Inter Tight"/>
                <a:sym typeface="Inter Tight"/>
              </a:rPr>
              <a:t>EU Green Deal, 2T invested, (renewable energy transition)</a:t>
            </a:r>
            <a:endParaRPr b="1"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Transportation infastrue big market share </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Government funded mega projects sustain the project pipeline</a:t>
            </a:r>
            <a:endParaRPr sz="1037">
              <a:solidFill>
                <a:schemeClr val="dk1"/>
              </a:solidFill>
              <a:latin typeface="Inter Tight"/>
              <a:ea typeface="Inter Tight"/>
              <a:cs typeface="Inter Tight"/>
              <a:sym typeface="Inter Tight"/>
            </a:endParaRPr>
          </a:p>
          <a:p>
            <a:pPr indent="0" lvl="0" marL="457200" rtl="0" algn="l">
              <a:lnSpc>
                <a:spcPct val="105000"/>
              </a:lnSpc>
              <a:spcBef>
                <a:spcPts val="0"/>
              </a:spcBef>
              <a:spcAft>
                <a:spcPts val="0"/>
              </a:spcAft>
              <a:buSzPts val="688"/>
              <a:buNone/>
            </a:pPr>
            <a:r>
              <a:t/>
            </a:r>
            <a:endParaRPr sz="1037">
              <a:solidFill>
                <a:schemeClr val="dk1"/>
              </a:solidFill>
              <a:latin typeface="Inter Tight"/>
              <a:ea typeface="Inter Tight"/>
              <a:cs typeface="Inter Tight"/>
              <a:sym typeface="Inter Tight"/>
            </a:endParaRPr>
          </a:p>
          <a:p>
            <a:pPr indent="0" lvl="0" marL="0" rtl="0" algn="l">
              <a:lnSpc>
                <a:spcPct val="105000"/>
              </a:lnSpc>
              <a:spcBef>
                <a:spcPts val="0"/>
              </a:spcBef>
              <a:spcAft>
                <a:spcPts val="0"/>
              </a:spcAft>
              <a:buSzPts val="688"/>
              <a:buNone/>
            </a:pPr>
            <a:r>
              <a:rPr lang="en" sz="1037">
                <a:solidFill>
                  <a:schemeClr val="dk1"/>
                </a:solidFill>
                <a:latin typeface="Inter Tight SemiBold"/>
                <a:ea typeface="Inter Tight SemiBold"/>
                <a:cs typeface="Inter Tight SemiBold"/>
                <a:sym typeface="Inter Tight SemiBold"/>
              </a:rPr>
              <a:t>Economic C</a:t>
            </a:r>
            <a:r>
              <a:rPr lang="en" sz="1037">
                <a:solidFill>
                  <a:schemeClr val="dk1"/>
                </a:solidFill>
                <a:latin typeface="Inter Tight SemiBold"/>
                <a:ea typeface="Inter Tight SemiBold"/>
                <a:cs typeface="Inter Tight SemiBold"/>
                <a:sym typeface="Inter Tight SemiBold"/>
              </a:rPr>
              <a:t>haracteristics</a:t>
            </a:r>
            <a:endParaRPr sz="1037">
              <a:solidFill>
                <a:schemeClr val="dk1"/>
              </a:solidFill>
              <a:latin typeface="Inter Tight SemiBold"/>
              <a:ea typeface="Inter Tight SemiBold"/>
              <a:cs typeface="Inter Tight SemiBold"/>
              <a:sym typeface="Inter Tight SemiBold"/>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Strong labor costs</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High wages</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Large budgets, significant equipment and material </a:t>
            </a:r>
            <a:r>
              <a:rPr lang="en" sz="1037">
                <a:solidFill>
                  <a:schemeClr val="dk1"/>
                </a:solidFill>
                <a:latin typeface="Inter Tight"/>
                <a:ea typeface="Inter Tight"/>
                <a:cs typeface="Inter Tight"/>
                <a:sym typeface="Inter Tight"/>
              </a:rPr>
              <a:t>expenses</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Efficiency is a key to profitability (resource management, cost efficiency)</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Digital tools, AI, computers increase efficiency and margins</a:t>
            </a:r>
            <a:endParaRPr sz="1037">
              <a:solidFill>
                <a:schemeClr val="dk1"/>
              </a:solidFill>
              <a:latin typeface="Inter Tight"/>
              <a:ea typeface="Inter Tight"/>
              <a:cs typeface="Inter Tight"/>
              <a:sym typeface="Inter Tight"/>
            </a:endParaRPr>
          </a:p>
          <a:p>
            <a:pPr indent="0" lvl="0" marL="457200" rtl="0" algn="l">
              <a:lnSpc>
                <a:spcPct val="105000"/>
              </a:lnSpc>
              <a:spcBef>
                <a:spcPts val="0"/>
              </a:spcBef>
              <a:spcAft>
                <a:spcPts val="0"/>
              </a:spcAft>
              <a:buSzPts val="688"/>
              <a:buNone/>
            </a:pPr>
            <a:r>
              <a:t/>
            </a:r>
            <a:endParaRPr sz="1037">
              <a:solidFill>
                <a:schemeClr val="dk1"/>
              </a:solidFill>
              <a:latin typeface="Inter Tight"/>
              <a:ea typeface="Inter Tight"/>
              <a:cs typeface="Inter Tight"/>
              <a:sym typeface="Inter Tight"/>
            </a:endParaRPr>
          </a:p>
          <a:p>
            <a:pPr indent="0" lvl="0" marL="0" rtl="0" algn="l">
              <a:lnSpc>
                <a:spcPct val="105000"/>
              </a:lnSpc>
              <a:spcBef>
                <a:spcPts val="0"/>
              </a:spcBef>
              <a:spcAft>
                <a:spcPts val="0"/>
              </a:spcAft>
              <a:buSzPts val="688"/>
              <a:buNone/>
            </a:pPr>
            <a:r>
              <a:rPr lang="en" sz="1037">
                <a:solidFill>
                  <a:schemeClr val="dk1"/>
                </a:solidFill>
                <a:latin typeface="Inter Tight SemiBold"/>
                <a:ea typeface="Inter Tight SemiBold"/>
                <a:cs typeface="Inter Tight SemiBold"/>
                <a:sym typeface="Inter Tight SemiBold"/>
              </a:rPr>
              <a:t>External</a:t>
            </a:r>
            <a:r>
              <a:rPr lang="en" sz="1037">
                <a:solidFill>
                  <a:schemeClr val="dk1"/>
                </a:solidFill>
                <a:latin typeface="Inter Tight SemiBold"/>
                <a:ea typeface="Inter Tight SemiBold"/>
                <a:cs typeface="Inter Tight SemiBold"/>
                <a:sym typeface="Inter Tight SemiBold"/>
              </a:rPr>
              <a:t> E</a:t>
            </a:r>
            <a:r>
              <a:rPr lang="en" sz="1037">
                <a:solidFill>
                  <a:schemeClr val="dk1"/>
                </a:solidFill>
                <a:latin typeface="Inter Tight SemiBold"/>
                <a:ea typeface="Inter Tight SemiBold"/>
                <a:cs typeface="Inter Tight SemiBold"/>
                <a:sym typeface="Inter Tight SemiBold"/>
              </a:rPr>
              <a:t>nvironment</a:t>
            </a:r>
            <a:endParaRPr sz="1037">
              <a:solidFill>
                <a:schemeClr val="dk1"/>
              </a:solidFill>
              <a:latin typeface="Inter Tight SemiBold"/>
              <a:ea typeface="Inter Tight SemiBold"/>
              <a:cs typeface="Inter Tight SemiBold"/>
              <a:sym typeface="Inter Tight SemiBold"/>
            </a:endParaRPr>
          </a:p>
          <a:p>
            <a:pPr indent="-294481" lvl="0" marL="457200" rtl="0" algn="l">
              <a:lnSpc>
                <a:spcPct val="105000"/>
              </a:lnSpc>
              <a:spcBef>
                <a:spcPts val="0"/>
              </a:spcBef>
              <a:spcAft>
                <a:spcPts val="0"/>
              </a:spcAft>
              <a:buClr>
                <a:schemeClr val="dk1"/>
              </a:buClr>
              <a:buSzPts val="1038"/>
              <a:buFont typeface="Inter Tight"/>
              <a:buChar char="-"/>
            </a:pPr>
            <a:r>
              <a:rPr b="1" lang="en" sz="1037">
                <a:solidFill>
                  <a:schemeClr val="dk1"/>
                </a:solidFill>
                <a:latin typeface="Inter Tight"/>
                <a:ea typeface="Inter Tight"/>
                <a:cs typeface="Inter Tight"/>
                <a:sym typeface="Inter Tight"/>
              </a:rPr>
              <a:t>VERY regulated with lots of requirements</a:t>
            </a:r>
            <a:endParaRPr b="1"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No unified global standards</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Compliance burdens based on project </a:t>
            </a:r>
            <a:endParaRPr sz="1037">
              <a:solidFill>
                <a:schemeClr val="dk1"/>
              </a:solidFill>
              <a:latin typeface="Inter Tight"/>
              <a:ea typeface="Inter Tight"/>
              <a:cs typeface="Inter Tight"/>
              <a:sym typeface="Inter Tight"/>
            </a:endParaRPr>
          </a:p>
          <a:p>
            <a:pPr indent="-294481" lvl="0" marL="457200" rtl="0" algn="l">
              <a:lnSpc>
                <a:spcPct val="105000"/>
              </a:lnSpc>
              <a:spcBef>
                <a:spcPts val="0"/>
              </a:spcBef>
              <a:spcAft>
                <a:spcPts val="0"/>
              </a:spcAft>
              <a:buClr>
                <a:schemeClr val="dk1"/>
              </a:buClr>
              <a:buSzPts val="1038"/>
              <a:buFont typeface="Inter Tight"/>
              <a:buChar char="-"/>
            </a:pPr>
            <a:r>
              <a:rPr lang="en" sz="1037">
                <a:solidFill>
                  <a:schemeClr val="dk1"/>
                </a:solidFill>
                <a:latin typeface="Inter Tight"/>
                <a:ea typeface="Inter Tight"/>
                <a:cs typeface="Inter Tight"/>
                <a:sym typeface="Inter Tight"/>
              </a:rPr>
              <a:t>Sustainability regulations pushing firms to renewable and low carbon project expertise</a:t>
            </a:r>
            <a:endParaRPr sz="1037">
              <a:solidFill>
                <a:schemeClr val="dk1"/>
              </a:solidFill>
              <a:latin typeface="Inter Tight"/>
              <a:ea typeface="Inter Tight"/>
              <a:cs typeface="Inter Tight"/>
              <a:sym typeface="Inter Tight"/>
            </a:endParaRPr>
          </a:p>
          <a:p>
            <a:pPr indent="0" lvl="0" marL="0" rtl="0" algn="l">
              <a:lnSpc>
                <a:spcPct val="105000"/>
              </a:lnSpc>
              <a:spcBef>
                <a:spcPts val="0"/>
              </a:spcBef>
              <a:spcAft>
                <a:spcPts val="0"/>
              </a:spcAft>
              <a:buSzPts val="688"/>
              <a:buNone/>
            </a:pPr>
            <a:r>
              <a:t/>
            </a:r>
            <a:endParaRPr sz="1225">
              <a:solidFill>
                <a:schemeClr val="dk1"/>
              </a:solidFill>
              <a:latin typeface="Inter Tight"/>
              <a:ea typeface="Inter Tight"/>
              <a:cs typeface="Inter Tight"/>
              <a:sym typeface="Inter Tight"/>
            </a:endParaRPr>
          </a:p>
          <a:p>
            <a:pPr indent="0" lvl="0" marL="0" rtl="0" algn="l">
              <a:lnSpc>
                <a:spcPct val="105000"/>
              </a:lnSpc>
              <a:spcBef>
                <a:spcPts val="0"/>
              </a:spcBef>
              <a:spcAft>
                <a:spcPts val="0"/>
              </a:spcAft>
              <a:buSzPts val="688"/>
              <a:buNone/>
            </a:pPr>
            <a:r>
              <a:t/>
            </a:r>
            <a:endParaRPr sz="1225">
              <a:solidFill>
                <a:schemeClr val="dk1"/>
              </a:solidFill>
              <a:latin typeface="Inter Tight"/>
              <a:ea typeface="Inter Tight"/>
              <a:cs typeface="Inter Tight"/>
              <a:sym typeface="Inter Tight"/>
            </a:endParaRPr>
          </a:p>
        </p:txBody>
      </p:sp>
      <p:sp>
        <p:nvSpPr>
          <p:cNvPr id="407" name="Google Shape;407;g3a69d1016ed_1_21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408" name="Google Shape;408;g3a69d1016ed_1_217"/>
          <p:cNvPicPr preferRelativeResize="0"/>
          <p:nvPr/>
        </p:nvPicPr>
        <p:blipFill>
          <a:blip r:embed="rId3">
            <a:alphaModFix/>
          </a:blip>
          <a:stretch>
            <a:fillRect/>
          </a:stretch>
        </p:blipFill>
        <p:spPr>
          <a:xfrm>
            <a:off x="6465425" y="1461225"/>
            <a:ext cx="1692475" cy="3022900"/>
          </a:xfrm>
          <a:prstGeom prst="rect">
            <a:avLst/>
          </a:prstGeom>
          <a:noFill/>
          <a:ln>
            <a:noFill/>
          </a:ln>
        </p:spPr>
      </p:pic>
      <p:sp>
        <p:nvSpPr>
          <p:cNvPr id="409" name="Google Shape;409;g3a69d1016ed_1_217"/>
          <p:cNvSpPr txBox="1"/>
          <p:nvPr>
            <p:ph idx="1" type="body"/>
          </p:nvPr>
        </p:nvSpPr>
        <p:spPr>
          <a:xfrm>
            <a:off x="6172263" y="1067875"/>
            <a:ext cx="2278800" cy="45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rgbClr val="344054"/>
                </a:solidFill>
                <a:highlight>
                  <a:srgbClr val="FFFFFF"/>
                </a:highlight>
                <a:latin typeface="Inter Tight SemiBold"/>
                <a:ea typeface="Inter Tight SemiBold"/>
                <a:cs typeface="Inter Tight SemiBold"/>
                <a:sym typeface="Inter Tight SemiBold"/>
              </a:rPr>
              <a:t>Global Engineering Services</a:t>
            </a:r>
            <a:endParaRPr sz="1200">
              <a:solidFill>
                <a:srgbClr val="344054"/>
              </a:solidFill>
              <a:highlight>
                <a:srgbClr val="FFFFFF"/>
              </a:highlight>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g3aa4fd3fa58_0_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Competitors</a:t>
            </a:r>
            <a:endParaRPr b="1" sz="2600">
              <a:solidFill>
                <a:srgbClr val="0B5394"/>
              </a:solidFill>
              <a:latin typeface="Inter Tight"/>
              <a:ea typeface="Inter Tight"/>
              <a:cs typeface="Inter Tight"/>
              <a:sym typeface="Inter Tight"/>
            </a:endParaRPr>
          </a:p>
        </p:txBody>
      </p:sp>
      <p:sp>
        <p:nvSpPr>
          <p:cNvPr id="415" name="Google Shape;415;g3aa4fd3fa58_0_8"/>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416" name="Google Shape;416;g3aa4fd3fa58_0_8"/>
          <p:cNvPicPr preferRelativeResize="0"/>
          <p:nvPr/>
        </p:nvPicPr>
        <p:blipFill>
          <a:blip r:embed="rId3">
            <a:alphaModFix/>
          </a:blip>
          <a:stretch>
            <a:fillRect/>
          </a:stretch>
        </p:blipFill>
        <p:spPr>
          <a:xfrm>
            <a:off x="269676" y="1383826"/>
            <a:ext cx="3903225" cy="3148175"/>
          </a:xfrm>
          <a:prstGeom prst="rect">
            <a:avLst/>
          </a:prstGeom>
          <a:noFill/>
          <a:ln>
            <a:noFill/>
          </a:ln>
        </p:spPr>
      </p:pic>
      <p:sp>
        <p:nvSpPr>
          <p:cNvPr id="417" name="Google Shape;417;g3aa4fd3fa58_0_8"/>
          <p:cNvSpPr txBox="1"/>
          <p:nvPr/>
        </p:nvSpPr>
        <p:spPr>
          <a:xfrm>
            <a:off x="1059846" y="1017725"/>
            <a:ext cx="23229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Inter Tight SemiBold"/>
                <a:ea typeface="Inter Tight SemiBold"/>
                <a:cs typeface="Inter Tight SemiBold"/>
                <a:sym typeface="Inter Tight SemiBold"/>
              </a:rPr>
              <a:t>Skanska USA Heavy Civil </a:t>
            </a:r>
            <a:endParaRPr sz="1200">
              <a:solidFill>
                <a:schemeClr val="dk1"/>
              </a:solidFill>
              <a:latin typeface="Inter Tight SemiBold"/>
              <a:ea typeface="Inter Tight SemiBold"/>
              <a:cs typeface="Inter Tight SemiBold"/>
              <a:sym typeface="Inter Tight SemiBold"/>
            </a:endParaRPr>
          </a:p>
        </p:txBody>
      </p:sp>
      <p:sp>
        <p:nvSpPr>
          <p:cNvPr id="418" name="Google Shape;418;g3aa4fd3fa58_0_8"/>
          <p:cNvSpPr txBox="1"/>
          <p:nvPr/>
        </p:nvSpPr>
        <p:spPr>
          <a:xfrm>
            <a:off x="5763725" y="973425"/>
            <a:ext cx="17910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Inter Tight SemiBold"/>
                <a:ea typeface="Inter Tight SemiBold"/>
                <a:cs typeface="Inter Tight SemiBold"/>
                <a:sym typeface="Inter Tight SemiBold"/>
              </a:rPr>
              <a:t>Skanska USA Building </a:t>
            </a:r>
            <a:endParaRPr sz="1200">
              <a:solidFill>
                <a:schemeClr val="dk1"/>
              </a:solidFill>
              <a:latin typeface="Inter Tight SemiBold"/>
              <a:ea typeface="Inter Tight SemiBold"/>
              <a:cs typeface="Inter Tight SemiBold"/>
              <a:sym typeface="Inter Tight SemiBold"/>
            </a:endParaRPr>
          </a:p>
        </p:txBody>
      </p:sp>
      <p:sp>
        <p:nvSpPr>
          <p:cNvPr id="419" name="Google Shape;419;g3aa4fd3fa58_0_8"/>
          <p:cNvSpPr txBox="1"/>
          <p:nvPr/>
        </p:nvSpPr>
        <p:spPr>
          <a:xfrm>
            <a:off x="4063300" y="3384025"/>
            <a:ext cx="4996800" cy="835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Inter Tight"/>
              <a:buChar char="-"/>
            </a:pPr>
            <a:r>
              <a:rPr lang="en" sz="1100">
                <a:solidFill>
                  <a:schemeClr val="dk1"/>
                </a:solidFill>
                <a:latin typeface="Inter Tight"/>
                <a:ea typeface="Inter Tight"/>
                <a:cs typeface="Inter Tight"/>
                <a:sym typeface="Inter Tight"/>
              </a:rPr>
              <a:t>Displays Skanska </a:t>
            </a:r>
            <a:r>
              <a:rPr lang="en" sz="1100">
                <a:solidFill>
                  <a:schemeClr val="dk1"/>
                </a:solidFill>
                <a:latin typeface="Inter Tight"/>
                <a:ea typeface="Inter Tight"/>
                <a:cs typeface="Inter Tight"/>
                <a:sym typeface="Inter Tight"/>
              </a:rPr>
              <a:t>position</a:t>
            </a:r>
            <a:r>
              <a:rPr lang="en" sz="1100">
                <a:solidFill>
                  <a:schemeClr val="dk1"/>
                </a:solidFill>
                <a:latin typeface="Inter Tight"/>
                <a:ea typeface="Inter Tight"/>
                <a:cs typeface="Inter Tight"/>
                <a:sym typeface="Inter Tight"/>
              </a:rPr>
              <a:t> in industry. </a:t>
            </a:r>
            <a:endParaRPr sz="1100">
              <a:solidFill>
                <a:schemeClr val="dk1"/>
              </a:solidFill>
              <a:latin typeface="Inter Tight"/>
              <a:ea typeface="Inter Tight"/>
              <a:cs typeface="Inter Tight"/>
              <a:sym typeface="Inter Tight"/>
            </a:endParaRPr>
          </a:p>
          <a:p>
            <a:pPr indent="-298450" lvl="0" marL="457200" rtl="0" algn="l">
              <a:spcBef>
                <a:spcPts val="0"/>
              </a:spcBef>
              <a:spcAft>
                <a:spcPts val="0"/>
              </a:spcAft>
              <a:buClr>
                <a:schemeClr val="dk1"/>
              </a:buClr>
              <a:buSzPts val="1100"/>
              <a:buFont typeface="Inter Tight"/>
              <a:buChar char="-"/>
            </a:pPr>
            <a:r>
              <a:rPr lang="en" sz="1100">
                <a:solidFill>
                  <a:schemeClr val="dk1"/>
                </a:solidFill>
                <a:latin typeface="Inter Tight"/>
                <a:ea typeface="Inter Tight"/>
                <a:cs typeface="Inter Tight"/>
                <a:sym typeface="Inter Tight"/>
              </a:rPr>
              <a:t>Identifies top rivals.</a:t>
            </a:r>
            <a:endParaRPr sz="1100">
              <a:solidFill>
                <a:schemeClr val="dk1"/>
              </a:solidFill>
              <a:latin typeface="Inter Tight"/>
              <a:ea typeface="Inter Tight"/>
              <a:cs typeface="Inter Tight"/>
              <a:sym typeface="Inter Tight"/>
            </a:endParaRPr>
          </a:p>
          <a:p>
            <a:pPr indent="-298450" lvl="0" marL="457200" rtl="0" algn="l">
              <a:spcBef>
                <a:spcPts val="0"/>
              </a:spcBef>
              <a:spcAft>
                <a:spcPts val="0"/>
              </a:spcAft>
              <a:buClr>
                <a:schemeClr val="dk1"/>
              </a:buClr>
              <a:buSzPts val="1100"/>
              <a:buFont typeface="Inter Tight"/>
              <a:buChar char="-"/>
            </a:pPr>
            <a:r>
              <a:rPr lang="en" sz="1100">
                <a:solidFill>
                  <a:schemeClr val="dk1"/>
                </a:solidFill>
                <a:latin typeface="Inter Tight"/>
                <a:ea typeface="Inter Tight"/>
                <a:cs typeface="Inter Tight"/>
                <a:sym typeface="Inter Tight"/>
              </a:rPr>
              <a:t>Benchmark for revenue </a:t>
            </a:r>
            <a:r>
              <a:rPr lang="en" sz="1100">
                <a:solidFill>
                  <a:schemeClr val="dk1"/>
                </a:solidFill>
                <a:latin typeface="Inter Tight"/>
                <a:ea typeface="Inter Tight"/>
                <a:cs typeface="Inter Tight"/>
                <a:sym typeface="Inter Tight"/>
              </a:rPr>
              <a:t>scale, workforce size, and project capacity.</a:t>
            </a:r>
            <a:endParaRPr sz="1100">
              <a:solidFill>
                <a:schemeClr val="dk1"/>
              </a:solidFill>
              <a:latin typeface="Inter Tight"/>
              <a:ea typeface="Inter Tight"/>
              <a:cs typeface="Inter Tight"/>
              <a:sym typeface="Inter Tight"/>
            </a:endParaRPr>
          </a:p>
          <a:p>
            <a:pPr indent="-298450" lvl="0" marL="457200" rtl="0" algn="l">
              <a:spcBef>
                <a:spcPts val="0"/>
              </a:spcBef>
              <a:spcAft>
                <a:spcPts val="0"/>
              </a:spcAft>
              <a:buClr>
                <a:schemeClr val="dk1"/>
              </a:buClr>
              <a:buSzPts val="1100"/>
              <a:buFont typeface="Inter Tight"/>
              <a:buChar char="-"/>
            </a:pPr>
            <a:r>
              <a:rPr lang="en" sz="1100">
                <a:solidFill>
                  <a:schemeClr val="dk1"/>
                </a:solidFill>
                <a:latin typeface="Inter Tight"/>
                <a:ea typeface="Inter Tight"/>
                <a:cs typeface="Inter Tight"/>
                <a:sym typeface="Inter Tight"/>
              </a:rPr>
              <a:t>Supports strategic decisions related to market focus.</a:t>
            </a:r>
            <a:endParaRPr sz="1100">
              <a:solidFill>
                <a:schemeClr val="dk1"/>
              </a:solidFill>
              <a:latin typeface="Inter Tight"/>
              <a:ea typeface="Inter Tight"/>
              <a:cs typeface="Inter Tight"/>
              <a:sym typeface="Inter Tight"/>
            </a:endParaRPr>
          </a:p>
        </p:txBody>
      </p:sp>
      <p:grpSp>
        <p:nvGrpSpPr>
          <p:cNvPr id="420" name="Google Shape;420;g3aa4fd3fa58_0_8"/>
          <p:cNvGrpSpPr/>
          <p:nvPr/>
        </p:nvGrpSpPr>
        <p:grpSpPr>
          <a:xfrm>
            <a:off x="4355739" y="1294725"/>
            <a:ext cx="4606974" cy="2139900"/>
            <a:chOff x="4064976" y="1333925"/>
            <a:chExt cx="4606974" cy="2139900"/>
          </a:xfrm>
        </p:grpSpPr>
        <p:pic>
          <p:nvPicPr>
            <p:cNvPr id="421" name="Google Shape;421;g3aa4fd3fa58_0_8"/>
            <p:cNvPicPr preferRelativeResize="0"/>
            <p:nvPr/>
          </p:nvPicPr>
          <p:blipFill rotWithShape="1">
            <a:blip r:embed="rId4">
              <a:alphaModFix/>
            </a:blip>
            <a:srcRect b="0" l="0" r="52102" t="0"/>
            <a:stretch/>
          </p:blipFill>
          <p:spPr>
            <a:xfrm>
              <a:off x="4064976" y="1333925"/>
              <a:ext cx="2419200" cy="2139900"/>
            </a:xfrm>
            <a:prstGeom prst="rect">
              <a:avLst/>
            </a:prstGeom>
            <a:noFill/>
            <a:ln>
              <a:noFill/>
            </a:ln>
          </p:spPr>
        </p:pic>
        <p:pic>
          <p:nvPicPr>
            <p:cNvPr id="422" name="Google Shape;422;g3aa4fd3fa58_0_8"/>
            <p:cNvPicPr preferRelativeResize="0"/>
            <p:nvPr/>
          </p:nvPicPr>
          <p:blipFill rotWithShape="1">
            <a:blip r:embed="rId4">
              <a:alphaModFix/>
            </a:blip>
            <a:srcRect b="0" l="56717" r="0" t="0"/>
            <a:stretch/>
          </p:blipFill>
          <p:spPr>
            <a:xfrm>
              <a:off x="6485850" y="1333925"/>
              <a:ext cx="2186100" cy="213990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248" name="Shape 248"/>
        <p:cNvGrpSpPr/>
        <p:nvPr/>
      </p:nvGrpSpPr>
      <p:grpSpPr>
        <a:xfrm>
          <a:off x="0" y="0"/>
          <a:ext cx="0" cy="0"/>
          <a:chOff x="0" y="0"/>
          <a:chExt cx="0" cy="0"/>
        </a:xfrm>
      </p:grpSpPr>
      <p:sp>
        <p:nvSpPr>
          <p:cNvPr id="249" name="Google Shape;249;g3a8df594adc_0_11"/>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rgbClr val="FFFFFF"/>
                </a:solidFill>
              </a:rPr>
              <a:t>Company Overview </a:t>
            </a:r>
            <a:endParaRPr sz="3500">
              <a:solidFill>
                <a:srgbClr val="FFFFFF"/>
              </a:solidFill>
            </a:endParaRPr>
          </a:p>
          <a:p>
            <a:pPr indent="0" lvl="0" marL="0" rtl="0" algn="l">
              <a:spcBef>
                <a:spcPts val="0"/>
              </a:spcBef>
              <a:spcAft>
                <a:spcPts val="0"/>
              </a:spcAft>
              <a:buNone/>
            </a:pPr>
            <a:r>
              <a:rPr b="0" lang="en" sz="2200">
                <a:solidFill>
                  <a:srgbClr val="FFFFFF"/>
                </a:solidFill>
              </a:rPr>
              <a:t>By Shahrzad</a:t>
            </a:r>
            <a:endParaRPr b="0" sz="2200">
              <a:solidFill>
                <a:srgbClr val="FFFFFF"/>
              </a:solidFill>
            </a:endParaRPr>
          </a:p>
        </p:txBody>
      </p:sp>
      <p:cxnSp>
        <p:nvCxnSpPr>
          <p:cNvPr id="250" name="Google Shape;250;g3a8df594adc_0_11"/>
          <p:cNvCxnSpPr/>
          <p:nvPr/>
        </p:nvCxnSpPr>
        <p:spPr>
          <a:xfrm>
            <a:off x="0" y="2976108"/>
            <a:ext cx="6572400" cy="0"/>
          </a:xfrm>
          <a:prstGeom prst="straightConnector1">
            <a:avLst/>
          </a:prstGeom>
          <a:noFill/>
          <a:ln cap="flat" cmpd="sng" w="9525">
            <a:solidFill>
              <a:srgbClr val="FFFFFF"/>
            </a:solidFill>
            <a:prstDash val="solid"/>
            <a:round/>
            <a:headEnd len="med" w="med" type="none"/>
            <a:tailEnd len="med" w="med" type="none"/>
          </a:ln>
        </p:spPr>
      </p:cxnSp>
      <p:sp>
        <p:nvSpPr>
          <p:cNvPr id="251" name="Google Shape;251;g3a8df594adc_0_11"/>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g3aa426e9640_0_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How to Be S</a:t>
            </a:r>
            <a:r>
              <a:rPr b="1" lang="en" sz="2600">
                <a:solidFill>
                  <a:srgbClr val="0B5394"/>
                </a:solidFill>
                <a:latin typeface="Inter Tight"/>
                <a:ea typeface="Inter Tight"/>
                <a:cs typeface="Inter Tight"/>
                <a:sym typeface="Inter Tight"/>
              </a:rPr>
              <a:t>uccessful</a:t>
            </a:r>
            <a:endParaRPr b="1" sz="2600">
              <a:solidFill>
                <a:srgbClr val="0B5394"/>
              </a:solidFill>
              <a:latin typeface="Inter Tight"/>
              <a:ea typeface="Inter Tight"/>
              <a:cs typeface="Inter Tight"/>
              <a:sym typeface="Inter Tight"/>
            </a:endParaRPr>
          </a:p>
        </p:txBody>
      </p:sp>
      <p:sp>
        <p:nvSpPr>
          <p:cNvPr id="428" name="Google Shape;428;g3aa426e9640_0_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1000"/>
              </a:spcBef>
              <a:spcAft>
                <a:spcPts val="0"/>
              </a:spcAft>
              <a:buClr>
                <a:schemeClr val="dk1"/>
              </a:buClr>
              <a:buSzPts val="1100"/>
              <a:buFont typeface="Arial"/>
              <a:buNone/>
            </a:pPr>
            <a:r>
              <a:rPr lang="en" sz="1200">
                <a:solidFill>
                  <a:schemeClr val="dk1"/>
                </a:solidFill>
                <a:latin typeface="Inter Tight SemiBold"/>
                <a:ea typeface="Inter Tight SemiBold"/>
                <a:cs typeface="Inter Tight SemiBold"/>
                <a:sym typeface="Inter Tight SemiBold"/>
              </a:rPr>
              <a:t>Keys to Succeed:</a:t>
            </a:r>
            <a:endParaRPr sz="1200">
              <a:solidFill>
                <a:schemeClr val="dk1"/>
              </a:solidFill>
              <a:latin typeface="Inter Tight SemiBold"/>
              <a:ea typeface="Inter Tight SemiBold"/>
              <a:cs typeface="Inter Tight SemiBold"/>
              <a:sym typeface="Inter Tight SemiBold"/>
            </a:endParaRPr>
          </a:p>
          <a:p>
            <a:pPr indent="-304800" lvl="0" marL="457200" rtl="0" algn="l">
              <a:lnSpc>
                <a:spcPct val="150000"/>
              </a:lnSpc>
              <a:spcBef>
                <a:spcPts val="120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Establish long-term working relationships with raw material suppliers</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Demonstr</a:t>
            </a:r>
            <a:r>
              <a:rPr lang="en" sz="1200">
                <a:solidFill>
                  <a:schemeClr val="dk1"/>
                </a:solidFill>
                <a:latin typeface="Inter Tight"/>
                <a:ea typeface="Inter Tight"/>
                <a:cs typeface="Inter Tight"/>
                <a:sym typeface="Inter Tight"/>
              </a:rPr>
              <a:t>a</a:t>
            </a:r>
            <a:r>
              <a:rPr lang="en" sz="1200">
                <a:solidFill>
                  <a:schemeClr val="dk1"/>
                </a:solidFill>
                <a:latin typeface="Inter Tight"/>
                <a:ea typeface="Inter Tight"/>
                <a:cs typeface="Inter Tight"/>
                <a:sym typeface="Inter Tight"/>
              </a:rPr>
              <a:t>te strong management capabilities</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Secure a skilled workforce and ensure consistent labor availability</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Invest in new technologies to enhance efficiency and quality</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Allocate services to areas with the greatest demand</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Provide appropriate facilities and infrastructure</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Develop a strong industry reputation</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Understand the economics of scaling operations</a:t>
            </a:r>
            <a:endParaRPr sz="1200">
              <a:solidFill>
                <a:schemeClr val="dk1"/>
              </a:solidFill>
              <a:latin typeface="Inter Tight"/>
              <a:ea typeface="Inter Tight"/>
              <a:cs typeface="Inter Tight"/>
              <a:sym typeface="Inter Tight"/>
            </a:endParaRPr>
          </a:p>
          <a:p>
            <a:pPr indent="-304800" lvl="0" marL="457200" rtl="0" algn="l">
              <a:lnSpc>
                <a:spcPct val="150000"/>
              </a:lnSpc>
              <a:spcBef>
                <a:spcPts val="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Leverage the company’s core expertise</a:t>
            </a:r>
            <a:br>
              <a:rPr lang="en" sz="1200">
                <a:latin typeface="Inter Tight"/>
                <a:ea typeface="Inter Tight"/>
                <a:cs typeface="Inter Tight"/>
                <a:sym typeface="Inter Tight"/>
              </a:rPr>
            </a:br>
            <a:endParaRPr sz="1200">
              <a:latin typeface="Inter Tight"/>
              <a:ea typeface="Inter Tight"/>
              <a:cs typeface="Inter Tight"/>
              <a:sym typeface="Inter Tight"/>
            </a:endParaRPr>
          </a:p>
        </p:txBody>
      </p:sp>
      <p:sp>
        <p:nvSpPr>
          <p:cNvPr id="429" name="Google Shape;429;g3aa426e9640_0_15"/>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33" name="Shape 433"/>
        <p:cNvGrpSpPr/>
        <p:nvPr/>
      </p:nvGrpSpPr>
      <p:grpSpPr>
        <a:xfrm>
          <a:off x="0" y="0"/>
          <a:ext cx="0" cy="0"/>
          <a:chOff x="0" y="0"/>
          <a:chExt cx="0" cy="0"/>
        </a:xfrm>
      </p:grpSpPr>
      <p:sp>
        <p:nvSpPr>
          <p:cNvPr id="434" name="Google Shape;434;g3a69d1016ed_1_638"/>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rgbClr val="FFFFFF"/>
                </a:solidFill>
              </a:rPr>
              <a:t>External Analysis </a:t>
            </a:r>
            <a:endParaRPr sz="3500">
              <a:solidFill>
                <a:srgbClr val="FFFFFF"/>
              </a:solidFill>
            </a:endParaRPr>
          </a:p>
          <a:p>
            <a:pPr indent="0" lvl="0" marL="0" rtl="0" algn="l">
              <a:spcBef>
                <a:spcPts val="0"/>
              </a:spcBef>
              <a:spcAft>
                <a:spcPts val="0"/>
              </a:spcAft>
              <a:buNone/>
            </a:pPr>
            <a:r>
              <a:rPr b="0" lang="en" sz="2200">
                <a:solidFill>
                  <a:srgbClr val="FFFFFF"/>
                </a:solidFill>
              </a:rPr>
              <a:t>By Eli</a:t>
            </a:r>
            <a:endParaRPr b="0" sz="2200">
              <a:solidFill>
                <a:srgbClr val="FFFFFF"/>
              </a:solidFill>
            </a:endParaRPr>
          </a:p>
        </p:txBody>
      </p:sp>
      <p:cxnSp>
        <p:nvCxnSpPr>
          <p:cNvPr id="435" name="Google Shape;435;g3a69d1016ed_1_638"/>
          <p:cNvCxnSpPr/>
          <p:nvPr/>
        </p:nvCxnSpPr>
        <p:spPr>
          <a:xfrm>
            <a:off x="0" y="2976108"/>
            <a:ext cx="6572400" cy="0"/>
          </a:xfrm>
          <a:prstGeom prst="straightConnector1">
            <a:avLst/>
          </a:prstGeom>
          <a:noFill/>
          <a:ln cap="flat" cmpd="sng" w="9525">
            <a:solidFill>
              <a:srgbClr val="FFFFFF"/>
            </a:solidFill>
            <a:prstDash val="solid"/>
            <a:round/>
            <a:headEnd len="med" w="med" type="none"/>
            <a:tailEnd len="med" w="med" type="none"/>
          </a:ln>
        </p:spPr>
      </p:cxnSp>
      <p:sp>
        <p:nvSpPr>
          <p:cNvPr id="436" name="Google Shape;436;g3a69d1016ed_1_638"/>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3a69d1016ed_1_6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solidFill>
                  <a:srgbClr val="0B5394"/>
                </a:solidFill>
                <a:latin typeface="Inter Tight"/>
                <a:ea typeface="Inter Tight"/>
                <a:cs typeface="Inter Tight"/>
                <a:sym typeface="Inter Tight"/>
              </a:rPr>
              <a:t>Competitive Analysis</a:t>
            </a:r>
            <a:endParaRPr b="1" sz="2600">
              <a:solidFill>
                <a:srgbClr val="0B5394"/>
              </a:solidFill>
              <a:latin typeface="Inter Tight"/>
              <a:ea typeface="Inter Tight"/>
              <a:cs typeface="Inter Tight"/>
              <a:sym typeface="Inter Tight"/>
            </a:endParaRPr>
          </a:p>
          <a:p>
            <a:pPr indent="0" lvl="0" marL="0" rtl="0" algn="ctr">
              <a:spcBef>
                <a:spcPts val="0"/>
              </a:spcBef>
              <a:spcAft>
                <a:spcPts val="0"/>
              </a:spcAft>
              <a:buClr>
                <a:srgbClr val="000000"/>
              </a:buClr>
              <a:buSzPts val="1100"/>
              <a:buFont typeface="Arial"/>
              <a:buNone/>
            </a:pPr>
            <a:r>
              <a:t/>
            </a:r>
            <a:endParaRPr b="1" sz="3000">
              <a:solidFill>
                <a:srgbClr val="0B5394"/>
              </a:solidFill>
              <a:latin typeface="Inter Tight"/>
              <a:ea typeface="Inter Tight"/>
              <a:cs typeface="Inter Tight"/>
              <a:sym typeface="Inter Tight"/>
            </a:endParaRPr>
          </a:p>
        </p:txBody>
      </p:sp>
      <p:sp>
        <p:nvSpPr>
          <p:cNvPr id="442" name="Google Shape;442;g3a69d1016ed_1_649"/>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443" name="Google Shape;443;g3a69d1016ed_1_649"/>
          <p:cNvPicPr preferRelativeResize="0"/>
          <p:nvPr/>
        </p:nvPicPr>
        <p:blipFill>
          <a:blip r:embed="rId3">
            <a:alphaModFix/>
          </a:blip>
          <a:stretch>
            <a:fillRect/>
          </a:stretch>
        </p:blipFill>
        <p:spPr>
          <a:xfrm>
            <a:off x="6600275" y="2101450"/>
            <a:ext cx="2399056" cy="1193300"/>
          </a:xfrm>
          <a:prstGeom prst="rect">
            <a:avLst/>
          </a:prstGeom>
          <a:noFill/>
          <a:ln>
            <a:noFill/>
          </a:ln>
        </p:spPr>
      </p:pic>
      <p:pic>
        <p:nvPicPr>
          <p:cNvPr id="444" name="Google Shape;444;g3a69d1016ed_1_649"/>
          <p:cNvPicPr preferRelativeResize="0"/>
          <p:nvPr/>
        </p:nvPicPr>
        <p:blipFill>
          <a:blip r:embed="rId4">
            <a:alphaModFix/>
          </a:blip>
          <a:stretch>
            <a:fillRect/>
          </a:stretch>
        </p:blipFill>
        <p:spPr>
          <a:xfrm>
            <a:off x="150727" y="1348675"/>
            <a:ext cx="6351500" cy="2845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3a69d1016ed_1_6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Market Analysis</a:t>
            </a:r>
            <a:endParaRPr b="1" sz="2600">
              <a:solidFill>
                <a:srgbClr val="0B5394"/>
              </a:solidFill>
              <a:latin typeface="Inter Tight"/>
              <a:ea typeface="Inter Tight"/>
              <a:cs typeface="Inter Tight"/>
              <a:sym typeface="Inter Tight"/>
            </a:endParaRPr>
          </a:p>
        </p:txBody>
      </p:sp>
      <p:sp>
        <p:nvSpPr>
          <p:cNvPr id="450" name="Google Shape;450;g3a69d1016ed_1_655"/>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451" name="Google Shape;451;g3a69d1016ed_1_655"/>
          <p:cNvPicPr preferRelativeResize="0"/>
          <p:nvPr/>
        </p:nvPicPr>
        <p:blipFill>
          <a:blip r:embed="rId3">
            <a:alphaModFix/>
          </a:blip>
          <a:stretch>
            <a:fillRect/>
          </a:stretch>
        </p:blipFill>
        <p:spPr>
          <a:xfrm>
            <a:off x="1314725" y="1105325"/>
            <a:ext cx="6514546" cy="3370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g3a69d1016ed_1_6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solidFill>
                  <a:srgbClr val="0B5394"/>
                </a:solidFill>
                <a:latin typeface="Inter Tight"/>
                <a:ea typeface="Inter Tight"/>
                <a:cs typeface="Inter Tight"/>
                <a:sym typeface="Inter Tight"/>
              </a:rPr>
              <a:t>Environmental Trend Analysis</a:t>
            </a:r>
            <a:r>
              <a:rPr b="1" lang="en" sz="3000">
                <a:solidFill>
                  <a:srgbClr val="0B5394"/>
                </a:solidFill>
                <a:latin typeface="Inter Tight"/>
                <a:ea typeface="Inter Tight"/>
                <a:cs typeface="Inter Tight"/>
                <a:sym typeface="Inter Tight"/>
              </a:rPr>
              <a:t> </a:t>
            </a:r>
            <a:r>
              <a:rPr b="1" lang="en" sz="1400">
                <a:solidFill>
                  <a:srgbClr val="0B5394"/>
                </a:solidFill>
                <a:latin typeface="Inter Tight"/>
                <a:ea typeface="Inter Tight"/>
                <a:cs typeface="Inter Tight"/>
                <a:sym typeface="Inter Tight"/>
              </a:rPr>
              <a:t>Impacting the U.S. Construction</a:t>
            </a:r>
            <a:endParaRPr b="1" sz="3000">
              <a:solidFill>
                <a:srgbClr val="0B5394"/>
              </a:solidFill>
              <a:latin typeface="Inter Tight"/>
              <a:ea typeface="Inter Tight"/>
              <a:cs typeface="Inter Tight"/>
              <a:sym typeface="Inter Tight"/>
            </a:endParaRPr>
          </a:p>
        </p:txBody>
      </p:sp>
      <p:sp>
        <p:nvSpPr>
          <p:cNvPr id="457" name="Google Shape;457;g3a69d1016ed_1_661"/>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458" name="Google Shape;458;g3a69d1016ed_1_661"/>
          <p:cNvPicPr preferRelativeResize="0"/>
          <p:nvPr/>
        </p:nvPicPr>
        <p:blipFill>
          <a:blip r:embed="rId3">
            <a:alphaModFix/>
          </a:blip>
          <a:stretch>
            <a:fillRect/>
          </a:stretch>
        </p:blipFill>
        <p:spPr>
          <a:xfrm>
            <a:off x="2075588" y="1053425"/>
            <a:ext cx="4992824" cy="34723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62" name="Shape 462"/>
        <p:cNvGrpSpPr/>
        <p:nvPr/>
      </p:nvGrpSpPr>
      <p:grpSpPr>
        <a:xfrm>
          <a:off x="0" y="0"/>
          <a:ext cx="0" cy="0"/>
          <a:chOff x="0" y="0"/>
          <a:chExt cx="0" cy="0"/>
        </a:xfrm>
      </p:grpSpPr>
      <p:sp>
        <p:nvSpPr>
          <p:cNvPr id="463" name="Google Shape;463;g3a8e09aa909_0_6"/>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rgbClr val="FFFFFF"/>
                </a:solidFill>
              </a:rPr>
              <a:t>Financial Analysis (‘20-’24)</a:t>
            </a:r>
            <a:endParaRPr sz="3500">
              <a:solidFill>
                <a:srgbClr val="FFFFFF"/>
              </a:solidFill>
            </a:endParaRPr>
          </a:p>
          <a:p>
            <a:pPr indent="0" lvl="0" marL="0" rtl="0" algn="l">
              <a:spcBef>
                <a:spcPts val="0"/>
              </a:spcBef>
              <a:spcAft>
                <a:spcPts val="0"/>
              </a:spcAft>
              <a:buNone/>
            </a:pPr>
            <a:r>
              <a:rPr b="0" lang="en" sz="2200">
                <a:solidFill>
                  <a:srgbClr val="FFFFFF"/>
                </a:solidFill>
              </a:rPr>
              <a:t>By Gabe</a:t>
            </a:r>
            <a:endParaRPr b="0" sz="2200">
              <a:solidFill>
                <a:srgbClr val="FFFFFF"/>
              </a:solidFill>
            </a:endParaRPr>
          </a:p>
        </p:txBody>
      </p:sp>
      <p:cxnSp>
        <p:nvCxnSpPr>
          <p:cNvPr id="464" name="Google Shape;464;g3a8e09aa909_0_6"/>
          <p:cNvCxnSpPr/>
          <p:nvPr/>
        </p:nvCxnSpPr>
        <p:spPr>
          <a:xfrm>
            <a:off x="0" y="2976108"/>
            <a:ext cx="6572400" cy="0"/>
          </a:xfrm>
          <a:prstGeom prst="straightConnector1">
            <a:avLst/>
          </a:prstGeom>
          <a:noFill/>
          <a:ln cap="flat" cmpd="sng" w="9525">
            <a:solidFill>
              <a:srgbClr val="FFFFFF"/>
            </a:solidFill>
            <a:prstDash val="solid"/>
            <a:round/>
            <a:headEnd len="med" w="med" type="none"/>
            <a:tailEnd len="med" w="med" type="none"/>
          </a:ln>
        </p:spPr>
      </p:cxnSp>
      <p:sp>
        <p:nvSpPr>
          <p:cNvPr id="465" name="Google Shape;465;g3a8e09aa909_0_6"/>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160"/>
              <a:buNone/>
            </a:pPr>
            <a:r>
              <a:rPr b="1" lang="en" sz="2600">
                <a:solidFill>
                  <a:srgbClr val="0B5394"/>
                </a:solidFill>
                <a:latin typeface="Inter Tight"/>
                <a:ea typeface="Inter Tight"/>
                <a:cs typeface="Inter Tight"/>
                <a:sym typeface="Inter Tight"/>
              </a:rPr>
              <a:t>Abstract</a:t>
            </a:r>
            <a:endParaRPr b="1" sz="2600">
              <a:solidFill>
                <a:srgbClr val="0B5394"/>
              </a:solidFill>
              <a:latin typeface="Inter Tight"/>
              <a:ea typeface="Inter Tight"/>
              <a:cs typeface="Inter Tight"/>
              <a:sym typeface="Inter Tight"/>
            </a:endParaRPr>
          </a:p>
        </p:txBody>
      </p:sp>
      <p:sp>
        <p:nvSpPr>
          <p:cNvPr id="471" name="Google Shape;471;p10"/>
          <p:cNvSpPr txBox="1"/>
          <p:nvPr/>
        </p:nvSpPr>
        <p:spPr>
          <a:xfrm>
            <a:off x="537300" y="1090900"/>
            <a:ext cx="7597800" cy="3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Inter Tight SemiBold"/>
                <a:ea typeface="Inter Tight SemiBold"/>
                <a:cs typeface="Inter Tight SemiBold"/>
                <a:sym typeface="Inter Tight SemiBold"/>
              </a:rPr>
              <a:t>Overall, Skanska is </a:t>
            </a:r>
            <a:r>
              <a:rPr lang="en" sz="1800">
                <a:solidFill>
                  <a:schemeClr val="dk1"/>
                </a:solidFill>
                <a:latin typeface="Inter Tight SemiBold"/>
                <a:ea typeface="Inter Tight SemiBold"/>
                <a:cs typeface="Inter Tight SemiBold"/>
                <a:sym typeface="Inter Tight SemiBold"/>
              </a:rPr>
              <a:t>responsibly</a:t>
            </a:r>
            <a:r>
              <a:rPr lang="en" sz="1800">
                <a:solidFill>
                  <a:schemeClr val="dk1"/>
                </a:solidFill>
                <a:latin typeface="Inter Tight SemiBold"/>
                <a:ea typeface="Inter Tight SemiBold"/>
                <a:cs typeface="Inter Tight SemiBold"/>
                <a:sym typeface="Inter Tight SemiBold"/>
              </a:rPr>
              <a:t> managed:</a:t>
            </a:r>
            <a:endParaRPr sz="1800">
              <a:solidFill>
                <a:schemeClr val="dk1"/>
              </a:solidFill>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sz="1800">
              <a:solidFill>
                <a:schemeClr val="dk1"/>
              </a:solidFill>
              <a:latin typeface="Inter Tight"/>
              <a:ea typeface="Inter Tight"/>
              <a:cs typeface="Inter Tight"/>
              <a:sym typeface="Inter Tight"/>
            </a:endParaRPr>
          </a:p>
          <a:p>
            <a:pPr indent="-342900" lvl="0" marL="457200" rtl="0" algn="l">
              <a:spcBef>
                <a:spcPts val="0"/>
              </a:spcBef>
              <a:spcAft>
                <a:spcPts val="0"/>
              </a:spcAft>
              <a:buClr>
                <a:schemeClr val="dk1"/>
              </a:buClr>
              <a:buSzPts val="1800"/>
              <a:buFont typeface="Inter Tight"/>
              <a:buChar char="-"/>
            </a:pPr>
            <a:r>
              <a:rPr lang="en" sz="1800">
                <a:solidFill>
                  <a:schemeClr val="dk1"/>
                </a:solidFill>
                <a:latin typeface="Inter Tight"/>
                <a:ea typeface="Inter Tight"/>
                <a:cs typeface="Inter Tight"/>
                <a:sym typeface="Inter Tight"/>
              </a:rPr>
              <a:t>Does not recklessly seek out debt</a:t>
            </a:r>
            <a:endParaRPr sz="1800">
              <a:solidFill>
                <a:schemeClr val="dk1"/>
              </a:solidFill>
              <a:latin typeface="Inter Tight"/>
              <a:ea typeface="Inter Tight"/>
              <a:cs typeface="Inter Tight"/>
              <a:sym typeface="Inter Tight"/>
            </a:endParaRPr>
          </a:p>
          <a:p>
            <a:pPr indent="-342900" lvl="0" marL="457200" rtl="0" algn="l">
              <a:spcBef>
                <a:spcPts val="0"/>
              </a:spcBef>
              <a:spcAft>
                <a:spcPts val="0"/>
              </a:spcAft>
              <a:buClr>
                <a:schemeClr val="dk1"/>
              </a:buClr>
              <a:buSzPts val="1800"/>
              <a:buFont typeface="Inter Tight"/>
              <a:buChar char="-"/>
            </a:pPr>
            <a:r>
              <a:rPr lang="en" sz="1800">
                <a:solidFill>
                  <a:schemeClr val="dk1"/>
                </a:solidFill>
                <a:latin typeface="Inter Tight"/>
                <a:ea typeface="Inter Tight"/>
                <a:cs typeface="Inter Tight"/>
                <a:sym typeface="Inter Tight"/>
              </a:rPr>
              <a:t>Prioritizes high inventory turnover</a:t>
            </a:r>
            <a:endParaRPr sz="1800">
              <a:solidFill>
                <a:schemeClr val="dk1"/>
              </a:solidFill>
              <a:latin typeface="Inter Tight"/>
              <a:ea typeface="Inter Tight"/>
              <a:cs typeface="Inter Tight"/>
              <a:sym typeface="Inter Tight"/>
            </a:endParaRPr>
          </a:p>
          <a:p>
            <a:pPr indent="-342900" lvl="0" marL="457200" rtl="0" algn="l">
              <a:spcBef>
                <a:spcPts val="0"/>
              </a:spcBef>
              <a:spcAft>
                <a:spcPts val="0"/>
              </a:spcAft>
              <a:buClr>
                <a:schemeClr val="dk1"/>
              </a:buClr>
              <a:buSzPts val="1800"/>
              <a:buFont typeface="Inter Tight"/>
              <a:buChar char="-"/>
            </a:pPr>
            <a:r>
              <a:rPr lang="en" sz="1800">
                <a:solidFill>
                  <a:schemeClr val="dk1"/>
                </a:solidFill>
                <a:latin typeface="Inter Tight"/>
                <a:ea typeface="Inter Tight"/>
                <a:cs typeface="Inter Tight"/>
                <a:sym typeface="Inter Tight"/>
              </a:rPr>
              <a:t>Receivables period is still within reason</a:t>
            </a:r>
            <a:endParaRPr sz="1800">
              <a:solidFill>
                <a:schemeClr val="dk1"/>
              </a:solidFill>
              <a:latin typeface="Inter Tight"/>
              <a:ea typeface="Inter Tight"/>
              <a:cs typeface="Inter Tight"/>
              <a:sym typeface="Inter Tight"/>
            </a:endParaRPr>
          </a:p>
          <a:p>
            <a:pPr indent="-342900" lvl="0" marL="457200" rtl="0" algn="l">
              <a:spcBef>
                <a:spcPts val="0"/>
              </a:spcBef>
              <a:spcAft>
                <a:spcPts val="0"/>
              </a:spcAft>
              <a:buClr>
                <a:schemeClr val="dk1"/>
              </a:buClr>
              <a:buSzPts val="1800"/>
              <a:buFont typeface="Inter Tight"/>
              <a:buChar char="-"/>
            </a:pPr>
            <a:r>
              <a:rPr lang="en" sz="1800">
                <a:solidFill>
                  <a:schemeClr val="dk1"/>
                </a:solidFill>
                <a:latin typeface="Inter Tight"/>
                <a:ea typeface="Inter Tight"/>
                <a:cs typeface="Inter Tight"/>
                <a:sym typeface="Inter Tight"/>
              </a:rPr>
              <a:t>Utilizes its assets well</a:t>
            </a:r>
            <a:endParaRPr sz="18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8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 sz="1800">
                <a:solidFill>
                  <a:schemeClr val="dk1"/>
                </a:solidFill>
                <a:latin typeface="Inter Tight SemiBold"/>
                <a:ea typeface="Inter Tight SemiBold"/>
                <a:cs typeface="Inter Tight SemiBold"/>
                <a:sym typeface="Inter Tight SemiBold"/>
              </a:rPr>
              <a:t>However:</a:t>
            </a:r>
            <a:endParaRPr sz="1800">
              <a:solidFill>
                <a:schemeClr val="dk1"/>
              </a:solidFill>
              <a:latin typeface="Inter Tight SemiBold"/>
              <a:ea typeface="Inter Tight SemiBold"/>
              <a:cs typeface="Inter Tight SemiBold"/>
              <a:sym typeface="Inter Tight SemiBold"/>
            </a:endParaRPr>
          </a:p>
          <a:p>
            <a:pPr indent="-342900" lvl="0" marL="457200" rtl="0" algn="l">
              <a:spcBef>
                <a:spcPts val="1000"/>
              </a:spcBef>
              <a:spcAft>
                <a:spcPts val="0"/>
              </a:spcAft>
              <a:buClr>
                <a:schemeClr val="dk1"/>
              </a:buClr>
              <a:buSzPts val="1800"/>
              <a:buFont typeface="Inter Tight"/>
              <a:buChar char="-"/>
            </a:pPr>
            <a:r>
              <a:rPr lang="en" sz="1800">
                <a:solidFill>
                  <a:schemeClr val="dk1"/>
                </a:solidFill>
                <a:latin typeface="Inter Tight"/>
                <a:ea typeface="Inter Tight"/>
                <a:cs typeface="Inter Tight"/>
                <a:sym typeface="Inter Tight"/>
              </a:rPr>
              <a:t>Since the pandemic, Skanska has struggled to regain its footing</a:t>
            </a:r>
            <a:endParaRPr sz="1800">
              <a:solidFill>
                <a:schemeClr val="dk1"/>
              </a:solidFill>
              <a:latin typeface="Inter Tight"/>
              <a:ea typeface="Inter Tight"/>
              <a:cs typeface="Inter Tight"/>
              <a:sym typeface="Inter Tight"/>
            </a:endParaRPr>
          </a:p>
        </p:txBody>
      </p:sp>
      <p:sp>
        <p:nvSpPr>
          <p:cNvPr id="472" name="Google Shape;472;p10"/>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g3a8df594adc_0_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extLst>
                  <a:ext uri="http://customooxmlschemas.google.com/">
                    <go:slidesCustomData xmlns:go="http://customooxmlschemas.google.com/" textRoundtripDataId="2"/>
                  </a:ext>
                </a:extLst>
              </a:rPr>
              <a:t>Income Statement Trend</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478" name="Google Shape;478;g3a8df594adc_0_3"/>
          <p:cNvSpPr txBox="1"/>
          <p:nvPr>
            <p:ph idx="1" type="body"/>
          </p:nvPr>
        </p:nvSpPr>
        <p:spPr>
          <a:xfrm>
            <a:off x="311700" y="1152475"/>
            <a:ext cx="5261700" cy="34164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Clr>
                <a:schemeClr val="dk1"/>
              </a:buClr>
              <a:buSzPts val="1100"/>
              <a:buFont typeface="Arial"/>
              <a:buNone/>
            </a:pPr>
            <a:r>
              <a:rPr b="1" lang="en" sz="1300">
                <a:solidFill>
                  <a:schemeClr val="dk1"/>
                </a:solidFill>
                <a:latin typeface="Inter Tight"/>
                <a:ea typeface="Inter Tight"/>
                <a:cs typeface="Inter Tight"/>
                <a:sym typeface="Inter Tight"/>
              </a:rPr>
              <a:t>Revenue: </a:t>
            </a:r>
            <a:r>
              <a:rPr lang="en" sz="1300">
                <a:solidFill>
                  <a:schemeClr val="dk1"/>
                </a:solidFill>
                <a:latin typeface="Inter Tight"/>
                <a:ea typeface="Inter Tight"/>
                <a:cs typeface="Inter Tight"/>
                <a:sym typeface="Inter Tight"/>
              </a:rPr>
              <a:t>Recovering from 2021 pandemic dip </a:t>
            </a:r>
            <a:endParaRPr sz="1300">
              <a:solidFill>
                <a:schemeClr val="dk1"/>
              </a:solidFill>
              <a:latin typeface="Inter Tight"/>
              <a:ea typeface="Inter Tight"/>
              <a:cs typeface="Inter Tight"/>
              <a:sym typeface="Inter Tight"/>
            </a:endParaRPr>
          </a:p>
          <a:p>
            <a:pPr indent="0" lvl="0" marL="0" rtl="0" algn="l">
              <a:lnSpc>
                <a:spcPct val="150000"/>
              </a:lnSpc>
              <a:spcBef>
                <a:spcPts val="1000"/>
              </a:spcBef>
              <a:spcAft>
                <a:spcPts val="0"/>
              </a:spcAft>
              <a:buClr>
                <a:schemeClr val="dk1"/>
              </a:buClr>
              <a:buSzPts val="1100"/>
              <a:buFont typeface="Arial"/>
              <a:buNone/>
            </a:pPr>
            <a:r>
              <a:rPr lang="en" sz="1300">
                <a:solidFill>
                  <a:schemeClr val="dk1"/>
                </a:solidFill>
                <a:latin typeface="Inter Tight"/>
                <a:ea typeface="Inter Tight"/>
                <a:cs typeface="Inter Tight"/>
                <a:sym typeface="Inter Tight"/>
              </a:rPr>
              <a:t>(+13% in 2022, +5% in 2024)</a:t>
            </a:r>
            <a:endParaRPr sz="1300">
              <a:solidFill>
                <a:schemeClr val="dk1"/>
              </a:solidFill>
              <a:latin typeface="Inter Tight"/>
              <a:ea typeface="Inter Tight"/>
              <a:cs typeface="Inter Tight"/>
              <a:sym typeface="Inter Tight"/>
            </a:endParaRPr>
          </a:p>
          <a:p>
            <a:pPr indent="0" lvl="0" marL="0" rtl="0" algn="l">
              <a:lnSpc>
                <a:spcPct val="150000"/>
              </a:lnSpc>
              <a:spcBef>
                <a:spcPts val="1000"/>
              </a:spcBef>
              <a:spcAft>
                <a:spcPts val="0"/>
              </a:spcAft>
              <a:buNone/>
            </a:pPr>
            <a:r>
              <a:rPr b="1" lang="en" sz="1300">
                <a:solidFill>
                  <a:schemeClr val="dk1"/>
                </a:solidFill>
                <a:latin typeface="Inter Tight"/>
                <a:ea typeface="Inter Tight"/>
                <a:cs typeface="Inter Tight"/>
                <a:sym typeface="Inter Tight"/>
              </a:rPr>
              <a:t>COGS: </a:t>
            </a:r>
            <a:r>
              <a:rPr lang="en" sz="1300">
                <a:solidFill>
                  <a:schemeClr val="dk1"/>
                </a:solidFill>
                <a:latin typeface="Inter Tight"/>
                <a:ea typeface="Inter Tight"/>
                <a:cs typeface="Inter Tight"/>
                <a:sym typeface="Inter Tight"/>
              </a:rPr>
              <a:t>Averaged 90% of sales, indicating a high-cost operating model</a:t>
            </a:r>
            <a:endParaRPr sz="1300">
              <a:solidFill>
                <a:schemeClr val="dk1"/>
              </a:solidFill>
              <a:latin typeface="Inter Tight"/>
              <a:ea typeface="Inter Tight"/>
              <a:cs typeface="Inter Tight"/>
              <a:sym typeface="Inter Tight"/>
            </a:endParaRPr>
          </a:p>
          <a:p>
            <a:pPr indent="0" lvl="0" marL="0" rtl="0" algn="l">
              <a:lnSpc>
                <a:spcPct val="150000"/>
              </a:lnSpc>
              <a:spcBef>
                <a:spcPts val="1000"/>
              </a:spcBef>
              <a:spcAft>
                <a:spcPts val="0"/>
              </a:spcAft>
              <a:buNone/>
            </a:pPr>
            <a:r>
              <a:rPr b="1" lang="en" sz="1300">
                <a:solidFill>
                  <a:schemeClr val="dk1"/>
                </a:solidFill>
                <a:latin typeface="Inter Tight"/>
                <a:ea typeface="Inter Tight"/>
                <a:cs typeface="Inter Tight"/>
                <a:sym typeface="Inter Tight"/>
              </a:rPr>
              <a:t>Operating Income:</a:t>
            </a:r>
            <a:r>
              <a:rPr lang="en" sz="1300">
                <a:solidFill>
                  <a:schemeClr val="dk1"/>
                </a:solidFill>
                <a:latin typeface="Inter Tight"/>
                <a:ea typeface="Inter Tight"/>
                <a:cs typeface="Inter Tight"/>
                <a:sym typeface="Inter Tight"/>
              </a:rPr>
              <a:t> Margins declined from 10.5% (2020) to 8.2% (2024)</a:t>
            </a:r>
            <a:endParaRPr sz="1300">
              <a:solidFill>
                <a:schemeClr val="dk1"/>
              </a:solidFill>
              <a:latin typeface="Inter Tight"/>
              <a:ea typeface="Inter Tight"/>
              <a:cs typeface="Inter Tight"/>
              <a:sym typeface="Inter Tight"/>
            </a:endParaRPr>
          </a:p>
          <a:p>
            <a:pPr indent="0" lvl="0" marL="0" rtl="0" algn="l">
              <a:lnSpc>
                <a:spcPct val="150000"/>
              </a:lnSpc>
              <a:spcBef>
                <a:spcPts val="1000"/>
              </a:spcBef>
              <a:spcAft>
                <a:spcPts val="0"/>
              </a:spcAft>
              <a:buNone/>
            </a:pPr>
            <a:r>
              <a:rPr b="1" lang="en" sz="1300">
                <a:solidFill>
                  <a:schemeClr val="dk1"/>
                </a:solidFill>
                <a:latin typeface="Inter Tight"/>
                <a:ea typeface="Inter Tight"/>
                <a:cs typeface="Inter Tight"/>
                <a:sym typeface="Inter Tight"/>
              </a:rPr>
              <a:t>Net Income:</a:t>
            </a:r>
            <a:r>
              <a:rPr lang="en" sz="1300">
                <a:solidFill>
                  <a:schemeClr val="dk1"/>
                </a:solidFill>
                <a:latin typeface="Inter Tight"/>
                <a:ea typeface="Inter Tight"/>
                <a:cs typeface="Inter Tight"/>
                <a:sym typeface="Inter Tight"/>
              </a:rPr>
              <a:t> Fell from 6.2% (2020) to 3.2% (2024)</a:t>
            </a:r>
            <a:endParaRPr sz="1300">
              <a:solidFill>
                <a:schemeClr val="dk1"/>
              </a:solidFill>
              <a:latin typeface="Inter Tight"/>
              <a:ea typeface="Inter Tight"/>
              <a:cs typeface="Inter Tight"/>
              <a:sym typeface="Inter Tight"/>
            </a:endParaRPr>
          </a:p>
          <a:p>
            <a:pPr indent="0" lvl="0" marL="0" rtl="0" algn="l">
              <a:lnSpc>
                <a:spcPct val="150000"/>
              </a:lnSpc>
              <a:spcBef>
                <a:spcPts val="1000"/>
              </a:spcBef>
              <a:spcAft>
                <a:spcPts val="0"/>
              </a:spcAft>
              <a:buNone/>
            </a:pPr>
            <a:r>
              <a:rPr b="1" lang="en" sz="1300">
                <a:solidFill>
                  <a:schemeClr val="dk1"/>
                </a:solidFill>
                <a:latin typeface="Inter Tight"/>
                <a:ea typeface="Inter Tight"/>
                <a:cs typeface="Inter Tight"/>
                <a:sym typeface="Inter Tight"/>
              </a:rPr>
              <a:t>Causes:</a:t>
            </a:r>
            <a:r>
              <a:rPr lang="en" sz="1300">
                <a:solidFill>
                  <a:schemeClr val="dk1"/>
                </a:solidFill>
                <a:latin typeface="Inter Tight"/>
                <a:ea typeface="Inter Tight"/>
                <a:cs typeface="Inter Tight"/>
                <a:sym typeface="Inter Tight"/>
              </a:rPr>
              <a:t> FER, project development market not recovering as expected, A/R collection period grew</a:t>
            </a:r>
            <a:endParaRPr sz="1300">
              <a:solidFill>
                <a:schemeClr val="dk1"/>
              </a:solidFill>
              <a:latin typeface="Inter Tight"/>
              <a:ea typeface="Inter Tight"/>
              <a:cs typeface="Inter Tight"/>
              <a:sym typeface="Inter Tight"/>
            </a:endParaRPr>
          </a:p>
        </p:txBody>
      </p:sp>
      <p:sp>
        <p:nvSpPr>
          <p:cNvPr id="479" name="Google Shape;479;g3a8df594adc_0_3"/>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480" name="Google Shape;480;g3a8df594adc_0_3"/>
          <p:cNvPicPr preferRelativeResize="0"/>
          <p:nvPr/>
        </p:nvPicPr>
        <p:blipFill rotWithShape="1">
          <a:blip r:embed="rId3">
            <a:alphaModFix/>
          </a:blip>
          <a:srcRect b="0" l="0" r="0" t="0"/>
          <a:stretch/>
        </p:blipFill>
        <p:spPr>
          <a:xfrm>
            <a:off x="5770150" y="649625"/>
            <a:ext cx="3011825" cy="1789339"/>
          </a:xfrm>
          <a:prstGeom prst="rect">
            <a:avLst/>
          </a:prstGeom>
          <a:noFill/>
          <a:ln>
            <a:noFill/>
          </a:ln>
        </p:spPr>
      </p:pic>
      <p:pic>
        <p:nvPicPr>
          <p:cNvPr id="481" name="Google Shape;481;g3a8df594adc_0_3"/>
          <p:cNvPicPr preferRelativeResize="0"/>
          <p:nvPr/>
        </p:nvPicPr>
        <p:blipFill rotWithShape="1">
          <a:blip r:embed="rId4">
            <a:alphaModFix/>
          </a:blip>
          <a:srcRect b="0" l="0" r="0" t="0"/>
          <a:stretch/>
        </p:blipFill>
        <p:spPr>
          <a:xfrm>
            <a:off x="5770153" y="2511228"/>
            <a:ext cx="3011821" cy="19826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g3a829fe16e9_2_7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160"/>
              <a:buNone/>
            </a:pPr>
            <a:r>
              <a:rPr b="1" lang="en" sz="2600">
                <a:solidFill>
                  <a:srgbClr val="0B5394"/>
                </a:solidFill>
                <a:latin typeface="Inter Tight"/>
                <a:ea typeface="Inter Tight"/>
                <a:cs typeface="Inter Tight"/>
                <a:sym typeface="Inter Tight"/>
              </a:rPr>
              <a:t>Key Liquidity Metrics</a:t>
            </a:r>
            <a:endParaRPr b="1" sz="2600">
              <a:solidFill>
                <a:srgbClr val="0B5394"/>
              </a:solidFill>
              <a:latin typeface="Inter Tight"/>
              <a:ea typeface="Inter Tight"/>
              <a:cs typeface="Inter Tight"/>
              <a:sym typeface="Inter Tight"/>
            </a:endParaRPr>
          </a:p>
        </p:txBody>
      </p:sp>
      <p:pic>
        <p:nvPicPr>
          <p:cNvPr id="487" name="Google Shape;487;g3a829fe16e9_2_77"/>
          <p:cNvPicPr preferRelativeResize="0"/>
          <p:nvPr/>
        </p:nvPicPr>
        <p:blipFill>
          <a:blip r:embed="rId3">
            <a:alphaModFix/>
          </a:blip>
          <a:stretch>
            <a:fillRect/>
          </a:stretch>
        </p:blipFill>
        <p:spPr>
          <a:xfrm>
            <a:off x="820868" y="1543582"/>
            <a:ext cx="3612962" cy="2057875"/>
          </a:xfrm>
          <a:prstGeom prst="rect">
            <a:avLst/>
          </a:prstGeom>
          <a:noFill/>
          <a:ln>
            <a:noFill/>
          </a:ln>
        </p:spPr>
      </p:pic>
      <p:pic>
        <p:nvPicPr>
          <p:cNvPr id="488" name="Google Shape;488;g3a829fe16e9_2_77"/>
          <p:cNvPicPr preferRelativeResize="0"/>
          <p:nvPr/>
        </p:nvPicPr>
        <p:blipFill>
          <a:blip r:embed="rId4">
            <a:alphaModFix/>
          </a:blip>
          <a:stretch>
            <a:fillRect/>
          </a:stretch>
        </p:blipFill>
        <p:spPr>
          <a:xfrm>
            <a:off x="5087229" y="1533750"/>
            <a:ext cx="3246633" cy="2057875"/>
          </a:xfrm>
          <a:prstGeom prst="rect">
            <a:avLst/>
          </a:prstGeom>
          <a:noFill/>
          <a:ln>
            <a:noFill/>
          </a:ln>
        </p:spPr>
      </p:pic>
      <p:sp>
        <p:nvSpPr>
          <p:cNvPr id="489" name="Google Shape;489;g3a829fe16e9_2_77"/>
          <p:cNvSpPr txBox="1"/>
          <p:nvPr/>
        </p:nvSpPr>
        <p:spPr>
          <a:xfrm>
            <a:off x="1525354" y="1071938"/>
            <a:ext cx="2153400" cy="4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Inter Tight SemiBold"/>
                <a:ea typeface="Inter Tight SemiBold"/>
                <a:cs typeface="Inter Tight SemiBold"/>
                <a:sym typeface="Inter Tight SemiBold"/>
              </a:rPr>
              <a:t>Current Ratio</a:t>
            </a:r>
            <a:endParaRPr sz="1800">
              <a:solidFill>
                <a:schemeClr val="dk1"/>
              </a:solidFill>
              <a:latin typeface="Inter Tight SemiBold"/>
              <a:ea typeface="Inter Tight SemiBold"/>
              <a:cs typeface="Inter Tight SemiBold"/>
              <a:sym typeface="Inter Tight SemiBold"/>
            </a:endParaRPr>
          </a:p>
        </p:txBody>
      </p:sp>
      <p:sp>
        <p:nvSpPr>
          <p:cNvPr id="490" name="Google Shape;490;g3a829fe16e9_2_77"/>
          <p:cNvSpPr txBox="1"/>
          <p:nvPr/>
        </p:nvSpPr>
        <p:spPr>
          <a:xfrm>
            <a:off x="4861791" y="1071956"/>
            <a:ext cx="3697500" cy="4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Inter Tight SemiBold"/>
                <a:ea typeface="Inter Tight SemiBold"/>
                <a:cs typeface="Inter Tight SemiBold"/>
                <a:sym typeface="Inter Tight SemiBold"/>
              </a:rPr>
              <a:t>Inventory to Net Working Capital</a:t>
            </a:r>
            <a:endParaRPr sz="1800">
              <a:solidFill>
                <a:schemeClr val="dk1"/>
              </a:solidFill>
              <a:latin typeface="Inter Tight SemiBold"/>
              <a:ea typeface="Inter Tight SemiBold"/>
              <a:cs typeface="Inter Tight SemiBold"/>
              <a:sym typeface="Inter Tight SemiBold"/>
            </a:endParaRPr>
          </a:p>
        </p:txBody>
      </p:sp>
      <p:sp>
        <p:nvSpPr>
          <p:cNvPr id="491" name="Google Shape;491;g3a829fe16e9_2_7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492" name="Google Shape;492;g3a829fe16e9_2_77"/>
          <p:cNvSpPr txBox="1"/>
          <p:nvPr/>
        </p:nvSpPr>
        <p:spPr>
          <a:xfrm>
            <a:off x="355050" y="3847575"/>
            <a:ext cx="8433900" cy="45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Inter Tight"/>
                <a:ea typeface="Inter Tight"/>
                <a:cs typeface="Inter Tight"/>
                <a:sym typeface="Inter Tight"/>
              </a:rPr>
              <a:t>Key Takeaway: </a:t>
            </a:r>
            <a:r>
              <a:rPr lang="en" sz="1800">
                <a:solidFill>
                  <a:schemeClr val="dk1"/>
                </a:solidFill>
                <a:latin typeface="Inter Tight"/>
                <a:ea typeface="Inter Tight"/>
                <a:cs typeface="Inter Tight"/>
                <a:sym typeface="Inter Tight"/>
              </a:rPr>
              <a:t>Great ability to retain liquidity despite financial downturn</a:t>
            </a:r>
            <a:endParaRPr sz="1800">
              <a:solidFill>
                <a:schemeClr val="dk1"/>
              </a:solidFill>
              <a:latin typeface="Inter Tight"/>
              <a:ea typeface="Inter Tight"/>
              <a:cs typeface="Inter Tight"/>
              <a:sym typeface="Inter T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3a829fe16e9_2_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160"/>
              <a:buNone/>
            </a:pPr>
            <a:r>
              <a:rPr b="1" lang="en" sz="2600">
                <a:solidFill>
                  <a:srgbClr val="0B5394"/>
                </a:solidFill>
                <a:latin typeface="Inter Tight"/>
                <a:ea typeface="Inter Tight"/>
                <a:cs typeface="Inter Tight"/>
                <a:sym typeface="Inter Tight"/>
              </a:rPr>
              <a:t>Key Activity Metrics</a:t>
            </a:r>
            <a:endParaRPr b="1" sz="2600">
              <a:solidFill>
                <a:srgbClr val="0B5394"/>
              </a:solidFill>
              <a:latin typeface="Inter Tight"/>
              <a:ea typeface="Inter Tight"/>
              <a:cs typeface="Inter Tight"/>
              <a:sym typeface="Inter Tight"/>
            </a:endParaRPr>
          </a:p>
        </p:txBody>
      </p:sp>
      <p:sp>
        <p:nvSpPr>
          <p:cNvPr id="498" name="Google Shape;498;g3a829fe16e9_2_91"/>
          <p:cNvSpPr txBox="1"/>
          <p:nvPr/>
        </p:nvSpPr>
        <p:spPr>
          <a:xfrm>
            <a:off x="1539200" y="1101500"/>
            <a:ext cx="2405700" cy="4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Inter Tight SemiBold"/>
                <a:ea typeface="Inter Tight SemiBold"/>
                <a:cs typeface="Inter Tight SemiBold"/>
                <a:sym typeface="Inter Tight SemiBold"/>
              </a:rPr>
              <a:t>Inventory Turnover</a:t>
            </a:r>
            <a:endParaRPr sz="1800">
              <a:solidFill>
                <a:schemeClr val="dk1"/>
              </a:solidFill>
              <a:latin typeface="Inter Tight SemiBold"/>
              <a:ea typeface="Inter Tight SemiBold"/>
              <a:cs typeface="Inter Tight SemiBold"/>
              <a:sym typeface="Inter Tight SemiBold"/>
            </a:endParaRPr>
          </a:p>
        </p:txBody>
      </p:sp>
      <p:sp>
        <p:nvSpPr>
          <p:cNvPr id="499" name="Google Shape;499;g3a829fe16e9_2_91"/>
          <p:cNvSpPr txBox="1"/>
          <p:nvPr/>
        </p:nvSpPr>
        <p:spPr>
          <a:xfrm>
            <a:off x="5256125" y="1101500"/>
            <a:ext cx="2705100" cy="4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Inter Tight SemiBold"/>
                <a:ea typeface="Inter Tight SemiBold"/>
                <a:cs typeface="Inter Tight SemiBold"/>
                <a:sym typeface="Inter Tight SemiBold"/>
              </a:rPr>
              <a:t>A/R Collection Period</a:t>
            </a:r>
            <a:endParaRPr sz="1800">
              <a:solidFill>
                <a:schemeClr val="dk1"/>
              </a:solidFill>
              <a:latin typeface="Inter Tight SemiBold"/>
              <a:ea typeface="Inter Tight SemiBold"/>
              <a:cs typeface="Inter Tight SemiBold"/>
              <a:sym typeface="Inter Tight SemiBold"/>
            </a:endParaRPr>
          </a:p>
        </p:txBody>
      </p:sp>
      <p:pic>
        <p:nvPicPr>
          <p:cNvPr id="500" name="Google Shape;500;g3a829fe16e9_2_91"/>
          <p:cNvPicPr preferRelativeResize="0"/>
          <p:nvPr/>
        </p:nvPicPr>
        <p:blipFill>
          <a:blip r:embed="rId3">
            <a:alphaModFix/>
          </a:blip>
          <a:stretch>
            <a:fillRect/>
          </a:stretch>
        </p:blipFill>
        <p:spPr>
          <a:xfrm>
            <a:off x="847509" y="1617275"/>
            <a:ext cx="3667425" cy="2042775"/>
          </a:xfrm>
          <a:prstGeom prst="rect">
            <a:avLst/>
          </a:prstGeom>
          <a:noFill/>
          <a:ln>
            <a:noFill/>
          </a:ln>
        </p:spPr>
      </p:pic>
      <p:pic>
        <p:nvPicPr>
          <p:cNvPr id="501" name="Google Shape;501;g3a829fe16e9_2_91"/>
          <p:cNvPicPr preferRelativeResize="0"/>
          <p:nvPr/>
        </p:nvPicPr>
        <p:blipFill>
          <a:blip r:embed="rId4">
            <a:alphaModFix/>
          </a:blip>
          <a:stretch>
            <a:fillRect/>
          </a:stretch>
        </p:blipFill>
        <p:spPr>
          <a:xfrm>
            <a:off x="5056774" y="1617273"/>
            <a:ext cx="3103822" cy="2042775"/>
          </a:xfrm>
          <a:prstGeom prst="rect">
            <a:avLst/>
          </a:prstGeom>
          <a:noFill/>
          <a:ln>
            <a:noFill/>
          </a:ln>
        </p:spPr>
      </p:pic>
      <p:sp>
        <p:nvSpPr>
          <p:cNvPr id="502" name="Google Shape;502;g3a829fe16e9_2_91"/>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503" name="Google Shape;503;g3a829fe16e9_2_91"/>
          <p:cNvSpPr txBox="1"/>
          <p:nvPr/>
        </p:nvSpPr>
        <p:spPr>
          <a:xfrm>
            <a:off x="98550" y="3858500"/>
            <a:ext cx="8946900" cy="4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Inter Tight"/>
                <a:ea typeface="Inter Tight"/>
                <a:cs typeface="Inter Tight"/>
                <a:sym typeface="Inter Tight"/>
              </a:rPr>
              <a:t>Key Takeaway:</a:t>
            </a:r>
            <a:r>
              <a:rPr lang="en" sz="1700">
                <a:solidFill>
                  <a:schemeClr val="dk1"/>
                </a:solidFill>
                <a:latin typeface="Inter Tight"/>
                <a:ea typeface="Inter Tight"/>
                <a:cs typeface="Inter Tight"/>
                <a:sym typeface="Inter Tight"/>
              </a:rPr>
              <a:t> When assets go down, cash comes in. When they go up, cash is used.</a:t>
            </a:r>
            <a:endParaRPr sz="1700">
              <a:solidFill>
                <a:schemeClr val="dk1"/>
              </a:solidFill>
              <a:latin typeface="Inter Tight"/>
              <a:ea typeface="Inter Tight"/>
              <a:cs typeface="Inter Tight"/>
              <a:sym typeface="Inter T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3a69d1016ed_0_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Company Overview</a:t>
            </a:r>
            <a:endParaRPr b="1" sz="2600">
              <a:solidFill>
                <a:srgbClr val="0B5394"/>
              </a:solidFill>
              <a:latin typeface="Inter Tight"/>
              <a:ea typeface="Inter Tight"/>
              <a:cs typeface="Inter Tight"/>
              <a:sym typeface="Inter Tight"/>
            </a:endParaRPr>
          </a:p>
        </p:txBody>
      </p:sp>
      <p:sp>
        <p:nvSpPr>
          <p:cNvPr id="257" name="Google Shape;257;g3a69d1016ed_0_16"/>
          <p:cNvSpPr txBox="1"/>
          <p:nvPr>
            <p:ph idx="1" type="body"/>
          </p:nvPr>
        </p:nvSpPr>
        <p:spPr>
          <a:xfrm>
            <a:off x="311700" y="1152475"/>
            <a:ext cx="4149000" cy="3416400"/>
          </a:xfrm>
          <a:prstGeom prst="rect">
            <a:avLst/>
          </a:prstGeom>
        </p:spPr>
        <p:txBody>
          <a:bodyPr anchorCtr="0" anchor="t" bIns="91425" lIns="91425" spcFirstLastPara="1" rIns="91425" wrap="square" tIns="91425">
            <a:normAutofit/>
          </a:bodyPr>
          <a:lstStyle/>
          <a:p>
            <a:pPr indent="0" lvl="0" marL="0" rtl="0" algn="l">
              <a:lnSpc>
                <a:spcPct val="150000"/>
              </a:lnSpc>
              <a:spcBef>
                <a:spcPts val="1000"/>
              </a:spcBef>
              <a:spcAft>
                <a:spcPts val="0"/>
              </a:spcAft>
              <a:buNone/>
            </a:pPr>
            <a:r>
              <a:rPr b="1" lang="en" sz="1400">
                <a:solidFill>
                  <a:schemeClr val="dk1"/>
                </a:solidFill>
                <a:latin typeface="Inter"/>
                <a:ea typeface="Inter"/>
                <a:cs typeface="Inter"/>
                <a:sym typeface="Inter"/>
              </a:rPr>
              <a:t>Parent company:</a:t>
            </a:r>
            <a:r>
              <a:rPr lang="en" sz="1400">
                <a:solidFill>
                  <a:schemeClr val="dk1"/>
                </a:solidFill>
                <a:latin typeface="Inter"/>
                <a:ea typeface="Inter"/>
                <a:cs typeface="Inter"/>
                <a:sym typeface="Inter"/>
              </a:rPr>
              <a:t> Skanska AB (Sweden)</a:t>
            </a:r>
            <a:endParaRPr sz="1400">
              <a:solidFill>
                <a:schemeClr val="dk1"/>
              </a:solidFill>
              <a:latin typeface="Inter"/>
              <a:ea typeface="Inter"/>
              <a:cs typeface="Inter"/>
              <a:sym typeface="Inter"/>
            </a:endParaRPr>
          </a:p>
          <a:p>
            <a:pPr indent="0" lvl="0" marL="0" rtl="0" algn="l">
              <a:lnSpc>
                <a:spcPct val="150000"/>
              </a:lnSpc>
              <a:spcBef>
                <a:spcPts val="1000"/>
              </a:spcBef>
              <a:spcAft>
                <a:spcPts val="0"/>
              </a:spcAft>
              <a:buNone/>
            </a:pPr>
            <a:r>
              <a:rPr b="1" lang="en" sz="1400">
                <a:solidFill>
                  <a:schemeClr val="dk1"/>
                </a:solidFill>
                <a:latin typeface="Inter"/>
                <a:ea typeface="Inter"/>
                <a:cs typeface="Inter"/>
                <a:sym typeface="Inter"/>
              </a:rPr>
              <a:t>U.S. operations:</a:t>
            </a:r>
            <a:r>
              <a:rPr lang="en" sz="1400">
                <a:solidFill>
                  <a:schemeClr val="dk1"/>
                </a:solidFill>
                <a:latin typeface="Inter"/>
                <a:ea typeface="Inter"/>
                <a:cs typeface="Inter"/>
                <a:sym typeface="Inter"/>
              </a:rPr>
              <a:t> Skanska USA</a:t>
            </a:r>
            <a:endParaRPr sz="1400">
              <a:solidFill>
                <a:schemeClr val="dk1"/>
              </a:solidFill>
              <a:latin typeface="Inter"/>
              <a:ea typeface="Inter"/>
              <a:cs typeface="Inter"/>
              <a:sym typeface="Inter"/>
            </a:endParaRPr>
          </a:p>
          <a:p>
            <a:pPr indent="0" lvl="0" marL="0" rtl="0" algn="l">
              <a:lnSpc>
                <a:spcPct val="150000"/>
              </a:lnSpc>
              <a:spcBef>
                <a:spcPts val="1000"/>
              </a:spcBef>
              <a:spcAft>
                <a:spcPts val="0"/>
              </a:spcAft>
              <a:buNone/>
            </a:pPr>
            <a:r>
              <a:rPr b="1" lang="en" sz="1400">
                <a:solidFill>
                  <a:schemeClr val="dk1"/>
                </a:solidFill>
                <a:latin typeface="Inter"/>
                <a:ea typeface="Inter"/>
                <a:cs typeface="Inter"/>
                <a:sym typeface="Inter"/>
              </a:rPr>
              <a:t>Workforce:</a:t>
            </a:r>
            <a:r>
              <a:rPr lang="en" sz="1400">
                <a:solidFill>
                  <a:schemeClr val="dk1"/>
                </a:solidFill>
                <a:latin typeface="Inter"/>
                <a:ea typeface="Inter"/>
                <a:cs typeface="Inter"/>
                <a:sym typeface="Inter"/>
              </a:rPr>
              <a:t> 6,300+ employees in U.S. (Global total ~26,300)</a:t>
            </a:r>
            <a:endParaRPr>
              <a:latin typeface="Inter"/>
              <a:ea typeface="Inter"/>
              <a:cs typeface="Inter"/>
              <a:sym typeface="Inter"/>
            </a:endParaRPr>
          </a:p>
        </p:txBody>
      </p:sp>
      <p:sp>
        <p:nvSpPr>
          <p:cNvPr id="258" name="Google Shape;258;g3a69d1016ed_0_16"/>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259" name="Google Shape;259;g3a69d1016ed_0_16" title="Chart"/>
          <p:cNvPicPr preferRelativeResize="0"/>
          <p:nvPr/>
        </p:nvPicPr>
        <p:blipFill>
          <a:blip r:embed="rId3">
            <a:alphaModFix/>
          </a:blip>
          <a:stretch>
            <a:fillRect/>
          </a:stretch>
        </p:blipFill>
        <p:spPr>
          <a:xfrm>
            <a:off x="4572000" y="1211124"/>
            <a:ext cx="4400925" cy="2721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g3a829fe16e9_2_1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2160"/>
              <a:buNone/>
            </a:pPr>
            <a:r>
              <a:rPr b="1" lang="en" sz="2600">
                <a:solidFill>
                  <a:srgbClr val="0B5394"/>
                </a:solidFill>
                <a:latin typeface="Inter Tight"/>
                <a:ea typeface="Inter Tight"/>
                <a:cs typeface="Inter Tight"/>
                <a:sym typeface="Inter Tight"/>
              </a:rPr>
              <a:t>Key Leverage Metric</a:t>
            </a:r>
            <a:endParaRPr b="1" sz="2600">
              <a:solidFill>
                <a:srgbClr val="0B5394"/>
              </a:solidFill>
              <a:latin typeface="Inter Tight"/>
              <a:ea typeface="Inter Tight"/>
              <a:cs typeface="Inter Tight"/>
              <a:sym typeface="Inter Tight"/>
            </a:endParaRPr>
          </a:p>
        </p:txBody>
      </p:sp>
      <p:sp>
        <p:nvSpPr>
          <p:cNvPr id="509" name="Google Shape;509;g3a829fe16e9_2_101"/>
          <p:cNvSpPr txBox="1"/>
          <p:nvPr/>
        </p:nvSpPr>
        <p:spPr>
          <a:xfrm>
            <a:off x="1131575" y="1209228"/>
            <a:ext cx="2405700" cy="43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Inter Tight SemiBold"/>
                <a:ea typeface="Inter Tight SemiBold"/>
                <a:cs typeface="Inter Tight SemiBold"/>
                <a:sym typeface="Inter Tight SemiBold"/>
              </a:rPr>
              <a:t>Debt to Equity</a:t>
            </a:r>
            <a:endParaRPr sz="1800">
              <a:solidFill>
                <a:schemeClr val="dk1"/>
              </a:solidFill>
              <a:latin typeface="Inter Tight SemiBold"/>
              <a:ea typeface="Inter Tight SemiBold"/>
              <a:cs typeface="Inter Tight SemiBold"/>
              <a:sym typeface="Inter Tight SemiBold"/>
            </a:endParaRPr>
          </a:p>
        </p:txBody>
      </p:sp>
      <p:sp>
        <p:nvSpPr>
          <p:cNvPr id="510" name="Google Shape;510;g3a829fe16e9_2_101"/>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511" name="Google Shape;511;g3a829fe16e9_2_101"/>
          <p:cNvPicPr preferRelativeResize="0"/>
          <p:nvPr/>
        </p:nvPicPr>
        <p:blipFill>
          <a:blip r:embed="rId3">
            <a:alphaModFix/>
          </a:blip>
          <a:stretch>
            <a:fillRect/>
          </a:stretch>
        </p:blipFill>
        <p:spPr>
          <a:xfrm>
            <a:off x="599424" y="1680728"/>
            <a:ext cx="3469999" cy="2153075"/>
          </a:xfrm>
          <a:prstGeom prst="rect">
            <a:avLst/>
          </a:prstGeom>
          <a:noFill/>
          <a:ln>
            <a:noFill/>
          </a:ln>
        </p:spPr>
      </p:pic>
      <p:sp>
        <p:nvSpPr>
          <p:cNvPr id="512" name="Google Shape;512;g3a829fe16e9_2_101"/>
          <p:cNvSpPr txBox="1"/>
          <p:nvPr/>
        </p:nvSpPr>
        <p:spPr>
          <a:xfrm>
            <a:off x="4437100" y="1680725"/>
            <a:ext cx="4011600" cy="28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Inter Tight"/>
                <a:ea typeface="Inter Tight"/>
                <a:cs typeface="Inter Tight"/>
                <a:sym typeface="Inter Tight"/>
              </a:rPr>
              <a:t>Key Takeaway:</a:t>
            </a:r>
            <a:r>
              <a:rPr lang="en" sz="1700">
                <a:solidFill>
                  <a:schemeClr val="dk1"/>
                </a:solidFill>
                <a:latin typeface="Inter Tight"/>
                <a:ea typeface="Inter Tight"/>
                <a:cs typeface="Inter Tight"/>
                <a:sym typeface="Inter Tight"/>
              </a:rPr>
              <a:t> Concerted effort to decrease leverage is noticeable and may point to an </a:t>
            </a:r>
            <a:r>
              <a:rPr lang="en" sz="1700">
                <a:solidFill>
                  <a:schemeClr val="dk1"/>
                </a:solidFill>
                <a:latin typeface="Inter Tight"/>
                <a:ea typeface="Inter Tight"/>
                <a:cs typeface="Inter Tight"/>
                <a:sym typeface="Inter Tight"/>
              </a:rPr>
              <a:t>ambitious</a:t>
            </a:r>
            <a:r>
              <a:rPr lang="en" sz="1700">
                <a:solidFill>
                  <a:schemeClr val="dk1"/>
                </a:solidFill>
                <a:latin typeface="Inter Tight"/>
                <a:ea typeface="Inter Tight"/>
                <a:cs typeface="Inter Tight"/>
                <a:sym typeface="Inter Tight"/>
              </a:rPr>
              <a:t> push in the future, as they’ll need lender credit</a:t>
            </a:r>
            <a:endParaRPr sz="1700">
              <a:solidFill>
                <a:schemeClr val="dk1"/>
              </a:solidFill>
              <a:latin typeface="Inter Tight"/>
              <a:ea typeface="Inter Tight"/>
              <a:cs typeface="Inter Tight"/>
              <a:sym typeface="Inter T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16" name="Shape 516"/>
        <p:cNvGrpSpPr/>
        <p:nvPr/>
      </p:nvGrpSpPr>
      <p:grpSpPr>
        <a:xfrm>
          <a:off x="0" y="0"/>
          <a:ext cx="0" cy="0"/>
          <a:chOff x="0" y="0"/>
          <a:chExt cx="0" cy="0"/>
        </a:xfrm>
      </p:grpSpPr>
      <p:sp>
        <p:nvSpPr>
          <p:cNvPr id="517" name="Google Shape;517;g3a69d1016ed_1_667"/>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rgbClr val="FFFFFF"/>
                </a:solidFill>
              </a:rPr>
              <a:t>Assessing Skanska’s Strategy</a:t>
            </a:r>
            <a:endParaRPr sz="3500">
              <a:solidFill>
                <a:srgbClr val="FFFFFF"/>
              </a:solidFill>
            </a:endParaRPr>
          </a:p>
          <a:p>
            <a:pPr indent="0" lvl="0" marL="0" rtl="0" algn="l">
              <a:spcBef>
                <a:spcPts val="0"/>
              </a:spcBef>
              <a:spcAft>
                <a:spcPts val="0"/>
              </a:spcAft>
              <a:buNone/>
            </a:pPr>
            <a:r>
              <a:rPr b="0" lang="en" sz="2200">
                <a:solidFill>
                  <a:srgbClr val="FFFFFF"/>
                </a:solidFill>
              </a:rPr>
              <a:t>By Sihan</a:t>
            </a:r>
            <a:endParaRPr b="0" sz="2200">
              <a:solidFill>
                <a:srgbClr val="FFFFFF"/>
              </a:solidFill>
            </a:endParaRPr>
          </a:p>
        </p:txBody>
      </p:sp>
      <p:cxnSp>
        <p:nvCxnSpPr>
          <p:cNvPr id="518" name="Google Shape;518;g3a69d1016ed_1_667"/>
          <p:cNvCxnSpPr/>
          <p:nvPr/>
        </p:nvCxnSpPr>
        <p:spPr>
          <a:xfrm>
            <a:off x="0" y="2976108"/>
            <a:ext cx="6572400" cy="0"/>
          </a:xfrm>
          <a:prstGeom prst="straightConnector1">
            <a:avLst/>
          </a:prstGeom>
          <a:noFill/>
          <a:ln cap="flat" cmpd="sng" w="9525">
            <a:solidFill>
              <a:srgbClr val="FFFFFF"/>
            </a:solidFill>
            <a:prstDash val="solid"/>
            <a:round/>
            <a:headEnd len="med" w="med" type="none"/>
            <a:tailEnd len="med" w="med" type="none"/>
          </a:ln>
        </p:spPr>
      </p:cxnSp>
      <p:sp>
        <p:nvSpPr>
          <p:cNvPr id="519" name="Google Shape;519;g3a69d1016ed_1_66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g3a8e09aa909_0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B5394"/>
                </a:solidFill>
                <a:latin typeface="Inter Tight"/>
                <a:ea typeface="Inter Tight"/>
                <a:cs typeface="Inter Tight"/>
                <a:sym typeface="Inter Tight"/>
              </a:rPr>
              <a:t>Porter Five Forces Summary</a:t>
            </a:r>
            <a:endParaRPr b="1" sz="3000">
              <a:solidFill>
                <a:srgbClr val="0B5394"/>
              </a:solidFill>
              <a:latin typeface="Inter Tight"/>
              <a:ea typeface="Inter Tight"/>
              <a:cs typeface="Inter Tight"/>
              <a:sym typeface="Inter Tight"/>
            </a:endParaRPr>
          </a:p>
        </p:txBody>
      </p:sp>
      <p:sp>
        <p:nvSpPr>
          <p:cNvPr id="525" name="Google Shape;525;g3a8e09aa909_0_0"/>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526" name="Google Shape;526;g3a8e09aa909_0_0" title="PORTER.jpg"/>
          <p:cNvPicPr preferRelativeResize="0"/>
          <p:nvPr/>
        </p:nvPicPr>
        <p:blipFill rotWithShape="1">
          <a:blip r:embed="rId3">
            <a:alphaModFix/>
          </a:blip>
          <a:srcRect b="21870" l="6858" r="11588" t="20833"/>
          <a:stretch/>
        </p:blipFill>
        <p:spPr>
          <a:xfrm>
            <a:off x="190863" y="0"/>
            <a:ext cx="8641434" cy="46925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a69d1016ed_1_67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GE MATRIX</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532" name="Google Shape;532;g3a69d1016ed_1_679"/>
          <p:cNvSpPr txBox="1"/>
          <p:nvPr>
            <p:ph idx="1" type="body"/>
          </p:nvPr>
        </p:nvSpPr>
        <p:spPr>
          <a:xfrm>
            <a:off x="311700" y="1152475"/>
            <a:ext cx="3399300" cy="34164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Industry Attractiveness Score: 3.1</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Competitive Strength Score: 4.6</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rPr lang="en" sz="1400">
                <a:solidFill>
                  <a:schemeClr val="dk1"/>
                </a:solidFill>
                <a:latin typeface="Inter Tight"/>
                <a:ea typeface="Inter Tight"/>
                <a:cs typeface="Inter Tight"/>
                <a:sym typeface="Inter Tight"/>
              </a:rPr>
              <a:t>These values place Skanska in a low attractiveness but high strength position, which implies a very specific strategic meaning.</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p:txBody>
      </p:sp>
      <p:sp>
        <p:nvSpPr>
          <p:cNvPr id="533" name="Google Shape;533;g3a69d1016ed_1_679"/>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534" name="Google Shape;534;g3a69d1016ed_1_679" title="GE MATRIX.jpg"/>
          <p:cNvPicPr preferRelativeResize="0"/>
          <p:nvPr/>
        </p:nvPicPr>
        <p:blipFill rotWithShape="1">
          <a:blip r:embed="rId3">
            <a:alphaModFix/>
          </a:blip>
          <a:srcRect b="38663" l="13556" r="13984" t="16332"/>
          <a:stretch/>
        </p:blipFill>
        <p:spPr>
          <a:xfrm>
            <a:off x="3874175" y="556550"/>
            <a:ext cx="4958123" cy="40123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3a69d1016ed_1_67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SWOT Analysis</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540" name="Google Shape;540;g3a69d1016ed_1_673"/>
          <p:cNvSpPr txBox="1"/>
          <p:nvPr>
            <p:ph idx="1" type="body"/>
          </p:nvPr>
        </p:nvSpPr>
        <p:spPr>
          <a:xfrm>
            <a:off x="311700" y="1152475"/>
            <a:ext cx="33570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400">
                <a:solidFill>
                  <a:schemeClr val="dk1"/>
                </a:solidFill>
                <a:latin typeface="Inter Tight"/>
                <a:ea typeface="Inter Tight"/>
                <a:cs typeface="Inter Tight"/>
                <a:sym typeface="Inter Tight"/>
              </a:rPr>
              <a:t>The strategic takeaway:</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 sz="1400">
                <a:solidFill>
                  <a:schemeClr val="dk1"/>
                </a:solidFill>
                <a:latin typeface="Inter Tight"/>
                <a:ea typeface="Inter Tight"/>
                <a:cs typeface="Inter Tight"/>
                <a:sym typeface="Inter Tight"/>
              </a:rPr>
              <a:t>Skanska should continue selective bidding, invest in digital and sustainability, and avoid exposure to high-risk fixed-price megaprojects while expanding in high-value segments like healthcare, transportation, and resilient infrastructure.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p:txBody>
      </p:sp>
      <p:sp>
        <p:nvSpPr>
          <p:cNvPr id="541" name="Google Shape;541;g3a69d1016ed_1_673"/>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542" name="Google Shape;542;g3a69d1016ed_1_673" title="SWOT.jpg"/>
          <p:cNvPicPr preferRelativeResize="0"/>
          <p:nvPr/>
        </p:nvPicPr>
        <p:blipFill rotWithShape="1">
          <a:blip r:embed="rId3">
            <a:alphaModFix/>
          </a:blip>
          <a:srcRect b="32190" l="11197" r="9557" t="13881"/>
          <a:stretch/>
        </p:blipFill>
        <p:spPr>
          <a:xfrm>
            <a:off x="3848938" y="122075"/>
            <a:ext cx="4983362" cy="444680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a69d1016ed_1_68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Strategy Map</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548" name="Google Shape;548;g3a69d1016ed_1_685"/>
          <p:cNvSpPr txBox="1"/>
          <p:nvPr>
            <p:ph idx="1" type="body"/>
          </p:nvPr>
        </p:nvSpPr>
        <p:spPr>
          <a:xfrm>
            <a:off x="311700" y="1152475"/>
            <a:ext cx="35811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Skanska’s Strategy Map shows a textbook example of a well-structured, integrated strategy for a major infrastructure contractor.</a:t>
            </a:r>
            <a:endParaRPr sz="14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The map shows a clear cause-and-effect chain:</a:t>
            </a:r>
            <a:endParaRPr sz="14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rPr lang="en" sz="1400">
                <a:solidFill>
                  <a:schemeClr val="dk1"/>
                </a:solidFill>
                <a:latin typeface="Inter"/>
                <a:ea typeface="Inter"/>
                <a:cs typeface="Inter"/>
                <a:sym typeface="Inter"/>
              </a:rPr>
              <a:t>Invest in people and digital capability → Improve operations → Deliver predictable, low-carbon, high-quality work → Increase client trust and retention → Improve financial performance.</a:t>
            </a:r>
            <a:endParaRPr sz="1400">
              <a:solidFill>
                <a:schemeClr val="dk1"/>
              </a:solidFill>
              <a:latin typeface="Inter"/>
              <a:ea typeface="Inter"/>
              <a:cs typeface="Inter"/>
              <a:sym typeface="Inter"/>
            </a:endParaRPr>
          </a:p>
          <a:p>
            <a:pPr indent="0" lvl="0" marL="0" rtl="0" algn="l">
              <a:spcBef>
                <a:spcPts val="0"/>
              </a:spcBef>
              <a:spcAft>
                <a:spcPts val="0"/>
              </a:spcAft>
              <a:buNone/>
            </a:pPr>
            <a:r>
              <a:t/>
            </a:r>
            <a:endParaRPr sz="1400">
              <a:solidFill>
                <a:schemeClr val="dk1"/>
              </a:solidFill>
              <a:latin typeface="Inter"/>
              <a:ea typeface="Inter"/>
              <a:cs typeface="Inter"/>
              <a:sym typeface="Inter"/>
            </a:endParaRPr>
          </a:p>
        </p:txBody>
      </p:sp>
      <p:sp>
        <p:nvSpPr>
          <p:cNvPr id="549" name="Google Shape;549;g3a69d1016ed_1_685"/>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550" name="Google Shape;550;g3a69d1016ed_1_685" title="STRATEGY MAP.jpg"/>
          <p:cNvPicPr preferRelativeResize="0"/>
          <p:nvPr/>
        </p:nvPicPr>
        <p:blipFill rotWithShape="1">
          <a:blip r:embed="rId3">
            <a:alphaModFix/>
          </a:blip>
          <a:srcRect b="28088" l="4478" r="5219" t="18714"/>
          <a:stretch/>
        </p:blipFill>
        <p:spPr>
          <a:xfrm>
            <a:off x="3704500" y="492663"/>
            <a:ext cx="5208974" cy="4010573"/>
          </a:xfrm>
          <a:prstGeom prst="rect">
            <a:avLst/>
          </a:prstGeom>
          <a:noFill/>
          <a:ln>
            <a:noFill/>
          </a:ln>
        </p:spPr>
      </p:pic>
      <p:graphicFrame>
        <p:nvGraphicFramePr>
          <p:cNvPr id="551" name="Google Shape;551;g3a69d1016ed_1_685"/>
          <p:cNvGraphicFramePr/>
          <p:nvPr/>
        </p:nvGraphicFramePr>
        <p:xfrm>
          <a:off x="3213600" y="7772400"/>
          <a:ext cx="3000000" cy="3000000"/>
        </p:xfrm>
        <a:graphic>
          <a:graphicData uri="http://schemas.openxmlformats.org/drawingml/2006/table">
            <a:tbl>
              <a:tblPr>
                <a:noFill/>
                <a:tableStyleId>{92CC3B33-1AE1-4AAC-8159-D6107E882441}</a:tableStyleId>
              </a:tblPr>
              <a:tblGrid>
                <a:gridCol w="752125"/>
                <a:gridCol w="815825"/>
                <a:gridCol w="1178700"/>
                <a:gridCol w="1258100"/>
                <a:gridCol w="1353350"/>
                <a:gridCol w="1677200"/>
              </a:tblGrid>
              <a:tr h="1551950">
                <a:tc rowSpan="4">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Strategic Objectives</a:t>
                      </a:r>
                      <a:endParaRPr b="1"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360"/>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Financial</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Expand revenue through the selective pursuit of high-value complex infrastructure projects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Improve client retention by delivering predictable cost, schedule, and performance outcomes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Increase rofitability by improving project risk controls and cost management systems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Enhance long-term financial resilience through investments in sustainable construction and climate-ready practices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725175">
                <a:tc vMerge="1"/>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Customer</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Strengthen relationships with key public and institutional clients to secure long-term repeat work</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Deliver projects with exceptional quality, safety, and transparency that exceed client expectations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Shorten delivery times and improve reliability using digital tools and efficient construction methods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Increase customer trust by demonstrating leadership in low-carbon construction and community engagement</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725175">
                <a:tc vMerge="1"/>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Operations (Process)</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Develop stronger early-stage pursuit and estimating capabilities to win high-value work</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Use BIM, digital coordination, and integrated planning to reduce rework and enhance project certainty</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Standardize project controls, safety systems, and cost forecasting across all business units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Expand the use of low-carbon materials, sustainable procurement, and green job site practices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1459200">
                <a:tc vMerge="1"/>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Learning &amp; Growth</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Develop next-generation leadership capable of managing large, complex, multi-year projects, and strengthen recruitment and retention of technical talent</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Provide advanced training in customer communication, collaboration, and client relationship management</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Increase digital capability through training in BIM, analytics, automation, and project management systems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1100">
                          <a:latin typeface="Times New Roman"/>
                          <a:ea typeface="Times New Roman"/>
                          <a:cs typeface="Times New Roman"/>
                          <a:sym typeface="Times New Roman"/>
                        </a:rPr>
                        <a:t>Build a culture of safety, ethics, diversity, and sustainability across all teams</a:t>
                      </a:r>
                      <a:endParaRPr sz="11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37850">
                <a:tc>
                  <a:txBody>
                    <a:bodyPr/>
                    <a:lstStyle/>
                    <a:p>
                      <a:pPr indent="0" lvl="0" marL="0" rtl="0" algn="l">
                        <a:spcBef>
                          <a:spcPts val="0"/>
                        </a:spcBef>
                        <a:spcAft>
                          <a:spcPts val="0"/>
                        </a:spcAft>
                        <a:buNone/>
                      </a:pPr>
                      <a:r>
                        <a:t/>
                      </a:r>
                      <a:endParaRPr/>
                    </a:p>
                  </a:txBody>
                  <a:tcPr marT="91425" marB="91425" marR="28575" marL="28575" anchor="ctr">
                    <a:lnT cap="flat" cmpd="sng" w="19050">
                      <a:solidFill>
                        <a:srgbClr val="000000"/>
                      </a:solidFill>
                      <a:prstDash val="solid"/>
                      <a:round/>
                      <a:headEnd len="sm" w="sm" type="none"/>
                      <a:tailEnd len="sm" w="sm" type="none"/>
                    </a:lnT>
                  </a:tcPr>
                </a:tc>
                <a:tc>
                  <a:txBody>
                    <a:bodyPr/>
                    <a:lstStyle/>
                    <a:p>
                      <a:pPr indent="0" lvl="0" marL="0" rtl="0" algn="l">
                        <a:spcBef>
                          <a:spcPts val="0"/>
                        </a:spcBef>
                        <a:spcAft>
                          <a:spcPts val="0"/>
                        </a:spcAft>
                        <a:buNone/>
                      </a:pPr>
                      <a:r>
                        <a:t/>
                      </a:r>
                      <a:endParaRPr/>
                    </a:p>
                  </a:txBody>
                  <a:tcPr marT="91425" marB="91425" marR="28575" marL="28575" anchor="ctr">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Build the Enterprise</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Increase Customer Value</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Achieve Operational Excellence</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c>
                  <a:txBody>
                    <a:bodyPr/>
                    <a:lstStyle/>
                    <a:p>
                      <a:pPr indent="0" lvl="0" marL="0" rtl="0" algn="ctr">
                        <a:lnSpc>
                          <a:spcPct val="115000"/>
                        </a:lnSpc>
                        <a:spcBef>
                          <a:spcPts val="0"/>
                        </a:spcBef>
                        <a:spcAft>
                          <a:spcPts val="0"/>
                        </a:spcAft>
                        <a:buNone/>
                      </a:pPr>
                      <a:r>
                        <a:rPr lang="en" sz="1200">
                          <a:latin typeface="Times New Roman"/>
                          <a:ea typeface="Times New Roman"/>
                          <a:cs typeface="Times New Roman"/>
                          <a:sym typeface="Times New Roman"/>
                        </a:rPr>
                        <a:t>Be a Good Corporate Citizen</a:t>
                      </a:r>
                      <a:endParaRPr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2F2F2"/>
                    </a:solidFill>
                  </a:tcPr>
                </a:tc>
              </a:tr>
              <a:tr h="360250">
                <a:tc>
                  <a:txBody>
                    <a:bodyPr/>
                    <a:lstStyle/>
                    <a:p>
                      <a:pPr indent="0" lvl="0" marL="0" rtl="0" algn="l">
                        <a:spcBef>
                          <a:spcPts val="0"/>
                        </a:spcBef>
                        <a:spcAft>
                          <a:spcPts val="0"/>
                        </a:spcAft>
                        <a:buNone/>
                      </a:pPr>
                      <a:r>
                        <a:t/>
                      </a:r>
                      <a:endParaRPr/>
                    </a:p>
                  </a:txBody>
                  <a:tcPr marT="91425" marB="91425" marR="28575" marL="28575" anchor="ctr"/>
                </a:tc>
                <a:tc>
                  <a:txBody>
                    <a:bodyPr/>
                    <a:lstStyle/>
                    <a:p>
                      <a:pPr indent="0" lvl="0" marL="0" rtl="0" algn="l">
                        <a:spcBef>
                          <a:spcPts val="0"/>
                        </a:spcBef>
                        <a:spcAft>
                          <a:spcPts val="0"/>
                        </a:spcAft>
                        <a:buNone/>
                      </a:pPr>
                      <a:r>
                        <a:t/>
                      </a:r>
                      <a:endParaRPr/>
                    </a:p>
                  </a:txBody>
                  <a:tcPr marT="91425" marB="91425" marR="28575" marL="28575" anchor="ctr">
                    <a:lnR cap="flat" cmpd="sng" w="19050">
                      <a:solidFill>
                        <a:srgbClr val="000000"/>
                      </a:solidFill>
                      <a:prstDash val="solid"/>
                      <a:round/>
                      <a:headEnd len="sm" w="sm" type="none"/>
                      <a:tailEnd len="sm" w="sm" type="none"/>
                    </a:lnR>
                  </a:tcPr>
                </a:tc>
                <a:tc gridSpan="4">
                  <a:txBody>
                    <a:bodyPr/>
                    <a:lstStyle/>
                    <a:p>
                      <a:pPr indent="0" lvl="0" marL="0" rtl="0" algn="ctr">
                        <a:lnSpc>
                          <a:spcPct val="115000"/>
                        </a:lnSpc>
                        <a:spcBef>
                          <a:spcPts val="0"/>
                        </a:spcBef>
                        <a:spcAft>
                          <a:spcPts val="0"/>
                        </a:spcAft>
                        <a:buNone/>
                      </a:pPr>
                      <a:r>
                        <a:rPr b="1" lang="en" sz="1200">
                          <a:latin typeface="Times New Roman"/>
                          <a:ea typeface="Times New Roman"/>
                          <a:cs typeface="Times New Roman"/>
                          <a:sym typeface="Times New Roman"/>
                        </a:rPr>
                        <a:t>Strategic Themes</a:t>
                      </a:r>
                      <a:endParaRPr b="1" sz="1200">
                        <a:latin typeface="Times New Roman"/>
                        <a:ea typeface="Times New Roman"/>
                        <a:cs typeface="Times New Roman"/>
                        <a:sym typeface="Times New Roman"/>
                      </a:endParaRPr>
                    </a:p>
                  </a:txBody>
                  <a:tcPr marT="91425" marB="91425" marR="28575" marL="2857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360"/>
                    </a:solidFill>
                  </a:tcPr>
                </a:tc>
                <a:tc hMerge="1"/>
                <a:tc hMerge="1"/>
                <a:tc hMerge="1"/>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3a91bab9aff_0_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Strategy Canvas</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557" name="Google Shape;557;g3a91bab9aff_0_14"/>
          <p:cNvSpPr txBox="1"/>
          <p:nvPr>
            <p:ph idx="1" type="body"/>
          </p:nvPr>
        </p:nvSpPr>
        <p:spPr>
          <a:xfrm>
            <a:off x="311700" y="1152475"/>
            <a:ext cx="3279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Inter"/>
                <a:ea typeface="Inter"/>
                <a:cs typeface="Inter"/>
                <a:sym typeface="Inter"/>
              </a:rPr>
              <a:t>This takes the form of a graphical two-dimensional representation: </a:t>
            </a:r>
            <a:endParaRPr sz="1200">
              <a:solidFill>
                <a:schemeClr val="dk1"/>
              </a:solidFill>
              <a:latin typeface="Inter"/>
              <a:ea typeface="Inter"/>
              <a:cs typeface="Inter"/>
              <a:sym typeface="Inter"/>
            </a:endParaRPr>
          </a:p>
          <a:p>
            <a:pPr indent="0" lvl="0" marL="0" rtl="0" algn="l">
              <a:spcBef>
                <a:spcPts val="0"/>
              </a:spcBef>
              <a:spcAft>
                <a:spcPts val="0"/>
              </a:spcAft>
              <a:buNone/>
            </a:pPr>
            <a:r>
              <a:t/>
            </a:r>
            <a:endParaRPr sz="1200">
              <a:solidFill>
                <a:schemeClr val="dk1"/>
              </a:solidFill>
              <a:latin typeface="Inter"/>
              <a:ea typeface="Inter"/>
              <a:cs typeface="Inter"/>
              <a:sym typeface="Inter"/>
            </a:endParaRPr>
          </a:p>
          <a:p>
            <a:pPr indent="0" lvl="0" marL="0" rtl="0" algn="l">
              <a:spcBef>
                <a:spcPts val="0"/>
              </a:spcBef>
              <a:spcAft>
                <a:spcPts val="0"/>
              </a:spcAft>
              <a:buNone/>
            </a:pPr>
            <a:r>
              <a:rPr lang="en" sz="1200">
                <a:solidFill>
                  <a:schemeClr val="dk1"/>
                </a:solidFill>
                <a:latin typeface="Inter"/>
                <a:ea typeface="Inter"/>
                <a:cs typeface="Inter"/>
                <a:sym typeface="Inter"/>
              </a:rPr>
              <a:t>The x-axis comprises a list of the factors the industry currently competes on, such as </a:t>
            </a:r>
            <a:r>
              <a:rPr b="1" i="1" lang="en" sz="1200">
                <a:solidFill>
                  <a:schemeClr val="dk1"/>
                </a:solidFill>
                <a:latin typeface="Inter"/>
                <a:ea typeface="Inter"/>
                <a:cs typeface="Inter"/>
                <a:sym typeface="Inter"/>
              </a:rPr>
              <a:t>price, technical capability, safety performance, sustainability leadership, </a:t>
            </a:r>
            <a:r>
              <a:rPr i="1" lang="en" sz="1200">
                <a:solidFill>
                  <a:schemeClr val="dk1"/>
                </a:solidFill>
                <a:latin typeface="Inter"/>
                <a:ea typeface="Inter"/>
                <a:cs typeface="Inter"/>
                <a:sym typeface="Inter"/>
              </a:rPr>
              <a:t>etc.</a:t>
            </a:r>
            <a:r>
              <a:rPr lang="en" sz="1200">
                <a:solidFill>
                  <a:schemeClr val="dk1"/>
                </a:solidFill>
                <a:latin typeface="Inter"/>
                <a:ea typeface="Inter"/>
                <a:cs typeface="Inter"/>
                <a:sym typeface="Inter"/>
              </a:rPr>
              <a:t>, and the y-axis represents the offering level that buyers receive across all these competing factors (no scale is possible since the levels pertain to many factors, but the range is from low to high). </a:t>
            </a:r>
            <a:endParaRPr sz="1200">
              <a:solidFill>
                <a:schemeClr val="dk1"/>
              </a:solidFill>
              <a:latin typeface="Inter"/>
              <a:ea typeface="Inter"/>
              <a:cs typeface="Inter"/>
              <a:sym typeface="Inter"/>
            </a:endParaRPr>
          </a:p>
        </p:txBody>
      </p:sp>
      <p:sp>
        <p:nvSpPr>
          <p:cNvPr id="558" name="Google Shape;558;g3a91bab9aff_0_14"/>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559" name="Google Shape;559;g3a91bab9aff_0_14" title="STRATEGY CANVAS_Page_1.jpg"/>
          <p:cNvPicPr preferRelativeResize="0"/>
          <p:nvPr/>
        </p:nvPicPr>
        <p:blipFill rotWithShape="1">
          <a:blip r:embed="rId3">
            <a:alphaModFix/>
          </a:blip>
          <a:srcRect b="51625" l="17241" r="16006" t="15106"/>
          <a:stretch/>
        </p:blipFill>
        <p:spPr>
          <a:xfrm>
            <a:off x="3591292" y="1017713"/>
            <a:ext cx="5240958" cy="340318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3a69d1016ed_1_6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Strategic Alternatives for Skanska</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565" name="Google Shape;565;g3a69d1016ed_1_6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Inter Tight"/>
                <a:ea typeface="Inter Tight"/>
                <a:cs typeface="Inter Tight"/>
                <a:sym typeface="Inter Tight"/>
              </a:rPr>
              <a:t>Based on Abraham Metrics and Skanska's historical performance, the best alternative for Skanska is green leadership and future-proof construction.</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rPr lang="en" sz="1400">
                <a:solidFill>
                  <a:schemeClr val="dk1"/>
                </a:solidFill>
                <a:latin typeface="Inter Tight"/>
                <a:ea typeface="Inter Tight"/>
                <a:cs typeface="Inter Tight"/>
                <a:sym typeface="Inter Tight"/>
              </a:rPr>
              <a:t>Reasons:</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Aligns with Skanska's values of safety, sustainability, and ethics.</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Global governments are investing in net-zero infrastructure that will last for decades.</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Creates strong differentiation from competitors like Turner, Bechtel, and AECOM.</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Positions Skanska to win high-value public sector work where sustainability scoring is required.</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Reduces long-term operational costs through energy and material efficiency.</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Strengthens brand reputation, which improves hiring, partnership, and client trust.</a:t>
            </a:r>
            <a:endParaRPr sz="1400">
              <a:solidFill>
                <a:schemeClr val="dk1"/>
              </a:solidFill>
              <a:latin typeface="Inter Tight"/>
              <a:ea typeface="Inter Tight"/>
              <a:cs typeface="Inter Tight"/>
              <a:sym typeface="Inter Tight"/>
            </a:endParaRPr>
          </a:p>
          <a:p>
            <a:pPr indent="-317500" lvl="0" marL="457200" rtl="0" algn="l">
              <a:spcBef>
                <a:spcPts val="0"/>
              </a:spcBef>
              <a:spcAft>
                <a:spcPts val="0"/>
              </a:spcAft>
              <a:buClr>
                <a:schemeClr val="dk1"/>
              </a:buClr>
              <a:buSzPts val="1400"/>
              <a:buFont typeface="Inter Tight"/>
              <a:buChar char="➔"/>
            </a:pPr>
            <a:r>
              <a:rPr lang="en" sz="1400">
                <a:solidFill>
                  <a:schemeClr val="dk1"/>
                </a:solidFill>
                <a:latin typeface="Inter Tight"/>
                <a:ea typeface="Inter Tight"/>
                <a:cs typeface="Inter Tight"/>
                <a:sym typeface="Inter Tight"/>
              </a:rPr>
              <a:t>Gives Skanska a strategic identity that cannot be easily copied.</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Clr>
                <a:schemeClr val="dk1"/>
              </a:buClr>
              <a:buSzPts val="1100"/>
              <a:buFont typeface="Arial"/>
              <a:buNone/>
            </a:pPr>
            <a:r>
              <a:t/>
            </a:r>
            <a:endParaRPr sz="1400">
              <a:solidFill>
                <a:schemeClr val="dk1"/>
              </a:solidFill>
              <a:latin typeface="Inter Tight"/>
              <a:ea typeface="Inter Tight"/>
              <a:cs typeface="Inter Tight"/>
              <a:sym typeface="Inter Tight"/>
            </a:endParaRPr>
          </a:p>
          <a:p>
            <a:pPr indent="0" lvl="0" marL="0" rtl="0" algn="l">
              <a:spcBef>
                <a:spcPts val="0"/>
              </a:spcBef>
              <a:spcAft>
                <a:spcPts val="0"/>
              </a:spcAft>
              <a:buNone/>
            </a:pPr>
            <a:r>
              <a:t/>
            </a:r>
            <a:endParaRPr sz="1400">
              <a:solidFill>
                <a:schemeClr val="dk1"/>
              </a:solidFill>
              <a:latin typeface="Inter Tight"/>
              <a:ea typeface="Inter Tight"/>
              <a:cs typeface="Inter Tight"/>
              <a:sym typeface="Inter Tight"/>
            </a:endParaRPr>
          </a:p>
        </p:txBody>
      </p:sp>
      <p:sp>
        <p:nvSpPr>
          <p:cNvPr id="566" name="Google Shape;566;g3a69d1016ed_1_69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570" name="Shape 570"/>
        <p:cNvGrpSpPr/>
        <p:nvPr/>
      </p:nvGrpSpPr>
      <p:grpSpPr>
        <a:xfrm>
          <a:off x="0" y="0"/>
          <a:ext cx="0" cy="0"/>
          <a:chOff x="0" y="0"/>
          <a:chExt cx="0" cy="0"/>
        </a:xfrm>
      </p:grpSpPr>
      <p:sp>
        <p:nvSpPr>
          <p:cNvPr id="571" name="Google Shape;571;g3a8df594adc_0_29"/>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100">
                <a:solidFill>
                  <a:srgbClr val="FFFFFF"/>
                </a:solidFill>
              </a:rPr>
              <a:t>Should You Invest In Skanska?</a:t>
            </a:r>
            <a:endParaRPr sz="3100">
              <a:solidFill>
                <a:srgbClr val="FFFFFF"/>
              </a:solidFill>
            </a:endParaRPr>
          </a:p>
          <a:p>
            <a:pPr indent="0" lvl="0" marL="0" rtl="0" algn="l">
              <a:spcBef>
                <a:spcPts val="0"/>
              </a:spcBef>
              <a:spcAft>
                <a:spcPts val="0"/>
              </a:spcAft>
              <a:buNone/>
            </a:pPr>
            <a:r>
              <a:rPr b="0" lang="en" sz="2200">
                <a:solidFill>
                  <a:srgbClr val="FFFFFF"/>
                </a:solidFill>
              </a:rPr>
              <a:t>By Gabe</a:t>
            </a:r>
            <a:endParaRPr b="0" sz="2200">
              <a:solidFill>
                <a:srgbClr val="FFFFFF"/>
              </a:solidFill>
            </a:endParaRPr>
          </a:p>
        </p:txBody>
      </p:sp>
      <p:cxnSp>
        <p:nvCxnSpPr>
          <p:cNvPr id="572" name="Google Shape;572;g3a8df594adc_0_29"/>
          <p:cNvCxnSpPr/>
          <p:nvPr/>
        </p:nvCxnSpPr>
        <p:spPr>
          <a:xfrm>
            <a:off x="0" y="2976108"/>
            <a:ext cx="6572400" cy="0"/>
          </a:xfrm>
          <a:prstGeom prst="straightConnector1">
            <a:avLst/>
          </a:prstGeom>
          <a:noFill/>
          <a:ln cap="flat" cmpd="sng" w="9525">
            <a:solidFill>
              <a:srgbClr val="FFFFFF"/>
            </a:solidFill>
            <a:prstDash val="solid"/>
            <a:round/>
            <a:headEnd len="med" w="med" type="none"/>
            <a:tailEnd len="med" w="med" type="none"/>
          </a:ln>
        </p:spPr>
      </p:cxnSp>
      <p:sp>
        <p:nvSpPr>
          <p:cNvPr id="573" name="Google Shape;573;g3a8df594adc_0_29"/>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18C"/>
        </a:solidFill>
      </p:bgPr>
    </p:bg>
    <p:spTree>
      <p:nvGrpSpPr>
        <p:cNvPr id="577" name="Shape 577"/>
        <p:cNvGrpSpPr/>
        <p:nvPr/>
      </p:nvGrpSpPr>
      <p:grpSpPr>
        <a:xfrm>
          <a:off x="0" y="0"/>
          <a:ext cx="0" cy="0"/>
          <a:chOff x="0" y="0"/>
          <a:chExt cx="0" cy="0"/>
        </a:xfrm>
      </p:grpSpPr>
      <p:sp>
        <p:nvSpPr>
          <p:cNvPr id="578" name="Google Shape;578;g3a97aeec492_0_0"/>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3100">
                <a:solidFill>
                  <a:schemeClr val="accent6"/>
                </a:solidFill>
              </a:rPr>
              <a:t>2025 Third Quarter Report Summary</a:t>
            </a:r>
            <a:endParaRPr sz="2200">
              <a:solidFill>
                <a:schemeClr val="accent6"/>
              </a:solidFill>
            </a:endParaRPr>
          </a:p>
        </p:txBody>
      </p:sp>
      <p:cxnSp>
        <p:nvCxnSpPr>
          <p:cNvPr id="579" name="Google Shape;579;g3a97aeec492_0_0"/>
          <p:cNvCxnSpPr/>
          <p:nvPr/>
        </p:nvCxnSpPr>
        <p:spPr>
          <a:xfrm>
            <a:off x="0" y="2976108"/>
            <a:ext cx="6572400" cy="0"/>
          </a:xfrm>
          <a:prstGeom prst="straightConnector1">
            <a:avLst/>
          </a:prstGeom>
          <a:noFill/>
          <a:ln cap="flat" cmpd="sng" w="9525">
            <a:solidFill>
              <a:schemeClr val="accent1"/>
            </a:solidFill>
            <a:prstDash val="solid"/>
            <a:round/>
            <a:headEnd len="med" w="med" type="none"/>
            <a:tailEnd len="med" w="med" type="none"/>
          </a:ln>
        </p:spPr>
      </p:cxnSp>
      <p:sp>
        <p:nvSpPr>
          <p:cNvPr id="580" name="Google Shape;580;g3a97aeec492_0_0"/>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581" name="Google Shape;581;g3a97aeec492_0_0"/>
          <p:cNvSpPr txBox="1"/>
          <p:nvPr>
            <p:ph type="ctrTitle"/>
          </p:nvPr>
        </p:nvSpPr>
        <p:spPr>
          <a:xfrm>
            <a:off x="408425" y="3052300"/>
            <a:ext cx="8308200" cy="5181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i="1" lang="en" sz="2500">
                <a:solidFill>
                  <a:schemeClr val="accent6"/>
                </a:solidFill>
              </a:rPr>
              <a:t>FER: 1 USD = 10 SEK</a:t>
            </a:r>
            <a:endParaRPr i="1" sz="1600">
              <a:solidFill>
                <a:schemeClr val="accent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g3a8df594adc_0_3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Company Overview - </a:t>
            </a:r>
            <a:r>
              <a:rPr b="1" lang="en" sz="2600">
                <a:solidFill>
                  <a:srgbClr val="0B5394"/>
                </a:solidFill>
                <a:latin typeface="Inter Tight"/>
                <a:ea typeface="Inter Tight"/>
                <a:cs typeface="Inter Tight"/>
                <a:sym typeface="Inter Tight"/>
              </a:rPr>
              <a:t>4 USA Substantial Company</a:t>
            </a:r>
            <a:endParaRPr b="1" sz="2600">
              <a:solidFill>
                <a:srgbClr val="0B5394"/>
              </a:solidFill>
              <a:latin typeface="Inter Tight"/>
              <a:ea typeface="Inter Tight"/>
              <a:cs typeface="Inter Tight"/>
              <a:sym typeface="Inter Tight"/>
            </a:endParaRPr>
          </a:p>
        </p:txBody>
      </p:sp>
      <p:sp>
        <p:nvSpPr>
          <p:cNvPr id="265" name="Google Shape;265;g3a8df594adc_0_35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266" name="Google Shape;266;g3a8df594adc_0_357"/>
          <p:cNvSpPr/>
          <p:nvPr/>
        </p:nvSpPr>
        <p:spPr>
          <a:xfrm>
            <a:off x="3780805" y="1263814"/>
            <a:ext cx="1538100" cy="442500"/>
          </a:xfrm>
          <a:prstGeom prst="roundRect">
            <a:avLst>
              <a:gd fmla="val 50000" name="adj"/>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Skanska AB</a:t>
            </a:r>
            <a:endParaRPr>
              <a:solidFill>
                <a:srgbClr val="FFFFFF"/>
              </a:solidFill>
            </a:endParaRPr>
          </a:p>
        </p:txBody>
      </p:sp>
      <p:sp>
        <p:nvSpPr>
          <p:cNvPr id="267" name="Google Shape;267;g3a8df594adc_0_357"/>
          <p:cNvSpPr/>
          <p:nvPr/>
        </p:nvSpPr>
        <p:spPr>
          <a:xfrm>
            <a:off x="5551102" y="2163515"/>
            <a:ext cx="15381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Skanska Kraft AB</a:t>
            </a:r>
            <a:endParaRPr>
              <a:solidFill>
                <a:srgbClr val="FFFFFF"/>
              </a:solidFill>
            </a:endParaRPr>
          </a:p>
        </p:txBody>
      </p:sp>
      <p:sp>
        <p:nvSpPr>
          <p:cNvPr id="268" name="Google Shape;268;g3a8df594adc_0_357"/>
          <p:cNvSpPr/>
          <p:nvPr/>
        </p:nvSpPr>
        <p:spPr>
          <a:xfrm>
            <a:off x="1707936" y="2163514"/>
            <a:ext cx="2073000" cy="442500"/>
          </a:xfrm>
          <a:prstGeom prst="roundRect">
            <a:avLst>
              <a:gd fmla="val 50000" name="adj"/>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Skanska Financial Services AB</a:t>
            </a:r>
            <a:endParaRPr sz="1000">
              <a:solidFill>
                <a:srgbClr val="FFFFFF"/>
              </a:solidFill>
            </a:endParaRPr>
          </a:p>
        </p:txBody>
      </p:sp>
      <p:sp>
        <p:nvSpPr>
          <p:cNvPr id="269" name="Google Shape;269;g3a8df594adc_0_357"/>
          <p:cNvSpPr/>
          <p:nvPr/>
        </p:nvSpPr>
        <p:spPr>
          <a:xfrm>
            <a:off x="348128" y="3819789"/>
            <a:ext cx="1586100" cy="397800"/>
          </a:xfrm>
          <a:prstGeom prst="roundRect">
            <a:avLst>
              <a:gd fmla="val 50000" name="adj"/>
            </a:avLst>
          </a:prstGeom>
          <a:solidFill>
            <a:srgbClr val="6B88B9"/>
          </a:solidFill>
          <a:ln>
            <a:noFill/>
          </a:ln>
        </p:spPr>
        <p:txBody>
          <a:bodyPr anchorCtr="0" anchor="ctr" bIns="82200" lIns="82200" spcFirstLastPara="1" rIns="82200" wrap="square" tIns="82200">
            <a:noAutofit/>
          </a:bodyPr>
          <a:lstStyle/>
          <a:p>
            <a:pPr indent="0" lvl="0" marL="0" rtl="0" algn="ctr">
              <a:spcBef>
                <a:spcPts val="0"/>
              </a:spcBef>
              <a:spcAft>
                <a:spcPts val="0"/>
              </a:spcAft>
              <a:buNone/>
            </a:pPr>
            <a:r>
              <a:rPr lang="en" sz="899">
                <a:solidFill>
                  <a:srgbClr val="FFFFFF"/>
                </a:solidFill>
                <a:latin typeface="Roboto"/>
                <a:ea typeface="Roboto"/>
                <a:cs typeface="Roboto"/>
                <a:sym typeface="Roboto"/>
              </a:rPr>
              <a:t>Skanska USA Building Inc</a:t>
            </a:r>
            <a:endParaRPr sz="1258">
              <a:solidFill>
                <a:srgbClr val="FFFFFF"/>
              </a:solidFill>
            </a:endParaRPr>
          </a:p>
        </p:txBody>
      </p:sp>
      <p:sp>
        <p:nvSpPr>
          <p:cNvPr id="270" name="Google Shape;270;g3a8df594adc_0_357"/>
          <p:cNvSpPr/>
          <p:nvPr/>
        </p:nvSpPr>
        <p:spPr>
          <a:xfrm>
            <a:off x="2032670" y="3819800"/>
            <a:ext cx="1586100" cy="397800"/>
          </a:xfrm>
          <a:prstGeom prst="roundRect">
            <a:avLst>
              <a:gd fmla="val 50000" name="adj"/>
            </a:avLst>
          </a:prstGeom>
          <a:solidFill>
            <a:srgbClr val="6B88B9"/>
          </a:solidFill>
          <a:ln>
            <a:noFill/>
          </a:ln>
        </p:spPr>
        <p:txBody>
          <a:bodyPr anchorCtr="0" anchor="ctr" bIns="82200" lIns="82200" spcFirstLastPara="1" rIns="82200" wrap="square" tIns="82200">
            <a:noAutofit/>
          </a:bodyPr>
          <a:lstStyle/>
          <a:p>
            <a:pPr indent="0" lvl="0" marL="0" rtl="0" algn="ctr">
              <a:spcBef>
                <a:spcPts val="0"/>
              </a:spcBef>
              <a:spcAft>
                <a:spcPts val="0"/>
              </a:spcAft>
              <a:buNone/>
            </a:pPr>
            <a:r>
              <a:rPr lang="en" sz="899">
                <a:solidFill>
                  <a:srgbClr val="FFFFFF"/>
                </a:solidFill>
                <a:latin typeface="Roboto"/>
                <a:ea typeface="Roboto"/>
                <a:cs typeface="Roboto"/>
                <a:sym typeface="Roboto"/>
              </a:rPr>
              <a:t>Skanska USA Civil Inc</a:t>
            </a:r>
            <a:endParaRPr sz="1258">
              <a:solidFill>
                <a:srgbClr val="FFFFFF"/>
              </a:solidFill>
            </a:endParaRPr>
          </a:p>
        </p:txBody>
      </p:sp>
      <p:sp>
        <p:nvSpPr>
          <p:cNvPr id="271" name="Google Shape;271;g3a8df594adc_0_357"/>
          <p:cNvSpPr/>
          <p:nvPr/>
        </p:nvSpPr>
        <p:spPr>
          <a:xfrm>
            <a:off x="3717213" y="3798152"/>
            <a:ext cx="2548500" cy="397800"/>
          </a:xfrm>
          <a:prstGeom prst="roundRect">
            <a:avLst>
              <a:gd fmla="val 50000" name="adj"/>
            </a:avLst>
          </a:prstGeom>
          <a:solidFill>
            <a:srgbClr val="6B88B9"/>
          </a:solidFill>
          <a:ln>
            <a:noFill/>
          </a:ln>
        </p:spPr>
        <p:txBody>
          <a:bodyPr anchorCtr="0" anchor="ctr" bIns="82200" lIns="82200" spcFirstLastPara="1" rIns="82200" wrap="square" tIns="82200">
            <a:noAutofit/>
          </a:bodyPr>
          <a:lstStyle/>
          <a:p>
            <a:pPr indent="0" lvl="0" marL="0" rtl="0" algn="ctr">
              <a:spcBef>
                <a:spcPts val="0"/>
              </a:spcBef>
              <a:spcAft>
                <a:spcPts val="0"/>
              </a:spcAft>
              <a:buNone/>
            </a:pPr>
            <a:r>
              <a:rPr lang="en" sz="899">
                <a:solidFill>
                  <a:srgbClr val="FFFFFF"/>
                </a:solidFill>
                <a:latin typeface="Roboto"/>
                <a:ea typeface="Roboto"/>
                <a:cs typeface="Roboto"/>
                <a:sym typeface="Roboto"/>
              </a:rPr>
              <a:t>Skanska USA Commercial Development Inc</a:t>
            </a:r>
            <a:endParaRPr sz="1258">
              <a:solidFill>
                <a:srgbClr val="FFFFFF"/>
              </a:solidFill>
            </a:endParaRPr>
          </a:p>
        </p:txBody>
      </p:sp>
      <p:sp>
        <p:nvSpPr>
          <p:cNvPr id="272" name="Google Shape;272;g3a8df594adc_0_357"/>
          <p:cNvSpPr/>
          <p:nvPr/>
        </p:nvSpPr>
        <p:spPr>
          <a:xfrm>
            <a:off x="6364544" y="3798152"/>
            <a:ext cx="2548500" cy="397800"/>
          </a:xfrm>
          <a:prstGeom prst="roundRect">
            <a:avLst>
              <a:gd fmla="val 50000" name="adj"/>
            </a:avLst>
          </a:prstGeom>
          <a:solidFill>
            <a:srgbClr val="6B88B9"/>
          </a:solidFill>
          <a:ln>
            <a:noFill/>
          </a:ln>
        </p:spPr>
        <p:txBody>
          <a:bodyPr anchorCtr="0" anchor="ctr" bIns="82200" lIns="82200" spcFirstLastPara="1" rIns="82200" wrap="square" tIns="82200">
            <a:noAutofit/>
          </a:bodyPr>
          <a:lstStyle/>
          <a:p>
            <a:pPr indent="0" lvl="0" marL="0" rtl="0" algn="ctr">
              <a:spcBef>
                <a:spcPts val="0"/>
              </a:spcBef>
              <a:spcAft>
                <a:spcPts val="0"/>
              </a:spcAft>
              <a:buNone/>
            </a:pPr>
            <a:r>
              <a:rPr lang="en" sz="899">
                <a:solidFill>
                  <a:srgbClr val="FFFFFF"/>
                </a:solidFill>
                <a:latin typeface="Roboto"/>
                <a:ea typeface="Roboto"/>
                <a:cs typeface="Roboto"/>
                <a:sym typeface="Roboto"/>
              </a:rPr>
              <a:t>Skanska Infrastructure Development Inc</a:t>
            </a:r>
            <a:endParaRPr sz="1258">
              <a:solidFill>
                <a:srgbClr val="FFFFFF"/>
              </a:solidFill>
            </a:endParaRPr>
          </a:p>
        </p:txBody>
      </p:sp>
      <p:cxnSp>
        <p:nvCxnSpPr>
          <p:cNvPr id="273" name="Google Shape;273;g3a8df594adc_0_357"/>
          <p:cNvCxnSpPr>
            <a:stCxn id="266" idx="2"/>
            <a:endCxn id="267" idx="0"/>
          </p:cNvCxnSpPr>
          <p:nvPr/>
        </p:nvCxnSpPr>
        <p:spPr>
          <a:xfrm flipH="1" rot="-5400000">
            <a:off x="5206405" y="1049764"/>
            <a:ext cx="457200" cy="17703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74" name="Google Shape;274;g3a8df594adc_0_357"/>
          <p:cNvCxnSpPr>
            <a:stCxn id="268" idx="0"/>
            <a:endCxn id="266" idx="2"/>
          </p:cNvCxnSpPr>
          <p:nvPr/>
        </p:nvCxnSpPr>
        <p:spPr>
          <a:xfrm rot="-5400000">
            <a:off x="3418536" y="1032214"/>
            <a:ext cx="457200" cy="18054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275" name="Google Shape;275;g3a8df594adc_0_357"/>
          <p:cNvCxnSpPr>
            <a:stCxn id="266" idx="2"/>
            <a:endCxn id="270" idx="0"/>
          </p:cNvCxnSpPr>
          <p:nvPr/>
        </p:nvCxnSpPr>
        <p:spPr>
          <a:xfrm rot="5400000">
            <a:off x="2631055" y="1901014"/>
            <a:ext cx="2113500" cy="1724100"/>
          </a:xfrm>
          <a:prstGeom prst="bentConnector3">
            <a:avLst>
              <a:gd fmla="val 83869" name="adj1"/>
            </a:avLst>
          </a:prstGeom>
          <a:noFill/>
          <a:ln cap="flat" cmpd="sng" w="9525">
            <a:solidFill>
              <a:srgbClr val="C2C2C2"/>
            </a:solidFill>
            <a:prstDash val="solid"/>
            <a:round/>
            <a:headEnd len="sm" w="sm" type="none"/>
            <a:tailEnd len="sm" w="sm" type="none"/>
          </a:ln>
        </p:spPr>
      </p:cxnSp>
      <p:cxnSp>
        <p:nvCxnSpPr>
          <p:cNvPr id="276" name="Google Shape;276;g3a8df594adc_0_357"/>
          <p:cNvCxnSpPr>
            <a:endCxn id="271" idx="0"/>
          </p:cNvCxnSpPr>
          <p:nvPr/>
        </p:nvCxnSpPr>
        <p:spPr>
          <a:xfrm flipH="1" rot="-5400000">
            <a:off x="4033263" y="2839952"/>
            <a:ext cx="1484100" cy="432300"/>
          </a:xfrm>
          <a:prstGeom prst="bentConnector3">
            <a:avLst>
              <a:gd fmla="val 79118" name="adj1"/>
            </a:avLst>
          </a:prstGeom>
          <a:noFill/>
          <a:ln cap="flat" cmpd="sng" w="9525">
            <a:solidFill>
              <a:srgbClr val="C2C2C2"/>
            </a:solidFill>
            <a:prstDash val="solid"/>
            <a:round/>
            <a:headEnd len="sm" w="sm" type="none"/>
            <a:tailEnd len="sm" w="sm" type="none"/>
          </a:ln>
        </p:spPr>
      </p:cxnSp>
      <p:cxnSp>
        <p:nvCxnSpPr>
          <p:cNvPr id="277" name="Google Shape;277;g3a8df594adc_0_357"/>
          <p:cNvCxnSpPr>
            <a:endCxn id="272" idx="0"/>
          </p:cNvCxnSpPr>
          <p:nvPr/>
        </p:nvCxnSpPr>
        <p:spPr>
          <a:xfrm>
            <a:off x="4588394" y="3478952"/>
            <a:ext cx="3050400" cy="319200"/>
          </a:xfrm>
          <a:prstGeom prst="bentConnector2">
            <a:avLst/>
          </a:prstGeom>
          <a:noFill/>
          <a:ln cap="flat" cmpd="sng" w="9525">
            <a:solidFill>
              <a:srgbClr val="C2C2C2"/>
            </a:solidFill>
            <a:prstDash val="solid"/>
            <a:round/>
            <a:headEnd len="sm" w="sm" type="none"/>
            <a:tailEnd len="sm" w="sm" type="none"/>
          </a:ln>
        </p:spPr>
      </p:cxnSp>
      <p:cxnSp>
        <p:nvCxnSpPr>
          <p:cNvPr id="278" name="Google Shape;278;g3a8df594adc_0_357"/>
          <p:cNvCxnSpPr/>
          <p:nvPr/>
        </p:nvCxnSpPr>
        <p:spPr>
          <a:xfrm flipH="1">
            <a:off x="1092437" y="3478889"/>
            <a:ext cx="3449100" cy="341100"/>
          </a:xfrm>
          <a:prstGeom prst="bentConnector3">
            <a:avLst>
              <a:gd fmla="val 100320" name="adj1"/>
            </a:avLst>
          </a:prstGeom>
          <a:noFill/>
          <a:ln cap="flat" cmpd="sng" w="9525">
            <a:solidFill>
              <a:srgbClr val="C2C2C2"/>
            </a:solidFill>
            <a:prstDash val="solid"/>
            <a:round/>
            <a:headEnd len="sm" w="sm" type="none"/>
            <a:tailEnd len="sm" w="sm" type="none"/>
          </a:ln>
        </p:spPr>
      </p:cxnSp>
      <p:sp>
        <p:nvSpPr>
          <p:cNvPr id="279" name="Google Shape;279;g3a8df594adc_0_357"/>
          <p:cNvSpPr/>
          <p:nvPr/>
        </p:nvSpPr>
        <p:spPr>
          <a:xfrm>
            <a:off x="3780805" y="2759589"/>
            <a:ext cx="1538100" cy="442500"/>
          </a:xfrm>
          <a:prstGeom prst="roundRect">
            <a:avLst>
              <a:gd fmla="val 50000"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Skanska USA</a:t>
            </a:r>
            <a:endParaRPr>
              <a:solidFill>
                <a:srgbClr val="FF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3a69d1016ed_1_703"/>
          <p:cNvSpPr txBox="1"/>
          <p:nvPr>
            <p:ph idx="1" type="body"/>
          </p:nvPr>
        </p:nvSpPr>
        <p:spPr>
          <a:xfrm>
            <a:off x="311700" y="1008700"/>
            <a:ext cx="3349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sz="1500">
              <a:solidFill>
                <a:schemeClr val="dk1"/>
              </a:solidFill>
              <a:latin typeface="Inter"/>
              <a:ea typeface="Inter"/>
              <a:cs typeface="Inter"/>
              <a:sym typeface="Inter"/>
            </a:endParaRPr>
          </a:p>
          <a:p>
            <a:pPr indent="0" lvl="0" marL="0" rtl="0" algn="l">
              <a:spcBef>
                <a:spcPts val="0"/>
              </a:spcBef>
              <a:spcAft>
                <a:spcPts val="0"/>
              </a:spcAft>
              <a:buNone/>
            </a:pPr>
            <a:r>
              <a:rPr b="1" lang="en" sz="1400">
                <a:solidFill>
                  <a:schemeClr val="dk1"/>
                </a:solidFill>
                <a:latin typeface="Inter"/>
                <a:ea typeface="Inter"/>
                <a:cs typeface="Inter"/>
                <a:sym typeface="Inter"/>
              </a:rPr>
              <a:t>→ </a:t>
            </a:r>
            <a:r>
              <a:rPr b="1" lang="en" sz="1400">
                <a:solidFill>
                  <a:schemeClr val="dk1"/>
                </a:solidFill>
                <a:latin typeface="Inter"/>
                <a:ea typeface="Inter"/>
                <a:cs typeface="Inter"/>
                <a:sym typeface="Inter"/>
              </a:rPr>
              <a:t>Revenue up by 1 MSEK</a:t>
            </a:r>
            <a:endParaRPr b="1" sz="1400">
              <a:solidFill>
                <a:schemeClr val="dk1"/>
              </a:solidFill>
              <a:latin typeface="Inter"/>
              <a:ea typeface="Inter"/>
              <a:cs typeface="Inter"/>
              <a:sym typeface="Inter"/>
            </a:endParaRPr>
          </a:p>
          <a:p>
            <a:pPr indent="0" lvl="0" marL="457200" rtl="0" algn="l">
              <a:spcBef>
                <a:spcPts val="0"/>
              </a:spcBef>
              <a:spcAft>
                <a:spcPts val="0"/>
              </a:spcAft>
              <a:buNone/>
            </a:pPr>
            <a:r>
              <a:t/>
            </a:r>
            <a:endParaRPr b="1" sz="1400">
              <a:solidFill>
                <a:schemeClr val="dk1"/>
              </a:solidFill>
              <a:latin typeface="Inter"/>
              <a:ea typeface="Inter"/>
              <a:cs typeface="Inter"/>
              <a:sym typeface="Inter"/>
            </a:endParaRPr>
          </a:p>
          <a:p>
            <a:pPr indent="0" lvl="0" marL="0" rtl="0" algn="l">
              <a:spcBef>
                <a:spcPts val="0"/>
              </a:spcBef>
              <a:spcAft>
                <a:spcPts val="0"/>
              </a:spcAft>
              <a:buNone/>
            </a:pPr>
            <a:r>
              <a:rPr b="1" lang="en" sz="1400">
                <a:solidFill>
                  <a:schemeClr val="dk1"/>
                </a:solidFill>
                <a:latin typeface="Inter"/>
                <a:ea typeface="Inter"/>
                <a:cs typeface="Inter"/>
                <a:sym typeface="Inter"/>
              </a:rPr>
              <a:t>→ Profit gain of 0.4 MSEK</a:t>
            </a:r>
            <a:endParaRPr b="1" sz="1400">
              <a:solidFill>
                <a:schemeClr val="dk1"/>
              </a:solidFill>
              <a:latin typeface="Inter"/>
              <a:ea typeface="Inter"/>
              <a:cs typeface="Inter"/>
              <a:sym typeface="Inter"/>
            </a:endParaRPr>
          </a:p>
          <a:p>
            <a:pPr indent="0" lvl="0" marL="0" rtl="0" algn="l">
              <a:spcBef>
                <a:spcPts val="0"/>
              </a:spcBef>
              <a:spcAft>
                <a:spcPts val="0"/>
              </a:spcAft>
              <a:buNone/>
            </a:pPr>
            <a:r>
              <a:t/>
            </a:r>
            <a:endParaRPr b="1" sz="1400">
              <a:solidFill>
                <a:schemeClr val="dk1"/>
              </a:solidFill>
              <a:latin typeface="Inter"/>
              <a:ea typeface="Inter"/>
              <a:cs typeface="Inter"/>
              <a:sym typeface="Inter"/>
            </a:endParaRPr>
          </a:p>
          <a:p>
            <a:pPr indent="0" lvl="0" marL="0" rtl="0" algn="l">
              <a:spcBef>
                <a:spcPts val="0"/>
              </a:spcBef>
              <a:spcAft>
                <a:spcPts val="0"/>
              </a:spcAft>
              <a:buNone/>
            </a:pPr>
            <a:r>
              <a:rPr b="1" lang="en" sz="1400">
                <a:solidFill>
                  <a:schemeClr val="dk1"/>
                </a:solidFill>
                <a:latin typeface="Inter"/>
                <a:ea typeface="Inter"/>
                <a:cs typeface="Inter"/>
                <a:sym typeface="Inter"/>
              </a:rPr>
              <a:t>→ EPS increased 50%</a:t>
            </a:r>
            <a:endParaRPr b="1" sz="1400">
              <a:solidFill>
                <a:schemeClr val="dk1"/>
              </a:solidFill>
              <a:latin typeface="Inter"/>
              <a:ea typeface="Inter"/>
              <a:cs typeface="Inter"/>
              <a:sym typeface="Inter"/>
            </a:endParaRPr>
          </a:p>
        </p:txBody>
      </p:sp>
      <p:sp>
        <p:nvSpPr>
          <p:cNvPr id="587" name="Google Shape;587;g3a69d1016ed_1_703"/>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grpSp>
        <p:nvGrpSpPr>
          <p:cNvPr id="588" name="Google Shape;588;g3a69d1016ed_1_703"/>
          <p:cNvGrpSpPr/>
          <p:nvPr/>
        </p:nvGrpSpPr>
        <p:grpSpPr>
          <a:xfrm>
            <a:off x="3319234" y="1069143"/>
            <a:ext cx="5513066" cy="3416549"/>
            <a:chOff x="2954370" y="1017725"/>
            <a:chExt cx="5712429" cy="3540099"/>
          </a:xfrm>
        </p:grpSpPr>
        <p:pic>
          <p:nvPicPr>
            <p:cNvPr id="589" name="Google Shape;589;g3a69d1016ed_1_703"/>
            <p:cNvPicPr preferRelativeResize="0"/>
            <p:nvPr/>
          </p:nvPicPr>
          <p:blipFill rotWithShape="1">
            <a:blip r:embed="rId3">
              <a:alphaModFix/>
            </a:blip>
            <a:srcRect b="28556" l="0" r="0" t="0"/>
            <a:stretch/>
          </p:blipFill>
          <p:spPr>
            <a:xfrm>
              <a:off x="2954370" y="1017725"/>
              <a:ext cx="5712429" cy="3540099"/>
            </a:xfrm>
            <a:prstGeom prst="rect">
              <a:avLst/>
            </a:prstGeom>
            <a:noFill/>
            <a:ln>
              <a:noFill/>
            </a:ln>
          </p:spPr>
        </p:pic>
        <p:sp>
          <p:nvSpPr>
            <p:cNvPr id="590" name="Google Shape;590;g3a69d1016ed_1_703"/>
            <p:cNvSpPr/>
            <p:nvPr/>
          </p:nvSpPr>
          <p:spPr>
            <a:xfrm>
              <a:off x="3037250" y="2421700"/>
              <a:ext cx="4088400" cy="161700"/>
            </a:xfrm>
            <a:prstGeom prst="rect">
              <a:avLst/>
            </a:prstGeom>
            <a:noFill/>
            <a:ln cap="flat" cmpd="sng" w="36775">
              <a:solidFill>
                <a:srgbClr val="1155CC"/>
              </a:solidFill>
              <a:prstDash val="solid"/>
              <a:round/>
              <a:headEnd len="sm" w="sm" type="none"/>
              <a:tailEnd len="sm" w="sm" type="none"/>
            </a:ln>
          </p:spPr>
          <p:txBody>
            <a:bodyPr anchorCtr="0" anchor="ctr" bIns="88225" lIns="88225" spcFirstLastPara="1" rIns="88225" wrap="square" tIns="88225">
              <a:noAutofit/>
            </a:bodyPr>
            <a:lstStyle/>
            <a:p>
              <a:pPr indent="0" lvl="0" marL="0" rtl="0" algn="ctr">
                <a:spcBef>
                  <a:spcPts val="0"/>
                </a:spcBef>
                <a:spcAft>
                  <a:spcPts val="0"/>
                </a:spcAft>
                <a:buNone/>
              </a:pPr>
              <a:r>
                <a:t/>
              </a:r>
              <a:endParaRPr sz="1351"/>
            </a:p>
          </p:txBody>
        </p:sp>
        <p:sp>
          <p:nvSpPr>
            <p:cNvPr id="591" name="Google Shape;591;g3a69d1016ed_1_703"/>
            <p:cNvSpPr/>
            <p:nvPr/>
          </p:nvSpPr>
          <p:spPr>
            <a:xfrm>
              <a:off x="3037250" y="4218500"/>
              <a:ext cx="4088400" cy="161700"/>
            </a:xfrm>
            <a:prstGeom prst="rect">
              <a:avLst/>
            </a:prstGeom>
            <a:noFill/>
            <a:ln cap="flat" cmpd="sng" w="36775">
              <a:solidFill>
                <a:srgbClr val="1155CC"/>
              </a:solidFill>
              <a:prstDash val="solid"/>
              <a:round/>
              <a:headEnd len="sm" w="sm" type="none"/>
              <a:tailEnd len="sm" w="sm" type="none"/>
            </a:ln>
          </p:spPr>
          <p:txBody>
            <a:bodyPr anchorCtr="0" anchor="ctr" bIns="88225" lIns="88225" spcFirstLastPara="1" rIns="88225" wrap="square" tIns="88225">
              <a:noAutofit/>
            </a:bodyPr>
            <a:lstStyle/>
            <a:p>
              <a:pPr indent="0" lvl="0" marL="0" rtl="0" algn="ctr">
                <a:spcBef>
                  <a:spcPts val="0"/>
                </a:spcBef>
                <a:spcAft>
                  <a:spcPts val="0"/>
                </a:spcAft>
                <a:buNone/>
              </a:pPr>
              <a:r>
                <a:t/>
              </a:r>
              <a:endParaRPr sz="1351"/>
            </a:p>
          </p:txBody>
        </p:sp>
      </p:grpSp>
      <p:sp>
        <p:nvSpPr>
          <p:cNvPr id="592" name="Google Shape;592;g3a69d1016ed_1_7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3Q Performance Analysis</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593" name="Google Shape;593;g3a69d1016ed_1_703"/>
          <p:cNvSpPr txBox="1"/>
          <p:nvPr/>
        </p:nvSpPr>
        <p:spPr>
          <a:xfrm>
            <a:off x="3319219" y="4393782"/>
            <a:ext cx="3361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Source: Skanska 2025 3rd Quarter Report</a:t>
            </a:r>
            <a:endParaRPr sz="1200">
              <a:solidFill>
                <a:schemeClr val="dk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g3a829fe16e9_2_3"/>
          <p:cNvSpPr txBox="1"/>
          <p:nvPr>
            <p:ph idx="1" type="body"/>
          </p:nvPr>
        </p:nvSpPr>
        <p:spPr>
          <a:xfrm>
            <a:off x="311700" y="1180650"/>
            <a:ext cx="3084900" cy="313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400">
                <a:solidFill>
                  <a:schemeClr val="dk1"/>
                </a:solidFill>
                <a:latin typeface="Inter"/>
                <a:ea typeface="Inter"/>
                <a:cs typeface="Inter"/>
                <a:sym typeface="Inter"/>
              </a:rPr>
              <a:t>→ </a:t>
            </a:r>
            <a:r>
              <a:rPr b="1" lang="en" sz="1400">
                <a:solidFill>
                  <a:schemeClr val="dk1"/>
                </a:solidFill>
                <a:latin typeface="Inter"/>
                <a:ea typeface="Inter"/>
                <a:cs typeface="Inter"/>
                <a:sym typeface="Inter"/>
              </a:rPr>
              <a:t>Order backlog of 264 BSEK</a:t>
            </a:r>
            <a:endParaRPr b="1" sz="1400">
              <a:solidFill>
                <a:schemeClr val="dk1"/>
              </a:solidFill>
              <a:latin typeface="Inter"/>
              <a:ea typeface="Inter"/>
              <a:cs typeface="Inter"/>
              <a:sym typeface="Inter"/>
            </a:endParaRPr>
          </a:p>
          <a:p>
            <a:pPr indent="0" lvl="0" marL="457200" rtl="0" algn="l">
              <a:spcBef>
                <a:spcPts val="0"/>
              </a:spcBef>
              <a:spcAft>
                <a:spcPts val="0"/>
              </a:spcAft>
              <a:buNone/>
            </a:pPr>
            <a:r>
              <a:t/>
            </a:r>
            <a:endParaRPr b="1" sz="1400">
              <a:solidFill>
                <a:schemeClr val="dk1"/>
              </a:solidFill>
              <a:latin typeface="Inter"/>
              <a:ea typeface="Inter"/>
              <a:cs typeface="Inter"/>
              <a:sym typeface="Inter"/>
            </a:endParaRPr>
          </a:p>
          <a:p>
            <a:pPr indent="0" lvl="0" marL="0" rtl="0" algn="l">
              <a:spcBef>
                <a:spcPts val="0"/>
              </a:spcBef>
              <a:spcAft>
                <a:spcPts val="0"/>
              </a:spcAft>
              <a:buNone/>
            </a:pPr>
            <a:r>
              <a:rPr b="1" lang="en" sz="1400">
                <a:solidFill>
                  <a:schemeClr val="dk1"/>
                </a:solidFill>
                <a:latin typeface="Inter"/>
                <a:ea typeface="Inter"/>
                <a:cs typeface="Inter"/>
                <a:sym typeface="Inter"/>
              </a:rPr>
              <a:t>→ Order bookings of 40 BSEK</a:t>
            </a:r>
            <a:endParaRPr b="1" sz="1400">
              <a:solidFill>
                <a:schemeClr val="dk1"/>
              </a:solidFill>
              <a:latin typeface="Inter"/>
              <a:ea typeface="Inter"/>
              <a:cs typeface="Inter"/>
              <a:sym typeface="Inter"/>
            </a:endParaRPr>
          </a:p>
        </p:txBody>
      </p:sp>
      <p:sp>
        <p:nvSpPr>
          <p:cNvPr id="599" name="Google Shape;599;g3a829fe16e9_2_3"/>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600" name="Google Shape;600;g3a829fe16e9_2_3"/>
          <p:cNvPicPr preferRelativeResize="0"/>
          <p:nvPr/>
        </p:nvPicPr>
        <p:blipFill>
          <a:blip r:embed="rId3">
            <a:alphaModFix/>
          </a:blip>
          <a:stretch>
            <a:fillRect/>
          </a:stretch>
        </p:blipFill>
        <p:spPr>
          <a:xfrm>
            <a:off x="3577125" y="1180650"/>
            <a:ext cx="5212224" cy="3244450"/>
          </a:xfrm>
          <a:prstGeom prst="rect">
            <a:avLst/>
          </a:prstGeom>
          <a:noFill/>
          <a:ln>
            <a:noFill/>
          </a:ln>
        </p:spPr>
      </p:pic>
      <p:pic>
        <p:nvPicPr>
          <p:cNvPr id="601" name="Google Shape;601;g3a829fe16e9_2_3"/>
          <p:cNvPicPr preferRelativeResize="0"/>
          <p:nvPr/>
        </p:nvPicPr>
        <p:blipFill>
          <a:blip r:embed="rId4">
            <a:alphaModFix/>
          </a:blip>
          <a:stretch>
            <a:fillRect/>
          </a:stretch>
        </p:blipFill>
        <p:spPr>
          <a:xfrm>
            <a:off x="729725" y="2509975"/>
            <a:ext cx="2143676" cy="1915126"/>
          </a:xfrm>
          <a:prstGeom prst="rect">
            <a:avLst/>
          </a:prstGeom>
          <a:noFill/>
          <a:ln>
            <a:noFill/>
          </a:ln>
        </p:spPr>
      </p:pic>
      <p:sp>
        <p:nvSpPr>
          <p:cNvPr id="602" name="Google Shape;602;g3a829fe16e9_2_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Order Backlog</a:t>
            </a:r>
            <a:endParaRPr b="1" sz="2600">
              <a:solidFill>
                <a:srgbClr val="0B5394"/>
              </a:solidFill>
              <a:latin typeface="Inter Tight"/>
              <a:ea typeface="Inter Tight"/>
              <a:cs typeface="Inter Tight"/>
              <a:sym typeface="Inter Tight"/>
            </a:endParaRPr>
          </a:p>
        </p:txBody>
      </p:sp>
      <p:sp>
        <p:nvSpPr>
          <p:cNvPr id="603" name="Google Shape;603;g3a829fe16e9_2_3"/>
          <p:cNvSpPr txBox="1"/>
          <p:nvPr/>
        </p:nvSpPr>
        <p:spPr>
          <a:xfrm>
            <a:off x="3573794" y="4393782"/>
            <a:ext cx="3361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Source: Skanska 2025 3rd Quarter Report</a:t>
            </a:r>
            <a:endParaRPr sz="12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g3a829fe16e9_2_22"/>
          <p:cNvSpPr txBox="1"/>
          <p:nvPr>
            <p:ph idx="1" type="body"/>
          </p:nvPr>
        </p:nvSpPr>
        <p:spPr>
          <a:xfrm>
            <a:off x="311700" y="1308575"/>
            <a:ext cx="2561700" cy="2883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solidFill>
                  <a:schemeClr val="dk1"/>
                </a:solidFill>
                <a:latin typeface="Inter"/>
                <a:ea typeface="Inter"/>
                <a:cs typeface="Inter"/>
                <a:sym typeface="Inter"/>
              </a:rPr>
              <a:t>→ Cash flow came out to net zero</a:t>
            </a:r>
            <a:endParaRPr sz="1600">
              <a:solidFill>
                <a:schemeClr val="dk1"/>
              </a:solidFill>
              <a:latin typeface="Inter"/>
              <a:ea typeface="Inter"/>
              <a:cs typeface="Inter"/>
              <a:sym typeface="Inter"/>
            </a:endParaRPr>
          </a:p>
          <a:p>
            <a:pPr indent="0" lvl="0" marL="0" rtl="0" algn="l">
              <a:spcBef>
                <a:spcPts val="0"/>
              </a:spcBef>
              <a:spcAft>
                <a:spcPts val="0"/>
              </a:spcAft>
              <a:buNone/>
            </a:pPr>
            <a:r>
              <a:t/>
            </a:r>
            <a:endParaRPr sz="1600">
              <a:solidFill>
                <a:schemeClr val="dk1"/>
              </a:solidFill>
              <a:latin typeface="Inter"/>
              <a:ea typeface="Inter"/>
              <a:cs typeface="Inter"/>
              <a:sym typeface="Inter"/>
            </a:endParaRPr>
          </a:p>
          <a:p>
            <a:pPr indent="0" lvl="0" marL="0" rtl="0" algn="l">
              <a:spcBef>
                <a:spcPts val="0"/>
              </a:spcBef>
              <a:spcAft>
                <a:spcPts val="0"/>
              </a:spcAft>
              <a:buNone/>
            </a:pPr>
            <a:r>
              <a:rPr lang="en" sz="1600">
                <a:solidFill>
                  <a:schemeClr val="dk1"/>
                </a:solidFill>
                <a:latin typeface="Inter"/>
                <a:ea typeface="Inter"/>
                <a:cs typeface="Inter"/>
                <a:sym typeface="Inter"/>
              </a:rPr>
              <a:t>→ </a:t>
            </a:r>
            <a:r>
              <a:rPr b="1" lang="en" sz="1600">
                <a:solidFill>
                  <a:schemeClr val="dk1"/>
                </a:solidFill>
                <a:latin typeface="Inter"/>
                <a:ea typeface="Inter"/>
                <a:cs typeface="Inter"/>
                <a:sym typeface="Inter"/>
              </a:rPr>
              <a:t>Causes: </a:t>
            </a:r>
            <a:r>
              <a:rPr lang="en" sz="1600">
                <a:solidFill>
                  <a:schemeClr val="dk1"/>
                </a:solidFill>
                <a:latin typeface="Inter"/>
                <a:ea typeface="Inter"/>
                <a:cs typeface="Inter"/>
                <a:sym typeface="Inter"/>
              </a:rPr>
              <a:t>changes in working capital and investments in project development</a:t>
            </a:r>
            <a:endParaRPr sz="1600">
              <a:solidFill>
                <a:schemeClr val="dk1"/>
              </a:solidFill>
              <a:latin typeface="Inter"/>
              <a:ea typeface="Inter"/>
              <a:cs typeface="Inter"/>
              <a:sym typeface="Inter"/>
            </a:endParaRPr>
          </a:p>
        </p:txBody>
      </p:sp>
      <p:sp>
        <p:nvSpPr>
          <p:cNvPr id="609" name="Google Shape;609;g3a829fe16e9_2_22"/>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610" name="Google Shape;610;g3a829fe16e9_2_22"/>
          <p:cNvPicPr preferRelativeResize="0"/>
          <p:nvPr/>
        </p:nvPicPr>
        <p:blipFill>
          <a:blip r:embed="rId3">
            <a:alphaModFix/>
          </a:blip>
          <a:stretch>
            <a:fillRect/>
          </a:stretch>
        </p:blipFill>
        <p:spPr>
          <a:xfrm>
            <a:off x="3477825" y="1138775"/>
            <a:ext cx="5286399" cy="3356024"/>
          </a:xfrm>
          <a:prstGeom prst="rect">
            <a:avLst/>
          </a:prstGeom>
          <a:noFill/>
          <a:ln>
            <a:noFill/>
          </a:ln>
        </p:spPr>
      </p:pic>
      <p:sp>
        <p:nvSpPr>
          <p:cNvPr id="611" name="Google Shape;611;g3a829fe16e9_2_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Operating Cash Flow</a:t>
            </a:r>
            <a:endParaRPr b="1" sz="2600">
              <a:solidFill>
                <a:srgbClr val="0B5394"/>
              </a:solidFill>
              <a:latin typeface="Inter Tight"/>
              <a:ea typeface="Inter Tight"/>
              <a:cs typeface="Inter Tight"/>
              <a:sym typeface="Inter Tight"/>
            </a:endParaRPr>
          </a:p>
        </p:txBody>
      </p:sp>
      <p:sp>
        <p:nvSpPr>
          <p:cNvPr id="612" name="Google Shape;612;g3a829fe16e9_2_22"/>
          <p:cNvSpPr txBox="1"/>
          <p:nvPr/>
        </p:nvSpPr>
        <p:spPr>
          <a:xfrm>
            <a:off x="3573794" y="4393782"/>
            <a:ext cx="3361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Source: Skanska 2025 3rd Quarter Report</a:t>
            </a:r>
            <a:endParaRPr sz="1200">
              <a:solidFill>
                <a:schemeClr val="dk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518C"/>
        </a:solidFill>
      </p:bgPr>
    </p:bg>
    <p:spTree>
      <p:nvGrpSpPr>
        <p:cNvPr id="616" name="Shape 616"/>
        <p:cNvGrpSpPr/>
        <p:nvPr/>
      </p:nvGrpSpPr>
      <p:grpSpPr>
        <a:xfrm>
          <a:off x="0" y="0"/>
          <a:ext cx="0" cy="0"/>
          <a:chOff x="0" y="0"/>
          <a:chExt cx="0" cy="0"/>
        </a:xfrm>
      </p:grpSpPr>
      <p:sp>
        <p:nvSpPr>
          <p:cNvPr id="617" name="Google Shape;617;g3a97aeec492_0_6"/>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lnSpc>
                <a:spcPct val="100000"/>
              </a:lnSpc>
              <a:spcBef>
                <a:spcPts val="0"/>
              </a:spcBef>
              <a:spcAft>
                <a:spcPts val="0"/>
              </a:spcAft>
              <a:buNone/>
            </a:pPr>
            <a:r>
              <a:rPr lang="en" sz="3100">
                <a:solidFill>
                  <a:srgbClr val="FFFFFF"/>
                </a:solidFill>
              </a:rPr>
              <a:t>Stock Exchange: NASDAQ Stockholm</a:t>
            </a:r>
            <a:endParaRPr sz="3100">
              <a:solidFill>
                <a:srgbClr val="FFFFFF"/>
              </a:solidFill>
            </a:endParaRPr>
          </a:p>
          <a:p>
            <a:pPr indent="0" lvl="0" marL="0" rtl="0" algn="l">
              <a:lnSpc>
                <a:spcPct val="100000"/>
              </a:lnSpc>
              <a:spcBef>
                <a:spcPts val="0"/>
              </a:spcBef>
              <a:spcAft>
                <a:spcPts val="0"/>
              </a:spcAft>
              <a:buNone/>
            </a:pPr>
            <a:r>
              <a:rPr lang="en" sz="3100">
                <a:solidFill>
                  <a:srgbClr val="FFFFFF"/>
                </a:solidFill>
              </a:rPr>
              <a:t>Ticker: SKA-B</a:t>
            </a:r>
            <a:endParaRPr sz="3100">
              <a:solidFill>
                <a:schemeClr val="accent6"/>
              </a:solidFill>
            </a:endParaRPr>
          </a:p>
        </p:txBody>
      </p:sp>
      <p:cxnSp>
        <p:nvCxnSpPr>
          <p:cNvPr id="618" name="Google Shape;618;g3a97aeec492_0_6"/>
          <p:cNvCxnSpPr/>
          <p:nvPr/>
        </p:nvCxnSpPr>
        <p:spPr>
          <a:xfrm>
            <a:off x="0" y="2976108"/>
            <a:ext cx="6572400" cy="0"/>
          </a:xfrm>
          <a:prstGeom prst="straightConnector1">
            <a:avLst/>
          </a:prstGeom>
          <a:noFill/>
          <a:ln cap="flat" cmpd="sng" w="9525">
            <a:solidFill>
              <a:schemeClr val="accent1"/>
            </a:solidFill>
            <a:prstDash val="solid"/>
            <a:round/>
            <a:headEnd len="med" w="med" type="none"/>
            <a:tailEnd len="med" w="med" type="none"/>
          </a:ln>
        </p:spPr>
      </p:cxnSp>
      <p:sp>
        <p:nvSpPr>
          <p:cNvPr id="619" name="Google Shape;619;g3a97aeec492_0_6"/>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3a829fe16e9_2_46"/>
          <p:cNvSpPr txBox="1"/>
          <p:nvPr>
            <p:ph idx="1" type="body"/>
          </p:nvPr>
        </p:nvSpPr>
        <p:spPr>
          <a:xfrm>
            <a:off x="256825" y="1375625"/>
            <a:ext cx="2761200" cy="31365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935"/>
              <a:buNone/>
            </a:pPr>
            <a:r>
              <a:rPr b="1" lang="en" sz="1430">
                <a:solidFill>
                  <a:schemeClr val="dk1"/>
                </a:solidFill>
                <a:latin typeface="Inter"/>
                <a:ea typeface="Inter"/>
                <a:cs typeface="Inter"/>
                <a:sym typeface="Inter"/>
              </a:rPr>
              <a:t>→ Current Price: 242 SEK</a:t>
            </a:r>
            <a:endParaRPr b="1" sz="1430">
              <a:solidFill>
                <a:schemeClr val="dk1"/>
              </a:solidFill>
              <a:latin typeface="Inter"/>
              <a:ea typeface="Inter"/>
              <a:cs typeface="Inter"/>
              <a:sym typeface="Inter"/>
            </a:endParaRPr>
          </a:p>
          <a:p>
            <a:pPr indent="0" lvl="0" marL="457200" rtl="0" algn="l">
              <a:lnSpc>
                <a:spcPct val="95000"/>
              </a:lnSpc>
              <a:spcBef>
                <a:spcPts val="0"/>
              </a:spcBef>
              <a:spcAft>
                <a:spcPts val="0"/>
              </a:spcAft>
              <a:buSzPts val="935"/>
              <a:buNone/>
            </a:pPr>
            <a:r>
              <a:t/>
            </a:r>
            <a:endParaRPr b="1" sz="1430">
              <a:solidFill>
                <a:schemeClr val="dk1"/>
              </a:solidFill>
              <a:latin typeface="Inter"/>
              <a:ea typeface="Inter"/>
              <a:cs typeface="Inter"/>
              <a:sym typeface="Inter"/>
            </a:endParaRPr>
          </a:p>
          <a:p>
            <a:pPr indent="0" lvl="0" marL="0" rtl="0" algn="l">
              <a:lnSpc>
                <a:spcPct val="95000"/>
              </a:lnSpc>
              <a:spcBef>
                <a:spcPts val="0"/>
              </a:spcBef>
              <a:spcAft>
                <a:spcPts val="0"/>
              </a:spcAft>
              <a:buSzPts val="935"/>
              <a:buNone/>
            </a:pPr>
            <a:r>
              <a:rPr b="1" lang="en" sz="1430">
                <a:solidFill>
                  <a:schemeClr val="dk1"/>
                </a:solidFill>
                <a:latin typeface="Inter"/>
                <a:ea typeface="Inter"/>
                <a:cs typeface="Inter"/>
                <a:sym typeface="Inter"/>
              </a:rPr>
              <a:t>→ 5 Year Growth: +16%</a:t>
            </a:r>
            <a:endParaRPr b="1" sz="1430">
              <a:solidFill>
                <a:schemeClr val="dk1"/>
              </a:solidFill>
              <a:latin typeface="Inter"/>
              <a:ea typeface="Inter"/>
              <a:cs typeface="Inter"/>
              <a:sym typeface="Inter"/>
            </a:endParaRPr>
          </a:p>
          <a:p>
            <a:pPr indent="0" lvl="0" marL="457200" rtl="0" algn="l">
              <a:lnSpc>
                <a:spcPct val="95000"/>
              </a:lnSpc>
              <a:spcBef>
                <a:spcPts val="0"/>
              </a:spcBef>
              <a:spcAft>
                <a:spcPts val="0"/>
              </a:spcAft>
              <a:buSzPts val="935"/>
              <a:buNone/>
            </a:pPr>
            <a:r>
              <a:t/>
            </a:r>
            <a:endParaRPr b="1" sz="1430">
              <a:solidFill>
                <a:schemeClr val="dk1"/>
              </a:solidFill>
              <a:latin typeface="Inter"/>
              <a:ea typeface="Inter"/>
              <a:cs typeface="Inter"/>
              <a:sym typeface="Inter"/>
            </a:endParaRPr>
          </a:p>
          <a:p>
            <a:pPr indent="0" lvl="0" marL="0" rtl="0" algn="l">
              <a:lnSpc>
                <a:spcPct val="95000"/>
              </a:lnSpc>
              <a:spcBef>
                <a:spcPts val="0"/>
              </a:spcBef>
              <a:spcAft>
                <a:spcPts val="0"/>
              </a:spcAft>
              <a:buSzPts val="935"/>
              <a:buNone/>
            </a:pPr>
            <a:r>
              <a:rPr b="1" lang="en" sz="1430">
                <a:solidFill>
                  <a:schemeClr val="dk1"/>
                </a:solidFill>
                <a:latin typeface="Inter"/>
                <a:ea typeface="Inter"/>
                <a:cs typeface="Inter"/>
                <a:sym typeface="Inter"/>
              </a:rPr>
              <a:t>→ Downtrend in 2023 </a:t>
            </a:r>
            <a:endParaRPr b="1" sz="1430">
              <a:solidFill>
                <a:schemeClr val="dk1"/>
              </a:solidFill>
              <a:latin typeface="Inter"/>
              <a:ea typeface="Inter"/>
              <a:cs typeface="Inter"/>
              <a:sym typeface="Inter"/>
            </a:endParaRPr>
          </a:p>
          <a:p>
            <a:pPr indent="0" lvl="0" marL="0" rtl="0" algn="l">
              <a:lnSpc>
                <a:spcPct val="95000"/>
              </a:lnSpc>
              <a:spcBef>
                <a:spcPts val="0"/>
              </a:spcBef>
              <a:spcAft>
                <a:spcPts val="0"/>
              </a:spcAft>
              <a:buSzPts val="935"/>
              <a:buNone/>
            </a:pPr>
            <a:r>
              <a:rPr b="1" lang="en" sz="1430">
                <a:solidFill>
                  <a:schemeClr val="dk1"/>
                </a:solidFill>
                <a:latin typeface="Inter"/>
                <a:ea typeface="Inter"/>
                <a:cs typeface="Inter"/>
                <a:sym typeface="Inter"/>
              </a:rPr>
              <a:t>(5 year low in NIAT)</a:t>
            </a:r>
            <a:endParaRPr b="1" sz="1430">
              <a:solidFill>
                <a:schemeClr val="dk1"/>
              </a:solidFill>
              <a:latin typeface="Inter"/>
              <a:ea typeface="Inter"/>
              <a:cs typeface="Inter"/>
              <a:sym typeface="Inter"/>
            </a:endParaRPr>
          </a:p>
          <a:p>
            <a:pPr indent="0" lvl="0" marL="457200" rtl="0" algn="l">
              <a:lnSpc>
                <a:spcPct val="95000"/>
              </a:lnSpc>
              <a:spcBef>
                <a:spcPts val="0"/>
              </a:spcBef>
              <a:spcAft>
                <a:spcPts val="0"/>
              </a:spcAft>
              <a:buSzPts val="935"/>
              <a:buNone/>
            </a:pPr>
            <a:r>
              <a:t/>
            </a:r>
            <a:endParaRPr b="1" sz="1430">
              <a:solidFill>
                <a:schemeClr val="dk1"/>
              </a:solidFill>
              <a:latin typeface="Inter"/>
              <a:ea typeface="Inter"/>
              <a:cs typeface="Inter"/>
              <a:sym typeface="Inter"/>
            </a:endParaRPr>
          </a:p>
          <a:p>
            <a:pPr indent="0" lvl="0" marL="0" rtl="0" algn="l">
              <a:lnSpc>
                <a:spcPct val="95000"/>
              </a:lnSpc>
              <a:spcBef>
                <a:spcPts val="0"/>
              </a:spcBef>
              <a:spcAft>
                <a:spcPts val="0"/>
              </a:spcAft>
              <a:buSzPts val="935"/>
              <a:buNone/>
            </a:pPr>
            <a:r>
              <a:rPr b="1" lang="en" sz="1430">
                <a:solidFill>
                  <a:schemeClr val="dk1"/>
                </a:solidFill>
                <a:latin typeface="Inter"/>
                <a:ea typeface="Inter"/>
                <a:cs typeface="Inter"/>
                <a:sym typeface="Inter"/>
              </a:rPr>
              <a:t>→ Strong uptrend since start of 2024 (real estate market slowly returning to baseline)</a:t>
            </a:r>
            <a:endParaRPr b="1" sz="1430">
              <a:solidFill>
                <a:schemeClr val="dk1"/>
              </a:solidFill>
              <a:latin typeface="Inter"/>
              <a:ea typeface="Inter"/>
              <a:cs typeface="Inter"/>
              <a:sym typeface="Inter"/>
            </a:endParaRPr>
          </a:p>
          <a:p>
            <a:pPr indent="0" lvl="0" marL="457200" rtl="0" algn="l">
              <a:lnSpc>
                <a:spcPct val="95000"/>
              </a:lnSpc>
              <a:spcBef>
                <a:spcPts val="0"/>
              </a:spcBef>
              <a:spcAft>
                <a:spcPts val="0"/>
              </a:spcAft>
              <a:buSzPts val="935"/>
              <a:buNone/>
            </a:pPr>
            <a:r>
              <a:t/>
            </a:r>
            <a:endParaRPr b="1" sz="1430">
              <a:solidFill>
                <a:schemeClr val="dk1"/>
              </a:solidFill>
              <a:latin typeface="Inter"/>
              <a:ea typeface="Inter"/>
              <a:cs typeface="Inter"/>
              <a:sym typeface="Inter"/>
            </a:endParaRPr>
          </a:p>
          <a:p>
            <a:pPr indent="0" lvl="0" marL="0" rtl="0" algn="l">
              <a:lnSpc>
                <a:spcPct val="95000"/>
              </a:lnSpc>
              <a:spcBef>
                <a:spcPts val="0"/>
              </a:spcBef>
              <a:spcAft>
                <a:spcPts val="0"/>
              </a:spcAft>
              <a:buSzPts val="935"/>
              <a:buNone/>
            </a:pPr>
            <a:r>
              <a:rPr b="1" lang="en" sz="1430">
                <a:solidFill>
                  <a:schemeClr val="dk1"/>
                </a:solidFill>
                <a:latin typeface="Inter"/>
                <a:ea typeface="Inter"/>
                <a:cs typeface="Inter"/>
                <a:sym typeface="Inter"/>
              </a:rPr>
              <a:t>→ Trailing P/E Ratio: 16</a:t>
            </a:r>
            <a:endParaRPr b="1" sz="1430">
              <a:solidFill>
                <a:schemeClr val="dk1"/>
              </a:solidFill>
              <a:latin typeface="Inter"/>
              <a:ea typeface="Inter"/>
              <a:cs typeface="Inter"/>
              <a:sym typeface="Inter"/>
            </a:endParaRPr>
          </a:p>
          <a:p>
            <a:pPr indent="0" lvl="0" marL="457200" rtl="0" algn="l">
              <a:lnSpc>
                <a:spcPct val="95000"/>
              </a:lnSpc>
              <a:spcBef>
                <a:spcPts val="0"/>
              </a:spcBef>
              <a:spcAft>
                <a:spcPts val="0"/>
              </a:spcAft>
              <a:buSzPts val="935"/>
              <a:buNone/>
            </a:pPr>
            <a:r>
              <a:t/>
            </a:r>
            <a:endParaRPr b="1" sz="1430">
              <a:solidFill>
                <a:schemeClr val="dk1"/>
              </a:solidFill>
              <a:latin typeface="Inter"/>
              <a:ea typeface="Inter"/>
              <a:cs typeface="Inter"/>
              <a:sym typeface="Inter"/>
            </a:endParaRPr>
          </a:p>
          <a:p>
            <a:pPr indent="0" lvl="0" marL="457200" rtl="0" algn="l">
              <a:lnSpc>
                <a:spcPct val="95000"/>
              </a:lnSpc>
              <a:spcBef>
                <a:spcPts val="0"/>
              </a:spcBef>
              <a:spcAft>
                <a:spcPts val="0"/>
              </a:spcAft>
              <a:buSzPts val="935"/>
              <a:buNone/>
            </a:pPr>
            <a:r>
              <a:t/>
            </a:r>
            <a:endParaRPr b="1" sz="1430">
              <a:solidFill>
                <a:schemeClr val="dk1"/>
              </a:solidFill>
              <a:latin typeface="Inter"/>
              <a:ea typeface="Inter"/>
              <a:cs typeface="Inter"/>
              <a:sym typeface="Inter"/>
            </a:endParaRPr>
          </a:p>
        </p:txBody>
      </p:sp>
      <p:sp>
        <p:nvSpPr>
          <p:cNvPr id="625" name="Google Shape;625;g3a829fe16e9_2_46"/>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626" name="Google Shape;626;g3a829fe16e9_2_46"/>
          <p:cNvPicPr preferRelativeResize="0"/>
          <p:nvPr/>
        </p:nvPicPr>
        <p:blipFill>
          <a:blip r:embed="rId3">
            <a:alphaModFix/>
          </a:blip>
          <a:stretch>
            <a:fillRect/>
          </a:stretch>
        </p:blipFill>
        <p:spPr>
          <a:xfrm>
            <a:off x="2957500" y="1443700"/>
            <a:ext cx="5974779" cy="2392245"/>
          </a:xfrm>
          <a:prstGeom prst="rect">
            <a:avLst/>
          </a:prstGeom>
          <a:noFill/>
          <a:ln>
            <a:noFill/>
          </a:ln>
        </p:spPr>
      </p:pic>
      <p:sp>
        <p:nvSpPr>
          <p:cNvPr id="627" name="Google Shape;627;g3a829fe16e9_2_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Price of Stock Over Last 5 Years</a:t>
            </a:r>
            <a:endParaRPr b="1" sz="2600">
              <a:solidFill>
                <a:srgbClr val="0B5394"/>
              </a:solidFill>
              <a:latin typeface="Inter Tight"/>
              <a:ea typeface="Inter Tight"/>
              <a:cs typeface="Inter Tight"/>
              <a:sym typeface="Inter Tight"/>
            </a:endParaRPr>
          </a:p>
        </p:txBody>
      </p:sp>
      <p:sp>
        <p:nvSpPr>
          <p:cNvPr id="628" name="Google Shape;628;g3a829fe16e9_2_46"/>
          <p:cNvSpPr txBox="1"/>
          <p:nvPr/>
        </p:nvSpPr>
        <p:spPr>
          <a:xfrm>
            <a:off x="2864110" y="3794037"/>
            <a:ext cx="3361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Source: Yahoo Finance</a:t>
            </a:r>
            <a:endParaRPr sz="1200">
              <a:solidFill>
                <a:schemeClr val="dk2"/>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3a829fe16e9_2_56"/>
          <p:cNvSpPr txBox="1"/>
          <p:nvPr>
            <p:ph idx="1" type="body"/>
          </p:nvPr>
        </p:nvSpPr>
        <p:spPr>
          <a:xfrm>
            <a:off x="279525" y="1310824"/>
            <a:ext cx="2561700" cy="3136500"/>
          </a:xfrm>
          <a:prstGeom prst="rect">
            <a:avLst/>
          </a:prstGeom>
        </p:spPr>
        <p:txBody>
          <a:bodyPr anchorCtr="0" anchor="t" bIns="91425" lIns="91425" spcFirstLastPara="1" rIns="91425" wrap="square" tIns="91425">
            <a:normAutofit/>
          </a:bodyPr>
          <a:lstStyle/>
          <a:p>
            <a:pPr indent="0" lvl="0" marL="0" rtl="0" algn="l">
              <a:lnSpc>
                <a:spcPct val="95000"/>
              </a:lnSpc>
              <a:spcBef>
                <a:spcPts val="0"/>
              </a:spcBef>
              <a:spcAft>
                <a:spcPts val="0"/>
              </a:spcAft>
              <a:buNone/>
            </a:pPr>
            <a:r>
              <a:rPr b="1" lang="en" sz="1400">
                <a:solidFill>
                  <a:schemeClr val="dk1"/>
                </a:solidFill>
                <a:latin typeface="Inter"/>
                <a:ea typeface="Inter"/>
                <a:cs typeface="Inter"/>
                <a:sym typeface="Inter"/>
              </a:rPr>
              <a:t>→ Strong growth from AECOM</a:t>
            </a:r>
            <a:endParaRPr b="1" sz="1400">
              <a:solidFill>
                <a:schemeClr val="dk1"/>
              </a:solidFill>
              <a:latin typeface="Inter"/>
              <a:ea typeface="Inter"/>
              <a:cs typeface="Inter"/>
              <a:sym typeface="Inter"/>
            </a:endParaRPr>
          </a:p>
          <a:p>
            <a:pPr indent="0" lvl="0" marL="457200" rtl="0" algn="l">
              <a:lnSpc>
                <a:spcPct val="95000"/>
              </a:lnSpc>
              <a:spcBef>
                <a:spcPts val="0"/>
              </a:spcBef>
              <a:spcAft>
                <a:spcPts val="0"/>
              </a:spcAft>
              <a:buNone/>
            </a:pPr>
            <a:r>
              <a:t/>
            </a:r>
            <a:endParaRPr b="1" sz="1400">
              <a:solidFill>
                <a:schemeClr val="dk1"/>
              </a:solidFill>
              <a:latin typeface="Inter"/>
              <a:ea typeface="Inter"/>
              <a:cs typeface="Inter"/>
              <a:sym typeface="Inter"/>
            </a:endParaRPr>
          </a:p>
          <a:p>
            <a:pPr indent="0" lvl="0" marL="0" rtl="0" algn="l">
              <a:lnSpc>
                <a:spcPct val="95000"/>
              </a:lnSpc>
              <a:spcBef>
                <a:spcPts val="0"/>
              </a:spcBef>
              <a:spcAft>
                <a:spcPts val="0"/>
              </a:spcAft>
              <a:buNone/>
            </a:pPr>
            <a:r>
              <a:rPr b="1" lang="en" sz="1400">
                <a:solidFill>
                  <a:schemeClr val="dk1"/>
                </a:solidFill>
                <a:latin typeface="Inter"/>
                <a:ea typeface="Inter"/>
                <a:cs typeface="Inter"/>
                <a:sym typeface="Inter"/>
              </a:rPr>
              <a:t>→ 5 Year Growth: +100%</a:t>
            </a:r>
            <a:endParaRPr b="1" sz="1400">
              <a:solidFill>
                <a:schemeClr val="dk1"/>
              </a:solidFill>
              <a:latin typeface="Inter"/>
              <a:ea typeface="Inter"/>
              <a:cs typeface="Inter"/>
              <a:sym typeface="Inter"/>
            </a:endParaRPr>
          </a:p>
          <a:p>
            <a:pPr indent="0" lvl="0" marL="457200" rtl="0" algn="l">
              <a:lnSpc>
                <a:spcPct val="95000"/>
              </a:lnSpc>
              <a:spcBef>
                <a:spcPts val="0"/>
              </a:spcBef>
              <a:spcAft>
                <a:spcPts val="0"/>
              </a:spcAft>
              <a:buNone/>
            </a:pPr>
            <a:r>
              <a:t/>
            </a:r>
            <a:endParaRPr b="1" sz="1400">
              <a:solidFill>
                <a:schemeClr val="dk1"/>
              </a:solidFill>
              <a:latin typeface="Inter"/>
              <a:ea typeface="Inter"/>
              <a:cs typeface="Inter"/>
              <a:sym typeface="Inter"/>
            </a:endParaRPr>
          </a:p>
          <a:p>
            <a:pPr indent="0" lvl="0" marL="0" rtl="0" algn="l">
              <a:lnSpc>
                <a:spcPct val="95000"/>
              </a:lnSpc>
              <a:spcBef>
                <a:spcPts val="0"/>
              </a:spcBef>
              <a:spcAft>
                <a:spcPts val="0"/>
              </a:spcAft>
              <a:buNone/>
            </a:pPr>
            <a:r>
              <a:rPr b="1" lang="en" sz="1400">
                <a:solidFill>
                  <a:schemeClr val="dk1"/>
                </a:solidFill>
                <a:latin typeface="Inter"/>
                <a:ea typeface="Inter"/>
                <a:cs typeface="Inter"/>
                <a:sym typeface="Inter"/>
              </a:rPr>
              <a:t>→ Why buy SKA-B over ACM? Cheaper</a:t>
            </a:r>
            <a:endParaRPr b="1" sz="1400">
              <a:solidFill>
                <a:schemeClr val="dk1"/>
              </a:solidFill>
              <a:latin typeface="Inter"/>
              <a:ea typeface="Inter"/>
              <a:cs typeface="Inter"/>
              <a:sym typeface="Inter"/>
            </a:endParaRPr>
          </a:p>
          <a:p>
            <a:pPr indent="0" lvl="0" marL="457200" rtl="0" algn="l">
              <a:lnSpc>
                <a:spcPct val="95000"/>
              </a:lnSpc>
              <a:spcBef>
                <a:spcPts val="0"/>
              </a:spcBef>
              <a:spcAft>
                <a:spcPts val="0"/>
              </a:spcAft>
              <a:buNone/>
            </a:pPr>
            <a:r>
              <a:t/>
            </a:r>
            <a:endParaRPr b="1" sz="1400">
              <a:solidFill>
                <a:schemeClr val="dk1"/>
              </a:solidFill>
              <a:latin typeface="Inter"/>
              <a:ea typeface="Inter"/>
              <a:cs typeface="Inter"/>
              <a:sym typeface="Inter"/>
            </a:endParaRPr>
          </a:p>
          <a:p>
            <a:pPr indent="0" lvl="0" marL="457200" rtl="0" algn="l">
              <a:lnSpc>
                <a:spcPct val="95000"/>
              </a:lnSpc>
              <a:spcBef>
                <a:spcPts val="0"/>
              </a:spcBef>
              <a:spcAft>
                <a:spcPts val="0"/>
              </a:spcAft>
              <a:buNone/>
            </a:pPr>
            <a:r>
              <a:t/>
            </a:r>
            <a:endParaRPr b="1" sz="1400">
              <a:solidFill>
                <a:schemeClr val="dk1"/>
              </a:solidFill>
              <a:latin typeface="Inter"/>
              <a:ea typeface="Inter"/>
              <a:cs typeface="Inter"/>
              <a:sym typeface="Inter"/>
            </a:endParaRPr>
          </a:p>
        </p:txBody>
      </p:sp>
      <p:sp>
        <p:nvSpPr>
          <p:cNvPr id="634" name="Google Shape;634;g3a829fe16e9_2_56"/>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635" name="Google Shape;635;g3a829fe16e9_2_56"/>
          <p:cNvPicPr preferRelativeResize="0"/>
          <p:nvPr/>
        </p:nvPicPr>
        <p:blipFill>
          <a:blip r:embed="rId3">
            <a:alphaModFix/>
          </a:blip>
          <a:stretch>
            <a:fillRect/>
          </a:stretch>
        </p:blipFill>
        <p:spPr>
          <a:xfrm>
            <a:off x="2743550" y="1358763"/>
            <a:ext cx="6088750" cy="2425986"/>
          </a:xfrm>
          <a:prstGeom prst="rect">
            <a:avLst/>
          </a:prstGeom>
          <a:noFill/>
          <a:ln>
            <a:noFill/>
          </a:ln>
        </p:spPr>
      </p:pic>
      <p:sp>
        <p:nvSpPr>
          <p:cNvPr id="636" name="Google Shape;636;g3a829fe16e9_2_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600">
                <a:solidFill>
                  <a:srgbClr val="0B5394"/>
                </a:solidFill>
                <a:latin typeface="Inter Tight"/>
                <a:ea typeface="Inter Tight"/>
                <a:cs typeface="Inter Tight"/>
                <a:sym typeface="Inter Tight"/>
              </a:rPr>
              <a:t>AECOM vs. Skanska</a:t>
            </a:r>
            <a:endParaRPr b="1" sz="2600">
              <a:solidFill>
                <a:srgbClr val="0B5394"/>
              </a:solidFill>
              <a:latin typeface="Inter Tight"/>
              <a:ea typeface="Inter Tight"/>
              <a:cs typeface="Inter Tight"/>
              <a:sym typeface="Inter Tight"/>
            </a:endParaRPr>
          </a:p>
        </p:txBody>
      </p:sp>
      <p:sp>
        <p:nvSpPr>
          <p:cNvPr id="637" name="Google Shape;637;g3a829fe16e9_2_56"/>
          <p:cNvSpPr txBox="1"/>
          <p:nvPr/>
        </p:nvSpPr>
        <p:spPr>
          <a:xfrm>
            <a:off x="2653801" y="3747394"/>
            <a:ext cx="3361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Source: Yahoo Finance</a:t>
            </a:r>
            <a:endParaRPr sz="120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3a829fe16e9_2_37"/>
          <p:cNvSpPr txBox="1"/>
          <p:nvPr>
            <p:ph idx="1" type="body"/>
          </p:nvPr>
        </p:nvSpPr>
        <p:spPr>
          <a:xfrm>
            <a:off x="311700" y="1191900"/>
            <a:ext cx="3585300" cy="31365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b="1" lang="en" sz="1600">
                <a:solidFill>
                  <a:schemeClr val="dk1"/>
                </a:solidFill>
                <a:latin typeface="Inter"/>
                <a:ea typeface="Inter"/>
                <a:cs typeface="Inter"/>
                <a:sym typeface="Inter"/>
              </a:rPr>
              <a:t>→ Analysts forecast stock price will grow by 23 SEK in the next 12 months</a:t>
            </a:r>
            <a:endParaRPr b="1" sz="1600">
              <a:solidFill>
                <a:schemeClr val="dk1"/>
              </a:solidFill>
              <a:latin typeface="Inter"/>
              <a:ea typeface="Inter"/>
              <a:cs typeface="Inter"/>
              <a:sym typeface="Inter"/>
            </a:endParaRPr>
          </a:p>
          <a:p>
            <a:pPr indent="0" lvl="0" marL="457200" rtl="0" algn="l">
              <a:lnSpc>
                <a:spcPct val="105000"/>
              </a:lnSpc>
              <a:spcBef>
                <a:spcPts val="0"/>
              </a:spcBef>
              <a:spcAft>
                <a:spcPts val="0"/>
              </a:spcAft>
              <a:buNone/>
            </a:pPr>
            <a:r>
              <a:t/>
            </a:r>
            <a:endParaRPr b="1" sz="1600">
              <a:solidFill>
                <a:schemeClr val="dk1"/>
              </a:solidFill>
              <a:latin typeface="Inter"/>
              <a:ea typeface="Inter"/>
              <a:cs typeface="Inter"/>
              <a:sym typeface="Inter"/>
            </a:endParaRPr>
          </a:p>
          <a:p>
            <a:pPr indent="0" lvl="0" marL="0" rtl="0" algn="l">
              <a:lnSpc>
                <a:spcPct val="105000"/>
              </a:lnSpc>
              <a:spcBef>
                <a:spcPts val="0"/>
              </a:spcBef>
              <a:spcAft>
                <a:spcPts val="0"/>
              </a:spcAft>
              <a:buNone/>
            </a:pPr>
            <a:r>
              <a:rPr b="1" lang="en" sz="1600">
                <a:solidFill>
                  <a:schemeClr val="dk1"/>
                </a:solidFill>
                <a:latin typeface="Inter"/>
                <a:ea typeface="Inter"/>
                <a:cs typeface="Inter"/>
                <a:sym typeface="Inter"/>
              </a:rPr>
              <a:t>→ 2 out of 5 analysts recommend buying</a:t>
            </a:r>
            <a:endParaRPr b="1" sz="1600">
              <a:solidFill>
                <a:schemeClr val="dk1"/>
              </a:solidFill>
              <a:latin typeface="Inter"/>
              <a:ea typeface="Inter"/>
              <a:cs typeface="Inter"/>
              <a:sym typeface="Inter"/>
            </a:endParaRPr>
          </a:p>
        </p:txBody>
      </p:sp>
      <p:sp>
        <p:nvSpPr>
          <p:cNvPr id="643" name="Google Shape;643;g3a829fe16e9_2_3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644" name="Google Shape;644;g3a829fe16e9_2_37"/>
          <p:cNvPicPr preferRelativeResize="0"/>
          <p:nvPr/>
        </p:nvPicPr>
        <p:blipFill>
          <a:blip r:embed="rId3">
            <a:alphaModFix/>
          </a:blip>
          <a:stretch>
            <a:fillRect/>
          </a:stretch>
        </p:blipFill>
        <p:spPr>
          <a:xfrm>
            <a:off x="4456075" y="2840311"/>
            <a:ext cx="4189535" cy="1570064"/>
          </a:xfrm>
          <a:prstGeom prst="rect">
            <a:avLst/>
          </a:prstGeom>
          <a:noFill/>
          <a:ln>
            <a:noFill/>
          </a:ln>
        </p:spPr>
      </p:pic>
      <p:pic>
        <p:nvPicPr>
          <p:cNvPr id="645" name="Google Shape;645;g3a829fe16e9_2_37"/>
          <p:cNvPicPr preferRelativeResize="0"/>
          <p:nvPr/>
        </p:nvPicPr>
        <p:blipFill>
          <a:blip r:embed="rId4">
            <a:alphaModFix/>
          </a:blip>
          <a:stretch>
            <a:fillRect/>
          </a:stretch>
        </p:blipFill>
        <p:spPr>
          <a:xfrm>
            <a:off x="4456075" y="1191900"/>
            <a:ext cx="4189535" cy="1544379"/>
          </a:xfrm>
          <a:prstGeom prst="rect">
            <a:avLst/>
          </a:prstGeom>
          <a:noFill/>
          <a:ln>
            <a:noFill/>
          </a:ln>
        </p:spPr>
      </p:pic>
      <p:sp>
        <p:nvSpPr>
          <p:cNvPr id="646" name="Google Shape;646;g3a829fe16e9_2_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Analysts’ Recommendations</a:t>
            </a:r>
            <a:endParaRPr b="1" sz="2600">
              <a:solidFill>
                <a:srgbClr val="0B5394"/>
              </a:solidFill>
              <a:latin typeface="Inter Tight"/>
              <a:ea typeface="Inter Tight"/>
              <a:cs typeface="Inter Tight"/>
              <a:sym typeface="Inter Tight"/>
            </a:endParaRPr>
          </a:p>
          <a:p>
            <a:pPr indent="0" lvl="0" marL="0" rtl="0" algn="l">
              <a:spcBef>
                <a:spcPts val="0"/>
              </a:spcBef>
              <a:spcAft>
                <a:spcPts val="0"/>
              </a:spcAft>
              <a:buNone/>
            </a:pPr>
            <a:r>
              <a:t/>
            </a:r>
            <a:endParaRPr b="1" sz="3000">
              <a:solidFill>
                <a:srgbClr val="0B5394"/>
              </a:solidFill>
              <a:latin typeface="Inter Tight"/>
              <a:ea typeface="Inter Tight"/>
              <a:cs typeface="Inter Tight"/>
              <a:sym typeface="Inter Tight"/>
            </a:endParaRPr>
          </a:p>
        </p:txBody>
      </p:sp>
      <p:sp>
        <p:nvSpPr>
          <p:cNvPr id="647" name="Google Shape;647;g3a829fe16e9_2_37"/>
          <p:cNvSpPr txBox="1"/>
          <p:nvPr/>
        </p:nvSpPr>
        <p:spPr>
          <a:xfrm>
            <a:off x="4362693" y="4373022"/>
            <a:ext cx="3361800" cy="29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Source: Yahoo Finance</a:t>
            </a:r>
            <a:endParaRPr sz="1200">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g3ab83c5d643_0_0"/>
          <p:cNvSpPr txBox="1"/>
          <p:nvPr>
            <p:ph idx="1" type="body"/>
          </p:nvPr>
        </p:nvSpPr>
        <p:spPr>
          <a:xfrm>
            <a:off x="311700" y="1191900"/>
            <a:ext cx="3585300" cy="31365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b="1" lang="en" sz="1600">
                <a:solidFill>
                  <a:schemeClr val="dk1"/>
                </a:solidFill>
                <a:latin typeface="Inter"/>
                <a:ea typeface="Inter"/>
                <a:cs typeface="Inter"/>
                <a:sym typeface="Inter"/>
              </a:rPr>
              <a:t>→AROI = 3.3% (last 5 years)</a:t>
            </a:r>
            <a:endParaRPr b="1" sz="1600">
              <a:solidFill>
                <a:schemeClr val="dk1"/>
              </a:solidFill>
              <a:latin typeface="Inter"/>
              <a:ea typeface="Inter"/>
              <a:cs typeface="Inter"/>
              <a:sym typeface="Inter"/>
            </a:endParaRPr>
          </a:p>
          <a:p>
            <a:pPr indent="0" lvl="0" marL="0" rtl="0" algn="l">
              <a:lnSpc>
                <a:spcPct val="105000"/>
              </a:lnSpc>
              <a:spcBef>
                <a:spcPts val="0"/>
              </a:spcBef>
              <a:spcAft>
                <a:spcPts val="0"/>
              </a:spcAft>
              <a:buNone/>
            </a:pPr>
            <a:r>
              <a:t/>
            </a:r>
            <a:endParaRPr b="1" sz="1600">
              <a:solidFill>
                <a:schemeClr val="dk1"/>
              </a:solidFill>
              <a:latin typeface="Inter"/>
              <a:ea typeface="Inter"/>
              <a:cs typeface="Inter"/>
              <a:sym typeface="Inter"/>
            </a:endParaRPr>
          </a:p>
          <a:p>
            <a:pPr indent="0" lvl="0" marL="0" rtl="0" algn="l">
              <a:lnSpc>
                <a:spcPct val="105000"/>
              </a:lnSpc>
              <a:spcBef>
                <a:spcPts val="0"/>
              </a:spcBef>
              <a:spcAft>
                <a:spcPts val="0"/>
              </a:spcAft>
              <a:buNone/>
            </a:pPr>
            <a:r>
              <a:rPr b="1" lang="en" sz="1600">
                <a:solidFill>
                  <a:schemeClr val="dk1"/>
                </a:solidFill>
                <a:latin typeface="Inter"/>
                <a:ea typeface="Inter"/>
                <a:cs typeface="Inter"/>
                <a:sym typeface="Inter"/>
              </a:rPr>
              <a:t>Assume you bought 100 shares of SKA-B at 250 SEK each</a:t>
            </a:r>
            <a:endParaRPr b="1" sz="1600">
              <a:solidFill>
                <a:schemeClr val="dk1"/>
              </a:solidFill>
              <a:latin typeface="Inter"/>
              <a:ea typeface="Inter"/>
              <a:cs typeface="Inter"/>
              <a:sym typeface="Inter"/>
            </a:endParaRPr>
          </a:p>
          <a:p>
            <a:pPr indent="-330200" lvl="0" marL="457200" rtl="0" algn="l">
              <a:lnSpc>
                <a:spcPct val="10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That would be $2500 (the cost of 1 unit at USC)</a:t>
            </a:r>
            <a:endParaRPr sz="1600">
              <a:solidFill>
                <a:schemeClr val="dk1"/>
              </a:solidFill>
              <a:latin typeface="Inter"/>
              <a:ea typeface="Inter"/>
              <a:cs typeface="Inter"/>
              <a:sym typeface="Inter"/>
            </a:endParaRPr>
          </a:p>
          <a:p>
            <a:pPr indent="-330200" lvl="0" marL="457200" rtl="0" algn="l">
              <a:lnSpc>
                <a:spcPct val="10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In 10 years, that would be worth $3,460 in FV or $2,574 in PV</a:t>
            </a:r>
            <a:endParaRPr sz="1600">
              <a:solidFill>
                <a:schemeClr val="dk1"/>
              </a:solidFill>
              <a:latin typeface="Inter"/>
              <a:ea typeface="Inter"/>
              <a:cs typeface="Inter"/>
              <a:sym typeface="Inter"/>
            </a:endParaRPr>
          </a:p>
          <a:p>
            <a:pPr indent="-330200" lvl="0" marL="457200" rtl="0" algn="l">
              <a:lnSpc>
                <a:spcPct val="10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So you could buy one unit of CE 502 and fill up your car</a:t>
            </a:r>
            <a:endParaRPr sz="1600">
              <a:solidFill>
                <a:schemeClr val="dk1"/>
              </a:solidFill>
              <a:latin typeface="Inter"/>
              <a:ea typeface="Inter"/>
              <a:cs typeface="Inter"/>
              <a:sym typeface="Inter"/>
            </a:endParaRPr>
          </a:p>
        </p:txBody>
      </p:sp>
      <p:sp>
        <p:nvSpPr>
          <p:cNvPr id="653" name="Google Shape;653;g3ab83c5d643_0_0"/>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654" name="Google Shape;654;g3ab83c5d643_0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Growth of Your Investment</a:t>
            </a:r>
            <a:endParaRPr b="1" sz="2600">
              <a:solidFill>
                <a:srgbClr val="0B5394"/>
              </a:solidFill>
              <a:latin typeface="Inter Tight"/>
              <a:ea typeface="Inter Tight"/>
              <a:cs typeface="Inter Tight"/>
              <a:sym typeface="Inter Tight"/>
            </a:endParaRPr>
          </a:p>
        </p:txBody>
      </p:sp>
      <p:pic>
        <p:nvPicPr>
          <p:cNvPr id="655" name="Google Shape;655;g3ab83c5d643_0_0"/>
          <p:cNvPicPr preferRelativeResize="0"/>
          <p:nvPr/>
        </p:nvPicPr>
        <p:blipFill>
          <a:blip r:embed="rId3">
            <a:alphaModFix/>
          </a:blip>
          <a:stretch>
            <a:fillRect/>
          </a:stretch>
        </p:blipFill>
        <p:spPr>
          <a:xfrm>
            <a:off x="4382721" y="1455026"/>
            <a:ext cx="4290828" cy="26102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3ab83c5d643_0_8"/>
          <p:cNvSpPr txBox="1"/>
          <p:nvPr>
            <p:ph idx="1" type="body"/>
          </p:nvPr>
        </p:nvSpPr>
        <p:spPr>
          <a:xfrm>
            <a:off x="311700" y="1191900"/>
            <a:ext cx="3585300" cy="3136500"/>
          </a:xfrm>
          <a:prstGeom prst="rect">
            <a:avLst/>
          </a:prstGeom>
        </p:spPr>
        <p:txBody>
          <a:bodyPr anchorCtr="0" anchor="t" bIns="91425" lIns="91425" spcFirstLastPara="1" rIns="91425" wrap="square" tIns="91425">
            <a:normAutofit/>
          </a:bodyPr>
          <a:lstStyle/>
          <a:p>
            <a:pPr indent="0" lvl="0" marL="0" rtl="0" algn="l">
              <a:lnSpc>
                <a:spcPct val="105000"/>
              </a:lnSpc>
              <a:spcBef>
                <a:spcPts val="0"/>
              </a:spcBef>
              <a:spcAft>
                <a:spcPts val="0"/>
              </a:spcAft>
              <a:buNone/>
            </a:pPr>
            <a:r>
              <a:rPr b="1" lang="en" sz="1600">
                <a:solidFill>
                  <a:schemeClr val="dk1"/>
                </a:solidFill>
                <a:latin typeface="Inter"/>
                <a:ea typeface="Inter"/>
                <a:cs typeface="Inter"/>
                <a:sym typeface="Inter"/>
              </a:rPr>
              <a:t>→No</a:t>
            </a:r>
            <a:endParaRPr b="1" sz="1600">
              <a:solidFill>
                <a:schemeClr val="dk1"/>
              </a:solidFill>
              <a:latin typeface="Inter"/>
              <a:ea typeface="Inter"/>
              <a:cs typeface="Inter"/>
              <a:sym typeface="Inter"/>
            </a:endParaRPr>
          </a:p>
          <a:p>
            <a:pPr indent="-330200" lvl="0" marL="457200" rtl="0" algn="l">
              <a:lnSpc>
                <a:spcPct val="105000"/>
              </a:lnSpc>
              <a:spcBef>
                <a:spcPts val="0"/>
              </a:spcBef>
              <a:spcAft>
                <a:spcPts val="0"/>
              </a:spcAft>
              <a:buClr>
                <a:schemeClr val="dk1"/>
              </a:buClr>
              <a:buSzPts val="1600"/>
              <a:buFont typeface="Inter"/>
              <a:buChar char="-"/>
            </a:pPr>
            <a:r>
              <a:rPr lang="en" sz="1600">
                <a:solidFill>
                  <a:schemeClr val="dk1"/>
                </a:solidFill>
                <a:latin typeface="Inter"/>
                <a:ea typeface="Inter"/>
                <a:cs typeface="Inter"/>
                <a:sym typeface="Inter"/>
              </a:rPr>
              <a:t>Invest in Nvidia, whose 10 year annualized return is 71%</a:t>
            </a:r>
            <a:endParaRPr sz="1600">
              <a:solidFill>
                <a:schemeClr val="dk1"/>
              </a:solidFill>
              <a:latin typeface="Inter"/>
              <a:ea typeface="Inter"/>
              <a:cs typeface="Inter"/>
              <a:sym typeface="Inter"/>
            </a:endParaRPr>
          </a:p>
          <a:p>
            <a:pPr indent="0" lvl="0" marL="0" rtl="0" algn="l">
              <a:lnSpc>
                <a:spcPct val="105000"/>
              </a:lnSpc>
              <a:spcBef>
                <a:spcPts val="0"/>
              </a:spcBef>
              <a:spcAft>
                <a:spcPts val="0"/>
              </a:spcAft>
              <a:buNone/>
            </a:pPr>
            <a:r>
              <a:t/>
            </a:r>
            <a:endParaRPr b="1" sz="1600">
              <a:solidFill>
                <a:schemeClr val="dk1"/>
              </a:solidFill>
              <a:latin typeface="Inter"/>
              <a:ea typeface="Inter"/>
              <a:cs typeface="Inter"/>
              <a:sym typeface="Inter"/>
            </a:endParaRPr>
          </a:p>
          <a:p>
            <a:pPr indent="0" lvl="0" marL="0" rtl="0" algn="l">
              <a:lnSpc>
                <a:spcPct val="105000"/>
              </a:lnSpc>
              <a:spcBef>
                <a:spcPts val="0"/>
              </a:spcBef>
              <a:spcAft>
                <a:spcPts val="0"/>
              </a:spcAft>
              <a:buNone/>
            </a:pPr>
            <a:r>
              <a:rPr b="1" i="1" lang="en" sz="1600">
                <a:solidFill>
                  <a:srgbClr val="1155CC"/>
                </a:solidFill>
                <a:latin typeface="Inter"/>
                <a:ea typeface="Inter"/>
                <a:cs typeface="Inter"/>
                <a:sym typeface="Inter"/>
              </a:rPr>
              <a:t>But if you want to invest in a construction company, invest in one that builds nuclear facilities</a:t>
            </a:r>
            <a:endParaRPr b="1" i="1" sz="1600">
              <a:solidFill>
                <a:srgbClr val="1155CC"/>
              </a:solidFill>
              <a:latin typeface="Inter"/>
              <a:ea typeface="Inter"/>
              <a:cs typeface="Inter"/>
              <a:sym typeface="Inter"/>
            </a:endParaRPr>
          </a:p>
        </p:txBody>
      </p:sp>
      <p:sp>
        <p:nvSpPr>
          <p:cNvPr id="661" name="Google Shape;661;g3ab83c5d643_0_8"/>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662" name="Google Shape;662;g3ab83c5d643_0_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So should you buy?</a:t>
            </a:r>
            <a:endParaRPr b="1" sz="2600">
              <a:solidFill>
                <a:srgbClr val="0B5394"/>
              </a:solidFill>
              <a:latin typeface="Inter Tight"/>
              <a:ea typeface="Inter Tight"/>
              <a:cs typeface="Inter Tight"/>
              <a:sym typeface="Inter Tight"/>
            </a:endParaRPr>
          </a:p>
        </p:txBody>
      </p:sp>
      <p:pic>
        <p:nvPicPr>
          <p:cNvPr id="663" name="Google Shape;663;g3ab83c5d643_0_8"/>
          <p:cNvPicPr preferRelativeResize="0"/>
          <p:nvPr/>
        </p:nvPicPr>
        <p:blipFill>
          <a:blip r:embed="rId3">
            <a:alphaModFix/>
          </a:blip>
          <a:stretch>
            <a:fillRect/>
          </a:stretch>
        </p:blipFill>
        <p:spPr>
          <a:xfrm>
            <a:off x="4963800" y="1017725"/>
            <a:ext cx="3370050" cy="33700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667" name="Shape 667"/>
        <p:cNvGrpSpPr/>
        <p:nvPr/>
      </p:nvGrpSpPr>
      <p:grpSpPr>
        <a:xfrm>
          <a:off x="0" y="0"/>
          <a:ext cx="0" cy="0"/>
          <a:chOff x="0" y="0"/>
          <a:chExt cx="0" cy="0"/>
        </a:xfrm>
      </p:grpSpPr>
      <p:sp>
        <p:nvSpPr>
          <p:cNvPr id="668" name="Google Shape;668;g3aba2c734d3_0_44"/>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
        <p:nvSpPr>
          <p:cNvPr id="669" name="Google Shape;669;g3aba2c734d3_0_44"/>
          <p:cNvSpPr txBox="1"/>
          <p:nvPr/>
        </p:nvSpPr>
        <p:spPr>
          <a:xfrm>
            <a:off x="408425" y="2976100"/>
            <a:ext cx="8520600" cy="79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i="0" lang="en" sz="1100" u="none" cap="none" strike="noStrike">
                <a:solidFill>
                  <a:schemeClr val="accent6"/>
                </a:solidFill>
                <a:latin typeface="Inter Tight SemiBold"/>
                <a:ea typeface="Inter Tight SemiBold"/>
                <a:cs typeface="Inter Tight SemiBold"/>
                <a:sym typeface="Inter Tight SemiBold"/>
              </a:rPr>
              <a:t>Presented by Team 2: Shahrzad Ghorbannia, </a:t>
            </a:r>
            <a:r>
              <a:rPr lang="en" sz="1100">
                <a:solidFill>
                  <a:schemeClr val="accent1"/>
                </a:solidFill>
                <a:latin typeface="Inter Tight SemiBold"/>
                <a:ea typeface="Inter Tight SemiBold"/>
                <a:cs typeface="Inter Tight SemiBold"/>
                <a:sym typeface="Inter Tight SemiBold"/>
              </a:rPr>
              <a:t>Henry Glover, Gabriel Garfias,  Eli Naderikooshesh, </a:t>
            </a:r>
            <a:r>
              <a:rPr i="0" lang="en" sz="1100" u="none" cap="none" strike="noStrike">
                <a:solidFill>
                  <a:schemeClr val="accent6"/>
                </a:solidFill>
                <a:latin typeface="Inter Tight SemiBold"/>
                <a:ea typeface="Inter Tight SemiBold"/>
                <a:cs typeface="Inter Tight SemiBold"/>
                <a:sym typeface="Inter Tight SemiBold"/>
              </a:rPr>
              <a:t>Sihan Chen</a:t>
            </a:r>
            <a:endParaRPr i="0" sz="1290" u="none" cap="none" strike="noStrike">
              <a:solidFill>
                <a:schemeClr val="accent6"/>
              </a:solidFill>
              <a:latin typeface="Inter Tight SemiBold"/>
              <a:ea typeface="Inter Tight SemiBold"/>
              <a:cs typeface="Inter Tight SemiBold"/>
              <a:sym typeface="Inter Tight SemiBold"/>
            </a:endParaRPr>
          </a:p>
        </p:txBody>
      </p:sp>
      <p:sp>
        <p:nvSpPr>
          <p:cNvPr id="670" name="Google Shape;670;g3aba2c734d3_0_44"/>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rgbClr val="FFFFFF"/>
                </a:solidFill>
              </a:rPr>
              <a:t>Thanks for listening to our presentation</a:t>
            </a:r>
            <a:endParaRPr sz="3500">
              <a:solidFill>
                <a:srgbClr val="FFFFFF"/>
              </a:solidFill>
            </a:endParaRPr>
          </a:p>
          <a:p>
            <a:pPr indent="0" lvl="0" marL="0" rtl="0" algn="l">
              <a:spcBef>
                <a:spcPts val="0"/>
              </a:spcBef>
              <a:spcAft>
                <a:spcPts val="0"/>
              </a:spcAft>
              <a:buNone/>
            </a:pPr>
            <a:r>
              <a:rPr lang="en" sz="2100">
                <a:solidFill>
                  <a:srgbClr val="FFFFFF"/>
                </a:solidFill>
              </a:rPr>
              <a:t>Questions?</a:t>
            </a:r>
            <a:endParaRPr sz="2100">
              <a:solidFill>
                <a:srgbClr val="FFFFFF"/>
              </a:solidFill>
            </a:endParaRPr>
          </a:p>
        </p:txBody>
      </p:sp>
      <p:cxnSp>
        <p:nvCxnSpPr>
          <p:cNvPr id="671" name="Google Shape;671;g3aba2c734d3_0_44"/>
          <p:cNvCxnSpPr/>
          <p:nvPr/>
        </p:nvCxnSpPr>
        <p:spPr>
          <a:xfrm>
            <a:off x="0" y="2976108"/>
            <a:ext cx="85725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3a829fe16e9_0_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B5394"/>
                </a:solidFill>
                <a:latin typeface="Inter Tight"/>
                <a:ea typeface="Inter Tight"/>
                <a:cs typeface="Inter Tight"/>
                <a:sym typeface="Inter Tight"/>
              </a:rPr>
              <a:t>Total </a:t>
            </a:r>
            <a:r>
              <a:rPr b="1" lang="en" sz="2200">
                <a:solidFill>
                  <a:srgbClr val="0B5394"/>
                </a:solidFill>
                <a:latin typeface="Inter Tight"/>
                <a:ea typeface="Inter Tight"/>
                <a:cs typeface="Inter Tight"/>
                <a:sym typeface="Inter Tight"/>
              </a:rPr>
              <a:t>Subsidiaries - 16 Substantial Companies - 795 </a:t>
            </a:r>
            <a:r>
              <a:rPr b="1" lang="en" sz="2200">
                <a:solidFill>
                  <a:srgbClr val="0B5394"/>
                </a:solidFill>
                <a:latin typeface="Inter Tight"/>
                <a:ea typeface="Inter Tight"/>
                <a:cs typeface="Inter Tight"/>
                <a:sym typeface="Inter Tight"/>
              </a:rPr>
              <a:t>Subsidiaries</a:t>
            </a:r>
            <a:endParaRPr b="1" sz="2200">
              <a:solidFill>
                <a:srgbClr val="0B5394"/>
              </a:solidFill>
              <a:latin typeface="Inter Tight"/>
              <a:ea typeface="Inter Tight"/>
              <a:cs typeface="Inter Tight"/>
              <a:sym typeface="Inter Tight"/>
            </a:endParaRPr>
          </a:p>
        </p:txBody>
      </p:sp>
      <p:sp>
        <p:nvSpPr>
          <p:cNvPr id="285" name="Google Shape;285;g3a829fe16e9_0_0"/>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grpSp>
        <p:nvGrpSpPr>
          <p:cNvPr id="286" name="Google Shape;286;g3a829fe16e9_0_0"/>
          <p:cNvGrpSpPr/>
          <p:nvPr/>
        </p:nvGrpSpPr>
        <p:grpSpPr>
          <a:xfrm>
            <a:off x="1120522" y="982977"/>
            <a:ext cx="6902967" cy="3489300"/>
            <a:chOff x="1023644" y="973443"/>
            <a:chExt cx="7096707" cy="3587232"/>
          </a:xfrm>
        </p:grpSpPr>
        <p:grpSp>
          <p:nvGrpSpPr>
            <p:cNvPr id="287" name="Google Shape;287;g3a829fe16e9_0_0"/>
            <p:cNvGrpSpPr/>
            <p:nvPr/>
          </p:nvGrpSpPr>
          <p:grpSpPr>
            <a:xfrm>
              <a:off x="1023648" y="973443"/>
              <a:ext cx="7096703" cy="3417481"/>
              <a:chOff x="408175" y="1067250"/>
              <a:chExt cx="6349949" cy="3057874"/>
            </a:xfrm>
          </p:grpSpPr>
          <p:pic>
            <p:nvPicPr>
              <p:cNvPr id="288" name="Google Shape;288;g3a829fe16e9_0_0"/>
              <p:cNvPicPr preferRelativeResize="0"/>
              <p:nvPr/>
            </p:nvPicPr>
            <p:blipFill rotWithShape="1">
              <a:blip r:embed="rId3">
                <a:alphaModFix/>
              </a:blip>
              <a:srcRect b="9264" l="0" r="61745" t="0"/>
              <a:stretch/>
            </p:blipFill>
            <p:spPr>
              <a:xfrm>
                <a:off x="408175" y="1067250"/>
                <a:ext cx="3185624" cy="3057874"/>
              </a:xfrm>
              <a:prstGeom prst="rect">
                <a:avLst/>
              </a:prstGeom>
              <a:noFill/>
              <a:ln>
                <a:noFill/>
              </a:ln>
            </p:spPr>
          </p:pic>
          <p:pic>
            <p:nvPicPr>
              <p:cNvPr id="289" name="Google Shape;289;g3a829fe16e9_0_0"/>
              <p:cNvPicPr preferRelativeResize="0"/>
              <p:nvPr/>
            </p:nvPicPr>
            <p:blipFill rotWithShape="1">
              <a:blip r:embed="rId3">
                <a:alphaModFix/>
              </a:blip>
              <a:srcRect b="9264" l="58369" r="0" t="0"/>
              <a:stretch/>
            </p:blipFill>
            <p:spPr>
              <a:xfrm>
                <a:off x="3291249" y="1067250"/>
                <a:ext cx="3466875" cy="3057874"/>
              </a:xfrm>
              <a:prstGeom prst="rect">
                <a:avLst/>
              </a:prstGeom>
              <a:noFill/>
              <a:ln>
                <a:noFill/>
              </a:ln>
            </p:spPr>
          </p:pic>
        </p:grpSp>
        <p:pic>
          <p:nvPicPr>
            <p:cNvPr id="290" name="Google Shape;290;g3a829fe16e9_0_0"/>
            <p:cNvPicPr preferRelativeResize="0"/>
            <p:nvPr/>
          </p:nvPicPr>
          <p:blipFill rotWithShape="1">
            <a:blip r:embed="rId3">
              <a:alphaModFix/>
            </a:blip>
            <a:srcRect b="2398" l="0" r="30376" t="90594"/>
            <a:stretch/>
          </p:blipFill>
          <p:spPr>
            <a:xfrm>
              <a:off x="1023644" y="4324525"/>
              <a:ext cx="5797975" cy="23615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a8e09aa909_1_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extLst>
                  <a:ext uri="http://customooxmlschemas.google.com/">
                    <go:slidesCustomData xmlns:go="http://customooxmlschemas.google.com/" textRoundtripDataId="0"/>
                  </a:ext>
                </a:extLst>
              </a:rPr>
              <a:t>Skanska’s </a:t>
            </a:r>
            <a:r>
              <a:rPr b="1" lang="en" sz="2600">
                <a:solidFill>
                  <a:srgbClr val="0B5394"/>
                </a:solidFill>
                <a:latin typeface="Inter Tight"/>
                <a:ea typeface="Inter Tight"/>
                <a:cs typeface="Inter Tight"/>
                <a:sym typeface="Inter Tight"/>
                <a:extLst>
                  <a:ext uri="http://customooxmlschemas.google.com/">
                    <go:slidesCustomData xmlns:go="http://customooxmlschemas.google.com/" textRoundtripDataId="1"/>
                  </a:ext>
                </a:extLst>
              </a:rPr>
              <a:t>Shareholder Split</a:t>
            </a:r>
            <a:endParaRPr b="1" sz="2600">
              <a:solidFill>
                <a:srgbClr val="0B5394"/>
              </a:solidFill>
              <a:latin typeface="Inter Tight"/>
              <a:ea typeface="Inter Tight"/>
              <a:cs typeface="Inter Tight"/>
              <a:sym typeface="Inter Tight"/>
            </a:endParaRPr>
          </a:p>
        </p:txBody>
      </p:sp>
      <p:sp>
        <p:nvSpPr>
          <p:cNvPr id="296" name="Google Shape;296;g3a8e09aa909_1_2"/>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297" name="Google Shape;297;g3a8e09aa909_1_2"/>
          <p:cNvPicPr preferRelativeResize="0"/>
          <p:nvPr/>
        </p:nvPicPr>
        <p:blipFill>
          <a:blip r:embed="rId3">
            <a:alphaModFix/>
          </a:blip>
          <a:stretch>
            <a:fillRect/>
          </a:stretch>
        </p:blipFill>
        <p:spPr>
          <a:xfrm>
            <a:off x="4938399" y="1017726"/>
            <a:ext cx="3893901" cy="3332151"/>
          </a:xfrm>
          <a:prstGeom prst="rect">
            <a:avLst/>
          </a:prstGeom>
          <a:noFill/>
          <a:ln>
            <a:noFill/>
          </a:ln>
        </p:spPr>
      </p:pic>
      <p:pic>
        <p:nvPicPr>
          <p:cNvPr id="298" name="Google Shape;298;g3a8e09aa909_1_2" title="Points scored"/>
          <p:cNvPicPr preferRelativeResize="0"/>
          <p:nvPr/>
        </p:nvPicPr>
        <p:blipFill>
          <a:blip r:embed="rId4">
            <a:alphaModFix/>
          </a:blip>
          <a:stretch>
            <a:fillRect/>
          </a:stretch>
        </p:blipFill>
        <p:spPr>
          <a:xfrm>
            <a:off x="311700" y="1488425"/>
            <a:ext cx="4366650" cy="2390746"/>
          </a:xfrm>
          <a:prstGeom prst="rect">
            <a:avLst/>
          </a:prstGeom>
          <a:noFill/>
          <a:ln>
            <a:noFill/>
          </a:ln>
        </p:spPr>
      </p:pic>
      <p:sp>
        <p:nvSpPr>
          <p:cNvPr id="299" name="Google Shape;299;g3a8e09aa909_1_2"/>
          <p:cNvSpPr/>
          <p:nvPr/>
        </p:nvSpPr>
        <p:spPr>
          <a:xfrm>
            <a:off x="4938400" y="3180550"/>
            <a:ext cx="3894000" cy="376500"/>
          </a:xfrm>
          <a:prstGeom prst="rect">
            <a:avLst/>
          </a:prstGeom>
          <a:solidFill>
            <a:srgbClr val="FFF541">
              <a:alpha val="253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g3a8e09aa909_1_2"/>
          <p:cNvSpPr/>
          <p:nvPr/>
        </p:nvSpPr>
        <p:spPr>
          <a:xfrm>
            <a:off x="4938400" y="4093025"/>
            <a:ext cx="1555500" cy="256800"/>
          </a:xfrm>
          <a:prstGeom prst="rect">
            <a:avLst/>
          </a:prstGeom>
          <a:solidFill>
            <a:srgbClr val="FFF541">
              <a:alpha val="253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304" name="Shape 304"/>
        <p:cNvGrpSpPr/>
        <p:nvPr/>
      </p:nvGrpSpPr>
      <p:grpSpPr>
        <a:xfrm>
          <a:off x="0" y="0"/>
          <a:ext cx="0" cy="0"/>
          <a:chOff x="0" y="0"/>
          <a:chExt cx="0" cy="0"/>
        </a:xfrm>
      </p:grpSpPr>
      <p:sp>
        <p:nvSpPr>
          <p:cNvPr id="305" name="Google Shape;305;g3a69d1016ed_1_247"/>
          <p:cNvSpPr txBox="1"/>
          <p:nvPr>
            <p:ph type="ctrTitle"/>
          </p:nvPr>
        </p:nvSpPr>
        <p:spPr>
          <a:xfrm>
            <a:off x="408425" y="1114300"/>
            <a:ext cx="8308200" cy="1785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500">
                <a:solidFill>
                  <a:srgbClr val="FFFFFF"/>
                </a:solidFill>
              </a:rPr>
              <a:t>Analyzing the External Environment</a:t>
            </a:r>
            <a:endParaRPr sz="3500">
              <a:solidFill>
                <a:srgbClr val="FFFFFF"/>
              </a:solidFill>
            </a:endParaRPr>
          </a:p>
          <a:p>
            <a:pPr indent="0" lvl="0" marL="0" rtl="0" algn="l">
              <a:spcBef>
                <a:spcPts val="0"/>
              </a:spcBef>
              <a:spcAft>
                <a:spcPts val="0"/>
              </a:spcAft>
              <a:buNone/>
            </a:pPr>
            <a:r>
              <a:rPr b="0" lang="en" sz="2200">
                <a:solidFill>
                  <a:srgbClr val="FFFFFF"/>
                </a:solidFill>
              </a:rPr>
              <a:t>By Henry</a:t>
            </a:r>
            <a:endParaRPr b="0" sz="2200">
              <a:solidFill>
                <a:srgbClr val="FFFFFF"/>
              </a:solidFill>
            </a:endParaRPr>
          </a:p>
        </p:txBody>
      </p:sp>
      <p:cxnSp>
        <p:nvCxnSpPr>
          <p:cNvPr id="306" name="Google Shape;306;g3a69d1016ed_1_247"/>
          <p:cNvCxnSpPr/>
          <p:nvPr/>
        </p:nvCxnSpPr>
        <p:spPr>
          <a:xfrm>
            <a:off x="0" y="2976108"/>
            <a:ext cx="6572400" cy="0"/>
          </a:xfrm>
          <a:prstGeom prst="straightConnector1">
            <a:avLst/>
          </a:prstGeom>
          <a:noFill/>
          <a:ln cap="flat" cmpd="sng" w="9525">
            <a:solidFill>
              <a:srgbClr val="FFFFFF"/>
            </a:solidFill>
            <a:prstDash val="solid"/>
            <a:round/>
            <a:headEnd len="med" w="med" type="none"/>
            <a:tailEnd len="med" w="med" type="none"/>
          </a:ln>
        </p:spPr>
      </p:cxnSp>
      <p:sp>
        <p:nvSpPr>
          <p:cNvPr id="307" name="Google Shape;307;g3a69d1016ed_1_247"/>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ab8f867511_0_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Analysis </a:t>
            </a:r>
            <a:endParaRPr b="1" sz="2600">
              <a:solidFill>
                <a:srgbClr val="0B5394"/>
              </a:solidFill>
              <a:latin typeface="Inter Tight"/>
              <a:ea typeface="Inter Tight"/>
              <a:cs typeface="Inter Tight"/>
              <a:sym typeface="Inter Tight"/>
            </a:endParaRPr>
          </a:p>
        </p:txBody>
      </p:sp>
      <p:sp>
        <p:nvSpPr>
          <p:cNvPr id="313" name="Google Shape;313;g3ab8f867511_0_8"/>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14" name="Google Shape;314;g3ab8f867511_0_8"/>
          <p:cNvPicPr preferRelativeResize="0"/>
          <p:nvPr/>
        </p:nvPicPr>
        <p:blipFill>
          <a:blip r:embed="rId3">
            <a:alphaModFix/>
          </a:blip>
          <a:stretch>
            <a:fillRect/>
          </a:stretch>
        </p:blipFill>
        <p:spPr>
          <a:xfrm>
            <a:off x="291665" y="1372445"/>
            <a:ext cx="1824400" cy="3183525"/>
          </a:xfrm>
          <a:prstGeom prst="rect">
            <a:avLst/>
          </a:prstGeom>
          <a:noFill/>
          <a:ln>
            <a:noFill/>
          </a:ln>
        </p:spPr>
      </p:pic>
      <p:pic>
        <p:nvPicPr>
          <p:cNvPr id="315" name="Google Shape;315;g3ab8f867511_0_8"/>
          <p:cNvPicPr preferRelativeResize="0"/>
          <p:nvPr/>
        </p:nvPicPr>
        <p:blipFill>
          <a:blip r:embed="rId4">
            <a:alphaModFix/>
          </a:blip>
          <a:stretch>
            <a:fillRect/>
          </a:stretch>
        </p:blipFill>
        <p:spPr>
          <a:xfrm>
            <a:off x="4092605" y="1410533"/>
            <a:ext cx="1740224" cy="3183550"/>
          </a:xfrm>
          <a:prstGeom prst="rect">
            <a:avLst/>
          </a:prstGeom>
          <a:noFill/>
          <a:ln>
            <a:noFill/>
          </a:ln>
        </p:spPr>
      </p:pic>
      <p:sp>
        <p:nvSpPr>
          <p:cNvPr id="316" name="Google Shape;316;g3ab8f867511_0_8"/>
          <p:cNvSpPr txBox="1"/>
          <p:nvPr>
            <p:ph idx="1" type="body"/>
          </p:nvPr>
        </p:nvSpPr>
        <p:spPr>
          <a:xfrm>
            <a:off x="446634" y="979259"/>
            <a:ext cx="1522800" cy="389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highlight>
                  <a:srgbClr val="FFFFFF"/>
                </a:highlight>
                <a:latin typeface="Inter Tight SemiBold"/>
                <a:ea typeface="Inter Tight SemiBold"/>
                <a:cs typeface="Inter Tight SemiBold"/>
                <a:sym typeface="Inter Tight SemiBold"/>
              </a:rPr>
              <a:t>U.S. Construction</a:t>
            </a:r>
            <a:endParaRPr sz="1200">
              <a:solidFill>
                <a:schemeClr val="dk1"/>
              </a:solidFill>
              <a:highlight>
                <a:srgbClr val="FFFFFF"/>
              </a:highlight>
              <a:latin typeface="Inter Tight SemiBold"/>
              <a:ea typeface="Inter Tight SemiBold"/>
              <a:cs typeface="Inter Tight SemiBold"/>
              <a:sym typeface="Inter Tight SemiBold"/>
            </a:endParaRPr>
          </a:p>
          <a:p>
            <a:pPr indent="0" lvl="0" marL="0" rtl="0" algn="l">
              <a:spcBef>
                <a:spcPts val="0"/>
              </a:spcBef>
              <a:spcAft>
                <a:spcPts val="0"/>
              </a:spcAft>
              <a:buNone/>
            </a:pPr>
            <a:r>
              <a:t/>
            </a:r>
            <a:endParaRPr>
              <a:latin typeface="Inter Tight SemiBold"/>
              <a:ea typeface="Inter Tight SemiBold"/>
              <a:cs typeface="Inter Tight SemiBold"/>
              <a:sym typeface="Inter Tight SemiBold"/>
            </a:endParaRPr>
          </a:p>
        </p:txBody>
      </p:sp>
      <p:pic>
        <p:nvPicPr>
          <p:cNvPr id="317" name="Google Shape;317;g3ab8f867511_0_8"/>
          <p:cNvPicPr preferRelativeResize="0"/>
          <p:nvPr/>
        </p:nvPicPr>
        <p:blipFill>
          <a:blip r:embed="rId5">
            <a:alphaModFix/>
          </a:blip>
          <a:stretch>
            <a:fillRect/>
          </a:stretch>
        </p:blipFill>
        <p:spPr>
          <a:xfrm>
            <a:off x="2152065" y="1458641"/>
            <a:ext cx="1763425" cy="3096200"/>
          </a:xfrm>
          <a:prstGeom prst="rect">
            <a:avLst/>
          </a:prstGeom>
          <a:noFill/>
          <a:ln>
            <a:noFill/>
          </a:ln>
        </p:spPr>
      </p:pic>
      <p:sp>
        <p:nvSpPr>
          <p:cNvPr id="318" name="Google Shape;318;g3ab8f867511_0_8"/>
          <p:cNvSpPr txBox="1"/>
          <p:nvPr>
            <p:ph idx="1" type="body"/>
          </p:nvPr>
        </p:nvSpPr>
        <p:spPr>
          <a:xfrm>
            <a:off x="2029436" y="980706"/>
            <a:ext cx="1951500" cy="450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highlight>
                  <a:srgbClr val="FFFFFF"/>
                </a:highlight>
                <a:latin typeface="Inter Tight SemiBold"/>
                <a:ea typeface="Inter Tight SemiBold"/>
                <a:cs typeface="Inter Tight SemiBold"/>
                <a:sym typeface="Inter Tight SemiBold"/>
              </a:rPr>
              <a:t>U.S. Engineering Services</a:t>
            </a:r>
            <a:endParaRPr>
              <a:latin typeface="Inter Tight SemiBold"/>
              <a:ea typeface="Inter Tight SemiBold"/>
              <a:cs typeface="Inter Tight SemiBold"/>
              <a:sym typeface="Inter Tight SemiBold"/>
            </a:endParaRPr>
          </a:p>
        </p:txBody>
      </p:sp>
      <p:sp>
        <p:nvSpPr>
          <p:cNvPr id="319" name="Google Shape;319;g3ab8f867511_0_8"/>
          <p:cNvSpPr txBox="1"/>
          <p:nvPr/>
        </p:nvSpPr>
        <p:spPr>
          <a:xfrm>
            <a:off x="5829799" y="1353121"/>
            <a:ext cx="3217500" cy="3363300"/>
          </a:xfrm>
          <a:prstGeom prst="rect">
            <a:avLst/>
          </a:prstGeom>
          <a:noFill/>
          <a:ln>
            <a:noFill/>
          </a:ln>
        </p:spPr>
        <p:txBody>
          <a:bodyPr anchorCtr="0" anchor="t" bIns="91425" lIns="91425" spcFirstLastPara="1" rIns="91425" wrap="square" tIns="91425">
            <a:noAutofit/>
          </a:bodyPr>
          <a:lstStyle/>
          <a:p>
            <a:pPr indent="-304800" lvl="0" marL="457200" rtl="0" algn="l">
              <a:spcBef>
                <a:spcPts val="100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Office construction collapse + residential swings reshape the market</a:t>
            </a:r>
            <a:endParaRPr sz="1200">
              <a:solidFill>
                <a:schemeClr val="dk1"/>
              </a:solidFill>
              <a:latin typeface="Inter Tight"/>
              <a:ea typeface="Inter Tight"/>
              <a:cs typeface="Inter Tight"/>
              <a:sym typeface="Inter Tight"/>
            </a:endParaRPr>
          </a:p>
          <a:p>
            <a:pPr indent="-304800" lvl="0" marL="457200" rtl="0" algn="l">
              <a:spcBef>
                <a:spcPts val="100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Material inflation + interest-rate volatility dominate industry performance</a:t>
            </a:r>
            <a:endParaRPr sz="1200">
              <a:solidFill>
                <a:schemeClr val="dk1"/>
              </a:solidFill>
              <a:latin typeface="Inter Tight"/>
              <a:ea typeface="Inter Tight"/>
              <a:cs typeface="Inter Tight"/>
              <a:sym typeface="Inter Tight"/>
            </a:endParaRPr>
          </a:p>
          <a:p>
            <a:pPr indent="-304800" lvl="0" marL="457200" rtl="0" algn="l">
              <a:spcBef>
                <a:spcPts val="100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Federal infrastructure funding is a primary driver (IIJA, IRA, CHIPS).</a:t>
            </a:r>
            <a:endParaRPr sz="1200">
              <a:solidFill>
                <a:schemeClr val="dk1"/>
              </a:solidFill>
              <a:latin typeface="Inter Tight"/>
              <a:ea typeface="Inter Tight"/>
              <a:cs typeface="Inter Tight"/>
              <a:sym typeface="Inter Tight"/>
            </a:endParaRPr>
          </a:p>
          <a:p>
            <a:pPr indent="-304800" lvl="0" marL="457200" rtl="0" algn="l">
              <a:spcBef>
                <a:spcPts val="100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Volatile material costs + skilled-labor shortages pressure profitability.</a:t>
            </a:r>
            <a:endParaRPr sz="1200">
              <a:solidFill>
                <a:schemeClr val="dk1"/>
              </a:solidFill>
              <a:latin typeface="Inter Tight"/>
              <a:ea typeface="Inter Tight"/>
              <a:cs typeface="Inter Tight"/>
              <a:sym typeface="Inter Tight"/>
            </a:endParaRPr>
          </a:p>
          <a:p>
            <a:pPr indent="-304800" lvl="0" marL="457200" rtl="0" algn="l">
              <a:spcBef>
                <a:spcPts val="100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Technology integration (BIM, 3D printing, cloud) boosts efficiency.</a:t>
            </a:r>
            <a:endParaRPr sz="1200">
              <a:solidFill>
                <a:schemeClr val="dk1"/>
              </a:solidFill>
              <a:latin typeface="Inter Tight"/>
              <a:ea typeface="Inter Tight"/>
              <a:cs typeface="Inter Tight"/>
              <a:sym typeface="Inter Tight"/>
            </a:endParaRPr>
          </a:p>
          <a:p>
            <a:pPr indent="-304800" lvl="0" marL="457200" rtl="0" algn="l">
              <a:spcBef>
                <a:spcPts val="1000"/>
              </a:spcBef>
              <a:spcAft>
                <a:spcPts val="0"/>
              </a:spcAft>
              <a:buClr>
                <a:schemeClr val="dk1"/>
              </a:buClr>
              <a:buSzPts val="1200"/>
              <a:buFont typeface="Inter Tight"/>
              <a:buChar char="-"/>
            </a:pPr>
            <a:r>
              <a:rPr lang="en" sz="1200">
                <a:solidFill>
                  <a:schemeClr val="dk1"/>
                </a:solidFill>
                <a:latin typeface="Inter Tight"/>
                <a:ea typeface="Inter Tight"/>
                <a:cs typeface="Inter Tight"/>
                <a:sym typeface="Inter Tight"/>
              </a:rPr>
              <a:t>Government funding + interest-rate cycles create revenue volatility.</a:t>
            </a:r>
            <a:endParaRPr sz="1200">
              <a:solidFill>
                <a:schemeClr val="dk1"/>
              </a:solidFill>
              <a:latin typeface="Inter Tight"/>
              <a:ea typeface="Inter Tight"/>
              <a:cs typeface="Inter Tight"/>
              <a:sym typeface="Inter Tight"/>
            </a:endParaRPr>
          </a:p>
        </p:txBody>
      </p:sp>
      <p:sp>
        <p:nvSpPr>
          <p:cNvPr id="320" name="Google Shape;320;g3ab8f867511_0_8"/>
          <p:cNvSpPr txBox="1"/>
          <p:nvPr>
            <p:ph idx="1" type="body"/>
          </p:nvPr>
        </p:nvSpPr>
        <p:spPr>
          <a:xfrm>
            <a:off x="6005850" y="968020"/>
            <a:ext cx="2927700" cy="33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200">
                <a:solidFill>
                  <a:schemeClr val="dk1"/>
                </a:solidFill>
                <a:highlight>
                  <a:srgbClr val="FFFFFF"/>
                </a:highlight>
                <a:latin typeface="Inter Tight SemiBold"/>
                <a:ea typeface="Inter Tight SemiBold"/>
                <a:cs typeface="Inter Tight SemiBold"/>
                <a:sym typeface="Inter Tight SemiBold"/>
              </a:rPr>
              <a:t>Key Takeaways on P</a:t>
            </a:r>
            <a:r>
              <a:rPr lang="en" sz="1200">
                <a:solidFill>
                  <a:schemeClr val="dk1"/>
                </a:solidFill>
                <a:highlight>
                  <a:srgbClr val="FFFFFF"/>
                </a:highlight>
                <a:latin typeface="Inter Tight SemiBold"/>
                <a:ea typeface="Inter Tight SemiBold"/>
                <a:cs typeface="Inter Tight SemiBold"/>
                <a:sym typeface="Inter Tight SemiBold"/>
              </a:rPr>
              <a:t>erformance</a:t>
            </a:r>
            <a:endParaRPr>
              <a:latin typeface="Inter Tight SemiBold"/>
              <a:ea typeface="Inter Tight SemiBold"/>
              <a:cs typeface="Inter Tight SemiBold"/>
              <a:sym typeface="Inter Tight SemiBold"/>
            </a:endParaRPr>
          </a:p>
        </p:txBody>
      </p:sp>
      <p:sp>
        <p:nvSpPr>
          <p:cNvPr id="321" name="Google Shape;321;g3ab8f867511_0_8"/>
          <p:cNvSpPr txBox="1"/>
          <p:nvPr/>
        </p:nvSpPr>
        <p:spPr>
          <a:xfrm>
            <a:off x="3929950" y="978650"/>
            <a:ext cx="20106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highlight>
                  <a:schemeClr val="lt1"/>
                </a:highlight>
                <a:latin typeface="Inter Tight SemiBold"/>
                <a:ea typeface="Inter Tight SemiBold"/>
                <a:cs typeface="Inter Tight SemiBold"/>
                <a:sym typeface="Inter Tight SemiBold"/>
              </a:rPr>
              <a:t>U.S. Heavy Construction</a:t>
            </a:r>
            <a:endParaRPr sz="1200">
              <a:solidFill>
                <a:schemeClr val="dk1"/>
              </a:solidFill>
              <a:highlight>
                <a:schemeClr val="lt1"/>
              </a:highlight>
              <a:latin typeface="Inter Tight SemiBold"/>
              <a:ea typeface="Inter Tight SemiBold"/>
              <a:cs typeface="Inter Tight SemiBold"/>
              <a:sym typeface="Inter Tigh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g3aa426e9640_0_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600">
                <a:solidFill>
                  <a:srgbClr val="0B5394"/>
                </a:solidFill>
                <a:latin typeface="Inter Tight"/>
                <a:ea typeface="Inter Tight"/>
                <a:cs typeface="Inter Tight"/>
                <a:sym typeface="Inter Tight"/>
              </a:rPr>
              <a:t>U.S. Analysis </a:t>
            </a:r>
            <a:endParaRPr b="1" sz="2600">
              <a:solidFill>
                <a:srgbClr val="0B5394"/>
              </a:solidFill>
              <a:latin typeface="Inter Tight"/>
              <a:ea typeface="Inter Tight"/>
              <a:cs typeface="Inter Tight"/>
              <a:sym typeface="Inter Tight"/>
            </a:endParaRPr>
          </a:p>
        </p:txBody>
      </p:sp>
      <p:sp>
        <p:nvSpPr>
          <p:cNvPr id="327" name="Google Shape;327;g3aa426e9640_0_22"/>
          <p:cNvSpPr/>
          <p:nvPr/>
        </p:nvSpPr>
        <p:spPr>
          <a:xfrm>
            <a:off x="0" y="4692575"/>
            <a:ext cx="9144000" cy="450900"/>
          </a:xfrm>
          <a:prstGeom prst="rect">
            <a:avLst/>
          </a:prstGeom>
          <a:solidFill>
            <a:srgbClr val="07376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FFFF"/>
              </a:solidFill>
              <a:latin typeface="Lato"/>
              <a:ea typeface="Lato"/>
              <a:cs typeface="Lato"/>
              <a:sym typeface="Lato"/>
            </a:endParaRPr>
          </a:p>
        </p:txBody>
      </p:sp>
      <p:pic>
        <p:nvPicPr>
          <p:cNvPr id="328" name="Google Shape;328;g3aa426e9640_0_22"/>
          <p:cNvPicPr preferRelativeResize="0"/>
          <p:nvPr/>
        </p:nvPicPr>
        <p:blipFill>
          <a:blip r:embed="rId3">
            <a:alphaModFix/>
          </a:blip>
          <a:stretch>
            <a:fillRect/>
          </a:stretch>
        </p:blipFill>
        <p:spPr>
          <a:xfrm>
            <a:off x="455775" y="1022194"/>
            <a:ext cx="4116225" cy="2506201"/>
          </a:xfrm>
          <a:prstGeom prst="rect">
            <a:avLst/>
          </a:prstGeom>
          <a:noFill/>
          <a:ln>
            <a:noFill/>
          </a:ln>
        </p:spPr>
      </p:pic>
      <p:pic>
        <p:nvPicPr>
          <p:cNvPr id="329" name="Google Shape;329;g3aa426e9640_0_22"/>
          <p:cNvPicPr preferRelativeResize="0"/>
          <p:nvPr/>
        </p:nvPicPr>
        <p:blipFill>
          <a:blip r:embed="rId4">
            <a:alphaModFix/>
          </a:blip>
          <a:stretch>
            <a:fillRect/>
          </a:stretch>
        </p:blipFill>
        <p:spPr>
          <a:xfrm>
            <a:off x="4776854" y="1022206"/>
            <a:ext cx="4116225" cy="2506201"/>
          </a:xfrm>
          <a:prstGeom prst="rect">
            <a:avLst/>
          </a:prstGeom>
          <a:noFill/>
          <a:ln>
            <a:noFill/>
          </a:ln>
        </p:spPr>
      </p:pic>
      <p:sp>
        <p:nvSpPr>
          <p:cNvPr id="330" name="Google Shape;330;g3aa426e9640_0_22"/>
          <p:cNvSpPr txBox="1"/>
          <p:nvPr/>
        </p:nvSpPr>
        <p:spPr>
          <a:xfrm>
            <a:off x="116275" y="3550550"/>
            <a:ext cx="8776800" cy="12189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Inter Tight"/>
              <a:buChar char="-"/>
            </a:pPr>
            <a:r>
              <a:rPr lang="en" sz="1200">
                <a:solidFill>
                  <a:schemeClr val="dk1"/>
                </a:solidFill>
                <a:highlight>
                  <a:schemeClr val="lt1"/>
                </a:highlight>
                <a:latin typeface="Inter Tight"/>
                <a:ea typeface="Inter Tight"/>
                <a:cs typeface="Inter Tight"/>
                <a:sym typeface="Inter Tight"/>
              </a:rPr>
              <a:t>Construction is cyclical, responds strongly to economy (2008, Covid, Inflation).</a:t>
            </a:r>
            <a:endParaRPr sz="1200">
              <a:solidFill>
                <a:schemeClr val="dk1"/>
              </a:solidFill>
              <a:highlight>
                <a:schemeClr val="lt1"/>
              </a:highlight>
              <a:latin typeface="Inter Tight"/>
              <a:ea typeface="Inter Tight"/>
              <a:cs typeface="Inter Tight"/>
              <a:sym typeface="Inter Tight"/>
            </a:endParaRPr>
          </a:p>
          <a:p>
            <a:pPr indent="-304800" lvl="0" marL="457200" rtl="0" algn="l">
              <a:lnSpc>
                <a:spcPct val="115000"/>
              </a:lnSpc>
              <a:spcBef>
                <a:spcPts val="0"/>
              </a:spcBef>
              <a:spcAft>
                <a:spcPts val="0"/>
              </a:spcAft>
              <a:buClr>
                <a:schemeClr val="dk1"/>
              </a:buClr>
              <a:buSzPts val="1200"/>
              <a:buFont typeface="Inter Tight"/>
              <a:buChar char="-"/>
            </a:pPr>
            <a:r>
              <a:rPr lang="en" sz="1200">
                <a:solidFill>
                  <a:schemeClr val="dk1"/>
                </a:solidFill>
                <a:highlight>
                  <a:schemeClr val="lt1"/>
                </a:highlight>
                <a:latin typeface="Inter Tight"/>
                <a:ea typeface="Inter Tight"/>
                <a:cs typeface="Inter Tight"/>
                <a:sym typeface="Inter Tight"/>
              </a:rPr>
              <a:t>2022-2024 inflation + high interest rates</a:t>
            </a:r>
            <a:endParaRPr sz="1200">
              <a:solidFill>
                <a:schemeClr val="dk1"/>
              </a:solidFill>
              <a:highlight>
                <a:schemeClr val="lt1"/>
              </a:highlight>
              <a:latin typeface="Inter Tight"/>
              <a:ea typeface="Inter Tight"/>
              <a:cs typeface="Inter Tight"/>
              <a:sym typeface="Inter Tight"/>
            </a:endParaRPr>
          </a:p>
          <a:p>
            <a:pPr indent="-304800" lvl="0" marL="457200" rtl="0" algn="l">
              <a:lnSpc>
                <a:spcPct val="115000"/>
              </a:lnSpc>
              <a:spcBef>
                <a:spcPts val="0"/>
              </a:spcBef>
              <a:spcAft>
                <a:spcPts val="0"/>
              </a:spcAft>
              <a:buClr>
                <a:schemeClr val="dk1"/>
              </a:buClr>
              <a:buSzPts val="1200"/>
              <a:buFont typeface="Inter Tight"/>
              <a:buChar char="-"/>
            </a:pPr>
            <a:r>
              <a:rPr lang="en" sz="1200">
                <a:solidFill>
                  <a:schemeClr val="dk1"/>
                </a:solidFill>
                <a:highlight>
                  <a:schemeClr val="lt1"/>
                </a:highlight>
                <a:latin typeface="Inter Tight"/>
                <a:ea typeface="Inter Tight"/>
                <a:cs typeface="Inter Tight"/>
                <a:sym typeface="Inter Tight"/>
              </a:rPr>
              <a:t>Residential sensitive to mortgage rates, nonresidential is driven by investment, federal activity, commercial real estate</a:t>
            </a:r>
            <a:endParaRPr sz="1200">
              <a:solidFill>
                <a:schemeClr val="dk1"/>
              </a:solidFill>
              <a:highlight>
                <a:schemeClr val="lt1"/>
              </a:highlight>
              <a:latin typeface="Inter Tight"/>
              <a:ea typeface="Inter Tight"/>
              <a:cs typeface="Inter Tight"/>
              <a:sym typeface="Inter Tight"/>
            </a:endParaRPr>
          </a:p>
          <a:p>
            <a:pPr indent="-304800" lvl="0" marL="457200" rtl="0" algn="l">
              <a:lnSpc>
                <a:spcPct val="115000"/>
              </a:lnSpc>
              <a:spcBef>
                <a:spcPts val="0"/>
              </a:spcBef>
              <a:spcAft>
                <a:spcPts val="0"/>
              </a:spcAft>
              <a:buClr>
                <a:schemeClr val="dk1"/>
              </a:buClr>
              <a:buSzPts val="1200"/>
              <a:buFont typeface="Inter Tight"/>
              <a:buChar char="-"/>
            </a:pPr>
            <a:r>
              <a:rPr lang="en" sz="1200">
                <a:solidFill>
                  <a:schemeClr val="dk1"/>
                </a:solidFill>
                <a:highlight>
                  <a:schemeClr val="lt1"/>
                </a:highlight>
                <a:latin typeface="Inter Tight"/>
                <a:ea typeface="Inter Tight"/>
                <a:cs typeface="Inter Tight"/>
                <a:sym typeface="Inter Tight"/>
              </a:rPr>
              <a:t>Modest forecasted growth through 2030 suggests market stability</a:t>
            </a:r>
            <a:endParaRPr sz="1200">
              <a:solidFill>
                <a:schemeClr val="dk1"/>
              </a:solidFill>
              <a:highlight>
                <a:schemeClr val="lt1"/>
              </a:highlight>
              <a:latin typeface="Inter Tight"/>
              <a:ea typeface="Inter Tight"/>
              <a:cs typeface="Inter Tight"/>
              <a:sym typeface="Inter Tight"/>
            </a:endParaRPr>
          </a:p>
          <a:p>
            <a:pPr indent="0" lvl="0" marL="0" rtl="0" algn="l">
              <a:lnSpc>
                <a:spcPct val="115000"/>
              </a:lnSpc>
              <a:spcBef>
                <a:spcPts val="0"/>
              </a:spcBef>
              <a:spcAft>
                <a:spcPts val="0"/>
              </a:spcAft>
              <a:buNone/>
            </a:pPr>
            <a:r>
              <a:t/>
            </a:r>
            <a:endParaRPr sz="1200">
              <a:solidFill>
                <a:schemeClr val="dk2"/>
              </a:solidFill>
              <a:latin typeface="Inter Tight"/>
              <a:ea typeface="Inter Tight"/>
              <a:cs typeface="Inter Tight"/>
              <a:sym typeface="Inter T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legant Blue Gradients Portfolio by Slidesgo">
  <a:themeElements>
    <a:clrScheme name="Simple Light">
      <a:dk1>
        <a:srgbClr val="152C33"/>
      </a:dk1>
      <a:lt1>
        <a:srgbClr val="F2F8FA"/>
      </a:lt1>
      <a:dk2>
        <a:srgbClr val="89D3E8"/>
      </a:dk2>
      <a:lt2>
        <a:srgbClr val="8FADB5"/>
      </a:lt2>
      <a:accent1>
        <a:srgbClr val="FFFFFF"/>
      </a:accent1>
      <a:accent2>
        <a:srgbClr val="FFFFFF"/>
      </a:accent2>
      <a:accent3>
        <a:srgbClr val="FFFFFF"/>
      </a:accent3>
      <a:accent4>
        <a:srgbClr val="FFFFFF"/>
      </a:accent4>
      <a:accent5>
        <a:srgbClr val="FFFFFF"/>
      </a:accent5>
      <a:accent6>
        <a:srgbClr val="FFFFFF"/>
      </a:accent6>
      <a:hlink>
        <a:srgbClr val="152C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Shahrzad Ghorbannia</dc:creator>
</cp:coreProperties>
</file>